
<file path=[Content_Types].xml><?xml version="1.0" encoding="utf-8"?>
<Types xmlns="http://schemas.openxmlformats.org/package/2006/content-types">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9.xml" ContentType="application/vnd.openxmlformats-officedocument.drawingml.chart+xml"/>
  <Override PartName="/ppt/notesSlides/notesSlide9.xml" ContentType="application/vnd.openxmlformats-officedocument.presentationml.notesSlide+xml"/>
  <Override PartName="/ppt/charts/chart10.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charts/chart11.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notesSlides/notesSlide10.xml" ContentType="application/vnd.openxmlformats-officedocument.presentationml.notesSlide+xml"/>
  <Override PartName="/ppt/charts/chart12.xml" ContentType="application/vnd.openxmlformats-officedocument.drawingml.chart+xml"/>
  <Override PartName="/ppt/theme/themeOverride6.xml" ContentType="application/vnd.openxmlformats-officedocument.themeOverride+xml"/>
  <Override PartName="/ppt/charts/chart13.xml" ContentType="application/vnd.openxmlformats-officedocument.drawingml.chart+xml"/>
  <Override PartName="/ppt/theme/themeOverride7.xml" ContentType="application/vnd.openxmlformats-officedocument.themeOverride+xml"/>
  <Override PartName="/ppt/charts/chart14.xml" ContentType="application/vnd.openxmlformats-officedocument.drawingml.chart+xml"/>
  <Override PartName="/ppt/charts/chart15.xml" ContentType="application/vnd.openxmlformats-officedocument.drawingml.chart+xml"/>
  <Override PartName="/ppt/notesSlides/notesSlide11.xml" ContentType="application/vnd.openxmlformats-officedocument.presentationml.notesSlide+xml"/>
  <Override PartName="/ppt/charts/chart16.xml" ContentType="application/vnd.openxmlformats-officedocument.drawingml.chart+xml"/>
  <Override PartName="/ppt/charts/chart17.xml" ContentType="application/vnd.openxmlformats-officedocument.drawingml.chart+xml"/>
  <Override PartName="/ppt/charts/chart18.xml" ContentType="application/vnd.openxmlformats-officedocument.drawingml.chart+xml"/>
  <Override PartName="/ppt/charts/style6.xml" ContentType="application/vnd.ms-office.chartstyle+xml"/>
  <Override PartName="/ppt/charts/colors6.xml" ContentType="application/vnd.ms-office.chartcolorstyle+xml"/>
  <Override PartName="/ppt/charts/chart19.xml" ContentType="application/vnd.openxmlformats-officedocument.drawingml.chart+xml"/>
  <Override PartName="/ppt/charts/style7.xml" ContentType="application/vnd.ms-office.chartstyle+xml"/>
  <Override PartName="/ppt/charts/colors7.xml" ContentType="application/vnd.ms-office.chartcolorstyle+xml"/>
  <Override PartName="/ppt/charts/chart20.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2.xml" ContentType="application/vnd.openxmlformats-officedocument.presentationml.notesSlide+xml"/>
  <Override PartName="/ppt/charts/chart21.xml" ContentType="application/vnd.openxmlformats-officedocument.drawingml.chart+xml"/>
  <Override PartName="/ppt/charts/chart22.xml" ContentType="application/vnd.openxmlformats-officedocument.drawingml.chart+xml"/>
  <Override PartName="/ppt/charts/chart23.xml" ContentType="application/vnd.openxmlformats-officedocument.drawingml.chart+xml"/>
  <Override PartName="/ppt/charts/chart24.xml" ContentType="application/vnd.openxmlformats-officedocument.drawingml.chart+xml"/>
  <Override PartName="/ppt/charts/chart25.xml" ContentType="application/vnd.openxmlformats-officedocument.drawingml.chart+xml"/>
  <Override PartName="/ppt/charts/chart26.xml" ContentType="application/vnd.openxmlformats-officedocument.drawingml.chart+xml"/>
  <Override PartName="/ppt/charts/chart27.xml" ContentType="application/vnd.openxmlformats-officedocument.drawingml.chart+xml"/>
  <Override PartName="/ppt/charts/style9.xml" ContentType="application/vnd.ms-office.chartstyle+xml"/>
  <Override PartName="/ppt/charts/colors9.xml" ContentType="application/vnd.ms-office.chartcolorstyle+xml"/>
  <Override PartName="/ppt/charts/chart28.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29.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13.xml" ContentType="application/vnd.openxmlformats-officedocument.presentationml.notesSlide+xml"/>
  <Override PartName="/ppt/charts/chart30.xml" ContentType="application/vnd.openxmlformats-officedocument.drawingml.chart+xml"/>
  <Override PartName="/ppt/charts/chart31.xml" ContentType="application/vnd.openxmlformats-officedocument.drawingml.chart+xml"/>
  <Override PartName="/ppt/charts/chart32.xml" ContentType="application/vnd.openxmlformats-officedocument.drawingml.chart+xml"/>
  <Override PartName="/ppt/charts/chart33.xml" ContentType="application/vnd.openxmlformats-officedocument.drawingml.chart+xml"/>
  <Override PartName="/ppt/charts/chart34.xml" ContentType="application/vnd.openxmlformats-officedocument.drawingml.chart+xml"/>
  <Override PartName="/ppt/charts/chart35.xml" ContentType="application/vnd.openxmlformats-officedocument.drawingml.chart+xml"/>
  <Override PartName="/ppt/charts/chart36.xml" ContentType="application/vnd.openxmlformats-officedocument.drawingml.chart+xml"/>
  <Override PartName="/ppt/notesSlides/notesSlide14.xml" ContentType="application/vnd.openxmlformats-officedocument.presentationml.notesSlide+xml"/>
  <Override PartName="/ppt/charts/chart37.xml" ContentType="application/vnd.openxmlformats-officedocument.drawingml.chart+xml"/>
  <Override PartName="/ppt/charts/chart38.xml" ContentType="application/vnd.openxmlformats-officedocument.drawingml.chart+xml"/>
  <Override PartName="/ppt/charts/chart39.xml" ContentType="application/vnd.openxmlformats-officedocument.drawingml.chart+xml"/>
  <Override PartName="/ppt/charts/chart40.xml" ContentType="application/vnd.openxmlformats-officedocument.drawingml.chart+xml"/>
  <Override PartName="/ppt/charts/chart41.xml" ContentType="application/vnd.openxmlformats-officedocument.drawingml.chart+xml"/>
  <Override PartName="/ppt/charts/chart42.xml" ContentType="application/vnd.openxmlformats-officedocument.drawingml.chart+xml"/>
  <Override PartName="/ppt/charts/chart43.xml" ContentType="application/vnd.openxmlformats-officedocument.drawingml.chart+xml"/>
  <Override PartName="/ppt/notesSlides/notesSlide15.xml" ContentType="application/vnd.openxmlformats-officedocument.presentationml.notesSlide+xml"/>
  <Override PartName="/ppt/charts/chart44.xml" ContentType="application/vnd.openxmlformats-officedocument.drawingml.chart+xml"/>
  <Override PartName="/ppt/charts/chart45.xml" ContentType="application/vnd.openxmlformats-officedocument.drawingml.chart+xml"/>
  <Override PartName="/ppt/charts/chart46.xml" ContentType="application/vnd.openxmlformats-officedocument.drawingml.chart+xml"/>
  <Override PartName="/ppt/charts/chart47.xml" ContentType="application/vnd.openxmlformats-officedocument.drawingml.chart+xml"/>
  <Override PartName="/ppt/charts/chart48.xml" ContentType="application/vnd.openxmlformats-officedocument.drawingml.chart+xml"/>
  <Override PartName="/ppt/charts/chart49.xml" ContentType="application/vnd.openxmlformats-officedocument.drawingml.chart+xml"/>
  <Override PartName="/ppt/charts/chart50.xml" ContentType="application/vnd.openxmlformats-officedocument.drawingml.chart+xml"/>
  <Override PartName="/ppt/charts/chart51.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52.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53.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16.xml" ContentType="application/vnd.openxmlformats-officedocument.presentationml.notesSlide+xml"/>
  <Override PartName="/ppt/charts/chart54.xml" ContentType="application/vnd.openxmlformats-officedocument.drawingml.chart+xml"/>
  <Override PartName="/ppt/charts/chart55.xml" ContentType="application/vnd.openxmlformats-officedocument.drawingml.chart+xml"/>
  <Override PartName="/ppt/charts/chart56.xml" ContentType="application/vnd.openxmlformats-officedocument.drawingml.chart+xml"/>
  <Override PartName="/ppt/charts/chart57.xml" ContentType="application/vnd.openxmlformats-officedocument.drawingml.chart+xml"/>
  <Override PartName="/ppt/charts/chart58.xml" ContentType="application/vnd.openxmlformats-officedocument.drawingml.chart+xml"/>
  <Override PartName="/ppt/charts/chart59.xml" ContentType="application/vnd.openxmlformats-officedocument.drawingml.chart+xml"/>
  <Override PartName="/ppt/charts/chart60.xml" ContentType="application/vnd.openxmlformats-officedocument.drawingml.chart+xml"/>
  <Override PartName="/ppt/charts/chart61.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62.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63.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17.xml" ContentType="application/vnd.openxmlformats-officedocument.presentationml.notesSlide+xml"/>
  <Override PartName="/ppt/charts/chart64.xml" ContentType="application/vnd.openxmlformats-officedocument.drawingml.chart+xml"/>
  <Override PartName="/ppt/charts/chart65.xml" ContentType="application/vnd.openxmlformats-officedocument.drawingml.chart+xml"/>
  <Override PartName="/ppt/charts/chart66.xml" ContentType="application/vnd.openxmlformats-officedocument.drawingml.chart+xml"/>
  <Override PartName="/ppt/charts/chart67.xml" ContentType="application/vnd.openxmlformats-officedocument.drawingml.chart+xml"/>
  <Override PartName="/ppt/charts/chart68.xml" ContentType="application/vnd.openxmlformats-officedocument.drawingml.chart+xml"/>
  <Override PartName="/ppt/charts/chart69.xml" ContentType="application/vnd.openxmlformats-officedocument.drawingml.chart+xml"/>
  <Override PartName="/ppt/charts/chart70.xml" ContentType="application/vnd.openxmlformats-officedocument.drawingml.chart+xml"/>
  <Override PartName="/ppt/charts/chart71.xml" ContentType="application/vnd.openxmlformats-officedocument.drawingml.chart+xml"/>
  <Override PartName="/ppt/charts/chart72.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73.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74.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18.xml" ContentType="application/vnd.openxmlformats-officedocument.presentationml.notesSlide+xml"/>
  <Override PartName="/ppt/charts/chart75.xml" ContentType="application/vnd.openxmlformats-officedocument.drawingml.chart+xml"/>
  <Override PartName="/ppt/charts/chart76.xml" ContentType="application/vnd.openxmlformats-officedocument.drawingml.chart+xml"/>
  <Override PartName="/ppt/charts/chart77.xml" ContentType="application/vnd.openxmlformats-officedocument.drawingml.chart+xml"/>
  <Override PartName="/ppt/charts/chart78.xml" ContentType="application/vnd.openxmlformats-officedocument.drawingml.chart+xml"/>
  <Override PartName="/ppt/charts/chart79.xml" ContentType="application/vnd.openxmlformats-officedocument.drawingml.chart+xml"/>
  <Override PartName="/ppt/charts/chart80.xml" ContentType="application/vnd.openxmlformats-officedocument.drawingml.chart+xml"/>
  <Override PartName="/ppt/charts/chart81.xml" ContentType="application/vnd.openxmlformats-officedocument.drawingml.chart+xml"/>
  <Override PartName="/ppt/notesSlides/notesSlide19.xml" ContentType="application/vnd.openxmlformats-officedocument.presentationml.notesSlide+xml"/>
  <Override PartName="/ppt/charts/chart82.xml" ContentType="application/vnd.openxmlformats-officedocument.drawingml.chart+xml"/>
  <Override PartName="/ppt/charts/chart83.xml" ContentType="application/vnd.openxmlformats-officedocument.drawingml.chart+xml"/>
  <Override PartName="/ppt/charts/chart84.xml" ContentType="application/vnd.openxmlformats-officedocument.drawingml.chart+xml"/>
  <Override PartName="/ppt/charts/chart85.xml" ContentType="application/vnd.openxmlformats-officedocument.drawingml.chart+xml"/>
  <Override PartName="/ppt/charts/chart86.xml" ContentType="application/vnd.openxmlformats-officedocument.drawingml.chart+xml"/>
  <Override PartName="/ppt/charts/chart87.xml" ContentType="application/vnd.openxmlformats-officedocument.drawingml.chart+xml"/>
  <Override PartName="/ppt/charts/chart88.xml" ContentType="application/vnd.openxmlformats-officedocument.drawingml.chart+xml"/>
  <Override PartName="/ppt/charts/chart89.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90.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91.xml" ContentType="application/vnd.openxmlformats-officedocument.drawingml.chart+xml"/>
  <Override PartName="/ppt/charts/style23.xml" ContentType="application/vnd.ms-office.chartstyle+xml"/>
  <Override PartName="/ppt/charts/colors23.xml" ContentType="application/vnd.ms-office.chartcolorstyle+xml"/>
  <Override PartName="/ppt/notesSlides/notesSlide20.xml" ContentType="application/vnd.openxmlformats-officedocument.presentationml.notesSlide+xml"/>
  <Override PartName="/ppt/charts/chart92.xml" ContentType="application/vnd.openxmlformats-officedocument.drawingml.chart+xml"/>
  <Override PartName="/ppt/charts/chart93.xml" ContentType="application/vnd.openxmlformats-officedocument.drawingml.chart+xml"/>
  <Override PartName="/ppt/charts/chart94.xml" ContentType="application/vnd.openxmlformats-officedocument.drawingml.chart+xml"/>
  <Override PartName="/ppt/charts/chart95.xml" ContentType="application/vnd.openxmlformats-officedocument.drawingml.chart+xml"/>
  <Override PartName="/ppt/charts/chart96.xml" ContentType="application/vnd.openxmlformats-officedocument.drawingml.chart+xml"/>
  <Override PartName="/ppt/charts/chart97.xml" ContentType="application/vnd.openxmlformats-officedocument.drawingml.chart+xml"/>
  <Override PartName="/ppt/charts/chart98.xml" ContentType="application/vnd.openxmlformats-officedocument.drawingml.chart+xml"/>
  <Override PartName="/ppt/charts/chart99.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100.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101.xml" ContentType="application/vnd.openxmlformats-officedocument.drawingml.chart+xml"/>
  <Override PartName="/ppt/charts/style26.xml" ContentType="application/vnd.ms-office.chartstyle+xml"/>
  <Override PartName="/ppt/charts/colors26.xml" ContentType="application/vnd.ms-office.chartcolorstyle+xml"/>
  <Override PartName="/ppt/notesSlides/notesSlide21.xml" ContentType="application/vnd.openxmlformats-officedocument.presentationml.notesSlide+xml"/>
  <Override PartName="/ppt/charts/chart102.xml" ContentType="application/vnd.openxmlformats-officedocument.drawingml.chart+xml"/>
  <Override PartName="/ppt/charts/chart103.xml" ContentType="application/vnd.openxmlformats-officedocument.drawingml.chart+xml"/>
  <Override PartName="/ppt/charts/chart104.xml" ContentType="application/vnd.openxmlformats-officedocument.drawingml.chart+xml"/>
  <Override PartName="/ppt/charts/chart105.xml" ContentType="application/vnd.openxmlformats-officedocument.drawingml.chart+xml"/>
  <Override PartName="/ppt/charts/chart106.xml" ContentType="application/vnd.openxmlformats-officedocument.drawingml.chart+xml"/>
  <Override PartName="/ppt/charts/chart107.xml" ContentType="application/vnd.openxmlformats-officedocument.drawingml.chart+xml"/>
  <Override PartName="/ppt/charts/chart108.xml" ContentType="application/vnd.openxmlformats-officedocument.drawingml.chart+xml"/>
  <Override PartName="/ppt/notesSlides/notesSlide22.xml" ContentType="application/vnd.openxmlformats-officedocument.presentationml.notesSlide+xml"/>
  <Override PartName="/ppt/charts/chart109.xml" ContentType="application/vnd.openxmlformats-officedocument.drawingml.chart+xml"/>
  <Override PartName="/ppt/charts/chart110.xml" ContentType="application/vnd.openxmlformats-officedocument.drawingml.chart+xml"/>
  <Override PartName="/ppt/charts/chart111.xml" ContentType="application/vnd.openxmlformats-officedocument.drawingml.chart+xml"/>
  <Override PartName="/ppt/charts/chart112.xml" ContentType="application/vnd.openxmlformats-officedocument.drawingml.chart+xml"/>
  <Override PartName="/ppt/charts/chart113.xml" ContentType="application/vnd.openxmlformats-officedocument.drawingml.chart+xml"/>
  <Override PartName="/ppt/charts/chart114.xml" ContentType="application/vnd.openxmlformats-officedocument.drawingml.chart+xml"/>
  <Override PartName="/ppt/charts/chart115.xml" ContentType="application/vnd.openxmlformats-officedocument.drawingml.chart+xml"/>
  <Override PartName="/ppt/notesSlides/notesSlide23.xml" ContentType="application/vnd.openxmlformats-officedocument.presentationml.notesSlide+xml"/>
  <Override PartName="/ppt/charts/chart116.xml" ContentType="application/vnd.openxmlformats-officedocument.drawingml.chart+xml"/>
  <Override PartName="/ppt/charts/chart117.xml" ContentType="application/vnd.openxmlformats-officedocument.drawingml.chart+xml"/>
  <Override PartName="/ppt/charts/chart118.xml" ContentType="application/vnd.openxmlformats-officedocument.drawingml.chart+xml"/>
  <Override PartName="/ppt/charts/chart119.xml" ContentType="application/vnd.openxmlformats-officedocument.drawingml.chart+xml"/>
  <Override PartName="/ppt/charts/chart120.xml" ContentType="application/vnd.openxmlformats-officedocument.drawingml.chart+xml"/>
  <Override PartName="/ppt/charts/chart121.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122.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123.xml" ContentType="application/vnd.openxmlformats-officedocument.drawingml.chart+xml"/>
  <Override PartName="/ppt/charts/style29.xml" ContentType="application/vnd.ms-office.chartstyle+xml"/>
  <Override PartName="/ppt/charts/colors29.xml" ContentType="application/vnd.ms-office.chartcolorstyle+xml"/>
  <Override PartName="/ppt/notesSlides/notesSlide24.xml" ContentType="application/vnd.openxmlformats-officedocument.presentationml.notesSlide+xml"/>
  <Override PartName="/ppt/charts/chart124.xml" ContentType="application/vnd.openxmlformats-officedocument.drawingml.chart+xml"/>
  <Override PartName="/ppt/charts/chart125.xml" ContentType="application/vnd.openxmlformats-officedocument.drawingml.chart+xml"/>
  <Override PartName="/ppt/charts/chart126.xml" ContentType="application/vnd.openxmlformats-officedocument.drawingml.chart+xml"/>
  <Override PartName="/ppt/charts/chart127.xml" ContentType="application/vnd.openxmlformats-officedocument.drawingml.chart+xml"/>
  <Override PartName="/ppt/charts/chart128.xml" ContentType="application/vnd.openxmlformats-officedocument.drawingml.chart+xml"/>
  <Override PartName="/ppt/charts/chart129.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130.xml" ContentType="application/vnd.openxmlformats-officedocument.drawingml.chart+xml"/>
  <Override PartName="/ppt/charts/style31.xml" ContentType="application/vnd.ms-office.chartstyle+xml"/>
  <Override PartName="/ppt/charts/colors31.xml" ContentType="application/vnd.ms-office.chartcolorstyle+xml"/>
  <Override PartName="/ppt/charts/chart131.xml" ContentType="application/vnd.openxmlformats-officedocument.drawingml.chart+xml"/>
  <Override PartName="/ppt/charts/style32.xml" ContentType="application/vnd.ms-office.chartstyle+xml"/>
  <Override PartName="/ppt/charts/colors32.xml" ContentType="application/vnd.ms-office.chartcolorstyle+xml"/>
  <Override PartName="/ppt/notesSlides/notesSlide25.xml" ContentType="application/vnd.openxmlformats-officedocument.presentationml.notesSlide+xml"/>
  <Override PartName="/ppt/charts/chart132.xml" ContentType="application/vnd.openxmlformats-officedocument.drawingml.chart+xml"/>
  <Override PartName="/ppt/charts/chart133.xml" ContentType="application/vnd.openxmlformats-officedocument.drawingml.chart+xml"/>
  <Override PartName="/ppt/charts/chart134.xml" ContentType="application/vnd.openxmlformats-officedocument.drawingml.chart+xml"/>
  <Override PartName="/ppt/charts/chart135.xml" ContentType="application/vnd.openxmlformats-officedocument.drawingml.chart+xml"/>
  <Override PartName="/ppt/charts/chart136.xml" ContentType="application/vnd.openxmlformats-officedocument.drawingml.chart+xml"/>
  <Override PartName="/ppt/charts/chart137.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138.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139.xml" ContentType="application/vnd.openxmlformats-officedocument.drawingml.chart+xml"/>
  <Override PartName="/ppt/charts/style35.xml" ContentType="application/vnd.ms-office.chartstyle+xml"/>
  <Override PartName="/ppt/charts/colors35.xml" ContentType="application/vnd.ms-office.chartcolorstyle+xml"/>
  <Override PartName="/ppt/notesSlides/notesSlide26.xml" ContentType="application/vnd.openxmlformats-officedocument.presentationml.notesSlide+xml"/>
  <Override PartName="/ppt/charts/chart140.xml" ContentType="application/vnd.openxmlformats-officedocument.drawingml.chart+xml"/>
  <Override PartName="/ppt/charts/chart141.xml" ContentType="application/vnd.openxmlformats-officedocument.drawingml.chart+xml"/>
  <Override PartName="/ppt/charts/chart142.xml" ContentType="application/vnd.openxmlformats-officedocument.drawingml.chart+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143.xml" ContentType="application/vnd.openxmlformats-officedocument.drawingml.chart+xml"/>
  <Override PartName="/ppt/charts/chart144.xml" ContentType="application/vnd.openxmlformats-officedocument.drawingml.chart+xml"/>
  <Override PartName="/ppt/charts/style36.xml" ContentType="application/vnd.ms-office.chartstyle+xml"/>
  <Override PartName="/ppt/charts/colors36.xml" ContentType="application/vnd.ms-office.chartcolorstyle+xml"/>
  <Override PartName="/ppt/charts/chart145.xml" ContentType="application/vnd.openxmlformats-officedocument.drawingml.chart+xml"/>
  <Override PartName="/ppt/charts/style37.xml" ContentType="application/vnd.ms-office.chartstyle+xml"/>
  <Override PartName="/ppt/charts/colors37.xml" ContentType="application/vnd.ms-office.chartcolorstyle+xml"/>
  <Override PartName="/ppt/charts/chart146.xml" ContentType="application/vnd.openxmlformats-officedocument.drawingml.chart+xml"/>
  <Override PartName="/ppt/charts/style38.xml" ContentType="application/vnd.ms-office.chartstyle+xml"/>
  <Override PartName="/ppt/charts/colors38.xml" ContentType="application/vnd.ms-office.chartcolorstyle+xml"/>
  <Override PartName="/ppt/charts/chart147.xml" ContentType="application/vnd.openxmlformats-officedocument.drawingml.chart+xml"/>
  <Override PartName="/ppt/charts/style39.xml" ContentType="application/vnd.ms-office.chartstyle+xml"/>
  <Override PartName="/ppt/charts/colors39.xml" ContentType="application/vnd.ms-office.chartcolorstyle+xml"/>
  <Override PartName="/ppt/charts/chart148.xml" ContentType="application/vnd.openxmlformats-officedocument.drawingml.chart+xml"/>
  <Override PartName="/ppt/charts/chart149.xml" ContentType="application/vnd.openxmlformats-officedocument.drawingml.chart+xml"/>
  <Override PartName="/ppt/notesSlides/notesSlide29.xml" ContentType="application/vnd.openxmlformats-officedocument.presentationml.notesSlide+xml"/>
  <Override PartName="/ppt/charts/chart150.xml" ContentType="application/vnd.openxmlformats-officedocument.drawingml.chart+xml"/>
  <Override PartName="/ppt/charts/chart151.xml" ContentType="application/vnd.openxmlformats-officedocument.drawingml.chart+xml"/>
  <Override PartName="/ppt/charts/style40.xml" ContentType="application/vnd.ms-office.chartstyle+xml"/>
  <Override PartName="/ppt/charts/colors40.xml" ContentType="application/vnd.ms-office.chartcolorstyle+xml"/>
  <Override PartName="/ppt/charts/chart152.xml" ContentType="application/vnd.openxmlformats-officedocument.drawingml.chart+xml"/>
  <Override PartName="/ppt/charts/style41.xml" ContentType="application/vnd.ms-office.chartstyle+xml"/>
  <Override PartName="/ppt/charts/colors41.xml" ContentType="application/vnd.ms-office.chartcolorstyle+xml"/>
  <Override PartName="/ppt/charts/chart153.xml" ContentType="application/vnd.openxmlformats-officedocument.drawingml.chart+xml"/>
  <Override PartName="/ppt/charts/style42.xml" ContentType="application/vnd.ms-office.chartstyle+xml"/>
  <Override PartName="/ppt/charts/colors42.xml" ContentType="application/vnd.ms-office.chartcolorstyle+xml"/>
  <Override PartName="/ppt/charts/chart154.xml" ContentType="application/vnd.openxmlformats-officedocument.drawingml.chart+xml"/>
  <Override PartName="/ppt/charts/chart155.xml" ContentType="application/vnd.openxmlformats-officedocument.drawingml.chart+xml"/>
  <Override PartName="/ppt/charts/style43.xml" ContentType="application/vnd.ms-office.chartstyle+xml"/>
  <Override PartName="/ppt/charts/colors43.xml" ContentType="application/vnd.ms-office.chartcolorstyle+xml"/>
  <Override PartName="/ppt/charts/chart156.xml" ContentType="application/vnd.openxmlformats-officedocument.drawingml.chart+xml"/>
  <Override PartName="/ppt/notesSlides/notesSlide30.xml" ContentType="application/vnd.openxmlformats-officedocument.presentationml.notesSlide+xml"/>
  <Override PartName="/ppt/charts/chart157.xml" ContentType="application/vnd.openxmlformats-officedocument.drawingml.chart+xml"/>
  <Override PartName="/ppt/charts/chart158.xml" ContentType="application/vnd.openxmlformats-officedocument.drawingml.chart+xml"/>
  <Override PartName="/ppt/charts/style44.xml" ContentType="application/vnd.ms-office.chartstyle+xml"/>
  <Override PartName="/ppt/charts/colors44.xml" ContentType="application/vnd.ms-office.chartcolorstyle+xml"/>
  <Override PartName="/ppt/charts/chart159.xml" ContentType="application/vnd.openxmlformats-officedocument.drawingml.chart+xml"/>
  <Override PartName="/ppt/charts/style45.xml" ContentType="application/vnd.ms-office.chartstyle+xml"/>
  <Override PartName="/ppt/charts/colors45.xml" ContentType="application/vnd.ms-office.chartcolorstyle+xml"/>
  <Override PartName="/ppt/charts/chart160.xml" ContentType="application/vnd.openxmlformats-officedocument.drawingml.chart+xml"/>
  <Override PartName="/ppt/charts/style46.xml" ContentType="application/vnd.ms-office.chartstyle+xml"/>
  <Override PartName="/ppt/charts/colors46.xml" ContentType="application/vnd.ms-office.chartcolorstyle+xml"/>
  <Override PartName="/ppt/charts/chart161.xml" ContentType="application/vnd.openxmlformats-officedocument.drawingml.chart+xml"/>
  <Override PartName="/ppt/charts/chart162.xml" ContentType="application/vnd.openxmlformats-officedocument.drawingml.chart+xml"/>
  <Override PartName="/ppt/charts/style47.xml" ContentType="application/vnd.ms-office.chartstyle+xml"/>
  <Override PartName="/ppt/charts/colors47.xml" ContentType="application/vnd.ms-office.chartcolorstyle+xml"/>
  <Override PartName="/ppt/charts/chart163.xml" ContentType="application/vnd.openxmlformats-officedocument.drawingml.chart+xml"/>
  <Override PartName="/ppt/notesSlides/notesSlide31.xml" ContentType="application/vnd.openxmlformats-officedocument.presentationml.notesSlide+xml"/>
  <Override PartName="/ppt/charts/chart164.xml" ContentType="application/vnd.openxmlformats-officedocument.drawingml.chart+xml"/>
  <Override PartName="/ppt/charts/chart165.xml" ContentType="application/vnd.openxmlformats-officedocument.drawingml.chart+xml"/>
  <Override PartName="/ppt/charts/style48.xml" ContentType="application/vnd.ms-office.chartstyle+xml"/>
  <Override PartName="/ppt/charts/colors48.xml" ContentType="application/vnd.ms-office.chartcolorstyle+xml"/>
  <Override PartName="/ppt/charts/chart166.xml" ContentType="application/vnd.openxmlformats-officedocument.drawingml.chart+xml"/>
  <Override PartName="/ppt/charts/style49.xml" ContentType="application/vnd.ms-office.chartstyle+xml"/>
  <Override PartName="/ppt/charts/colors49.xml" ContentType="application/vnd.ms-office.chartcolorstyle+xml"/>
  <Override PartName="/ppt/charts/chart167.xml" ContentType="application/vnd.openxmlformats-officedocument.drawingml.chart+xml"/>
  <Override PartName="/ppt/charts/style50.xml" ContentType="application/vnd.ms-office.chartstyle+xml"/>
  <Override PartName="/ppt/charts/colors50.xml" ContentType="application/vnd.ms-office.chartcolorstyle+xml"/>
  <Override PartName="/ppt/charts/chart168.xml" ContentType="application/vnd.openxmlformats-officedocument.drawingml.chart+xml"/>
  <Override PartName="/ppt/charts/chart169.xml" ContentType="application/vnd.openxmlformats-officedocument.drawingml.chart+xml"/>
  <Override PartName="/ppt/charts/style51.xml" ContentType="application/vnd.ms-office.chartstyle+xml"/>
  <Override PartName="/ppt/charts/colors51.xml" ContentType="application/vnd.ms-office.chartcolorstyle+xml"/>
  <Override PartName="/ppt/charts/chart170.xml" ContentType="application/vnd.openxmlformats-officedocument.drawingml.chart+xml"/>
  <Override PartName="/ppt/notesSlides/notesSlide32.xml" ContentType="application/vnd.openxmlformats-officedocument.presentationml.notesSlide+xml"/>
  <Override PartName="/ppt/charts/chart171.xml" ContentType="application/vnd.openxmlformats-officedocument.drawingml.chart+xml"/>
  <Override PartName="/ppt/charts/chart172.xml" ContentType="application/vnd.openxmlformats-officedocument.drawingml.chart+xml"/>
  <Override PartName="/ppt/charts/style52.xml" ContentType="application/vnd.ms-office.chartstyle+xml"/>
  <Override PartName="/ppt/charts/colors52.xml" ContentType="application/vnd.ms-office.chartcolorstyle+xml"/>
  <Override PartName="/ppt/charts/chart173.xml" ContentType="application/vnd.openxmlformats-officedocument.drawingml.chart+xml"/>
  <Override PartName="/ppt/charts/style53.xml" ContentType="application/vnd.ms-office.chartstyle+xml"/>
  <Override PartName="/ppt/charts/colors53.xml" ContentType="application/vnd.ms-office.chartcolorstyle+xml"/>
  <Override PartName="/ppt/charts/chart174.xml" ContentType="application/vnd.openxmlformats-officedocument.drawingml.chart+xml"/>
  <Override PartName="/ppt/charts/style54.xml" ContentType="application/vnd.ms-office.chartstyle+xml"/>
  <Override PartName="/ppt/charts/colors54.xml" ContentType="application/vnd.ms-office.chartcolorstyle+xml"/>
  <Override PartName="/ppt/charts/chart175.xml" ContentType="application/vnd.openxmlformats-officedocument.drawingml.chart+xml"/>
  <Override PartName="/ppt/charts/chart176.xml" ContentType="application/vnd.openxmlformats-officedocument.drawingml.chart+xml"/>
  <Override PartName="/ppt/charts/style55.xml" ContentType="application/vnd.ms-office.chartstyle+xml"/>
  <Override PartName="/ppt/charts/colors55.xml" ContentType="application/vnd.ms-office.chartcolorstyle+xml"/>
  <Override PartName="/ppt/charts/chart177.xml" ContentType="application/vnd.openxmlformats-officedocument.drawingml.chart+xml"/>
  <Override PartName="/ppt/notesSlides/notesSlide33.xml" ContentType="application/vnd.openxmlformats-officedocument.presentationml.notesSlide+xml"/>
  <Override PartName="/ppt/charts/chart178.xml" ContentType="application/vnd.openxmlformats-officedocument.drawingml.chart+xml"/>
  <Override PartName="/ppt/charts/chart179.xml" ContentType="application/vnd.openxmlformats-officedocument.drawingml.chart+xml"/>
  <Override PartName="/ppt/charts/style56.xml" ContentType="application/vnd.ms-office.chartstyle+xml"/>
  <Override PartName="/ppt/charts/colors56.xml" ContentType="application/vnd.ms-office.chartcolorstyle+xml"/>
  <Override PartName="/ppt/charts/chart180.xml" ContentType="application/vnd.openxmlformats-officedocument.drawingml.chart+xml"/>
  <Override PartName="/ppt/charts/style57.xml" ContentType="application/vnd.ms-office.chartstyle+xml"/>
  <Override PartName="/ppt/charts/colors57.xml" ContentType="application/vnd.ms-office.chartcolorstyle+xml"/>
  <Override PartName="/ppt/charts/chart181.xml" ContentType="application/vnd.openxmlformats-officedocument.drawingml.chart+xml"/>
  <Override PartName="/ppt/charts/style58.xml" ContentType="application/vnd.ms-office.chartstyle+xml"/>
  <Override PartName="/ppt/charts/colors58.xml" ContentType="application/vnd.ms-office.chartcolorstyle+xml"/>
  <Override PartName="/ppt/charts/chart182.xml" ContentType="application/vnd.openxmlformats-officedocument.drawingml.chart+xml"/>
  <Override PartName="/ppt/charts/chart183.xml" ContentType="application/vnd.openxmlformats-officedocument.drawingml.chart+xml"/>
  <Override PartName="/ppt/charts/style59.xml" ContentType="application/vnd.ms-office.chartstyle+xml"/>
  <Override PartName="/ppt/charts/colors59.xml" ContentType="application/vnd.ms-office.chartcolorstyle+xml"/>
  <Override PartName="/ppt/charts/chart184.xml" ContentType="application/vnd.openxmlformats-officedocument.drawingml.chart+xml"/>
  <Override PartName="/ppt/notesSlides/notesSlide34.xml" ContentType="application/vnd.openxmlformats-officedocument.presentationml.notesSlide+xml"/>
  <Override PartName="/ppt/charts/chart185.xml" ContentType="application/vnd.openxmlformats-officedocument.drawingml.chart+xml"/>
  <Override PartName="/ppt/charts/chart186.xml" ContentType="application/vnd.openxmlformats-officedocument.drawingml.chart+xml"/>
  <Override PartName="/ppt/charts/chart187.xml" ContentType="application/vnd.openxmlformats-officedocument.drawingml.chart+xml"/>
  <Override PartName="/ppt/charts/chart188.xml" ContentType="application/vnd.openxmlformats-officedocument.drawingml.chart+xml"/>
  <Override PartName="/ppt/charts/style60.xml" ContentType="application/vnd.ms-office.chartstyle+xml"/>
  <Override PartName="/ppt/charts/colors60.xml" ContentType="application/vnd.ms-office.chartcolorstyle+xml"/>
  <Override PartName="/ppt/charts/chart189.xml" ContentType="application/vnd.openxmlformats-officedocument.drawingml.chart+xml"/>
  <Override PartName="/ppt/charts/style61.xml" ContentType="application/vnd.ms-office.chartstyle+xml"/>
  <Override PartName="/ppt/charts/colors61.xml" ContentType="application/vnd.ms-office.chartcolorstyle+xml"/>
  <Override PartName="/ppt/charts/chart190.xml" ContentType="application/vnd.openxmlformats-officedocument.drawingml.chart+xml"/>
  <Override PartName="/ppt/charts/style62.xml" ContentType="application/vnd.ms-office.chartstyle+xml"/>
  <Override PartName="/ppt/charts/colors62.xml" ContentType="application/vnd.ms-office.chartcolorstyle+xml"/>
  <Override PartName="/ppt/charts/chart191.xml" ContentType="application/vnd.openxmlformats-officedocument.drawingml.chart+xml"/>
  <Override PartName="/ppt/charts/style63.xml" ContentType="application/vnd.ms-office.chartstyle+xml"/>
  <Override PartName="/ppt/charts/colors63.xml" ContentType="application/vnd.ms-office.chartcolorstyle+xml"/>
  <Override PartName="/ppt/notesSlides/notesSlide35.xml" ContentType="application/vnd.openxmlformats-officedocument.presentationml.notesSlide+xml"/>
  <Override PartName="/ppt/charts/chart192.xml" ContentType="application/vnd.openxmlformats-officedocument.drawingml.chart+xml"/>
  <Override PartName="/ppt/charts/chart193.xml" ContentType="application/vnd.openxmlformats-officedocument.drawingml.chart+xml"/>
  <Override PartName="/ppt/charts/style64.xml" ContentType="application/vnd.ms-office.chartstyle+xml"/>
  <Override PartName="/ppt/charts/colors64.xml" ContentType="application/vnd.ms-office.chartcolorstyle+xml"/>
  <Override PartName="/ppt/charts/chart194.xml" ContentType="application/vnd.openxmlformats-officedocument.drawingml.chart+xml"/>
  <Override PartName="/ppt/charts/style65.xml" ContentType="application/vnd.ms-office.chartstyle+xml"/>
  <Override PartName="/ppt/charts/colors65.xml" ContentType="application/vnd.ms-office.chartcolorstyle+xml"/>
  <Override PartName="/ppt/charts/chart195.xml" ContentType="application/vnd.openxmlformats-officedocument.drawingml.chart+xml"/>
  <Override PartName="/ppt/charts/style66.xml" ContentType="application/vnd.ms-office.chartstyle+xml"/>
  <Override PartName="/ppt/charts/colors66.xml" ContentType="application/vnd.ms-office.chartcolorstyle+xml"/>
  <Override PartName="/ppt/charts/chart196.xml" ContentType="application/vnd.openxmlformats-officedocument.drawingml.chart+xml"/>
  <Override PartName="/ppt/charts/chart197.xml" ContentType="application/vnd.openxmlformats-officedocument.drawingml.chart+xml"/>
  <Override PartName="/ppt/charts/style67.xml" ContentType="application/vnd.ms-office.chartstyle+xml"/>
  <Override PartName="/ppt/charts/colors67.xml" ContentType="application/vnd.ms-office.chartcolorstyle+xml"/>
  <Override PartName="/ppt/charts/chart198.xml" ContentType="application/vnd.openxmlformats-officedocument.drawingml.chart+xml"/>
  <Override PartName="/ppt/notesSlides/notesSlide36.xml" ContentType="application/vnd.openxmlformats-officedocument.presentationml.notesSlide+xml"/>
  <Override PartName="/ppt/charts/chart199.xml" ContentType="application/vnd.openxmlformats-officedocument.drawingml.chart+xml"/>
  <Override PartName="/ppt/charts/chart200.xml" ContentType="application/vnd.openxmlformats-officedocument.drawingml.chart+xml"/>
  <Override PartName="/ppt/charts/style68.xml" ContentType="application/vnd.ms-office.chartstyle+xml"/>
  <Override PartName="/ppt/charts/colors68.xml" ContentType="application/vnd.ms-office.chartcolorstyle+xml"/>
  <Override PartName="/ppt/charts/chart201.xml" ContentType="application/vnd.openxmlformats-officedocument.drawingml.chart+xml"/>
  <Override PartName="/ppt/charts/style69.xml" ContentType="application/vnd.ms-office.chartstyle+xml"/>
  <Override PartName="/ppt/charts/colors69.xml" ContentType="application/vnd.ms-office.chartcolorstyle+xml"/>
  <Override PartName="/ppt/charts/chart202.xml" ContentType="application/vnd.openxmlformats-officedocument.drawingml.chart+xml"/>
  <Override PartName="/ppt/charts/style70.xml" ContentType="application/vnd.ms-office.chartstyle+xml"/>
  <Override PartName="/ppt/charts/colors70.xml" ContentType="application/vnd.ms-office.chartcolorstyle+xml"/>
  <Override PartName="/ppt/charts/chart203.xml" ContentType="application/vnd.openxmlformats-officedocument.drawingml.chart+xml"/>
  <Override PartName="/ppt/charts/chart204.xml" ContentType="application/vnd.openxmlformats-officedocument.drawingml.chart+xml"/>
  <Override PartName="/ppt/charts/style71.xml" ContentType="application/vnd.ms-office.chartstyle+xml"/>
  <Override PartName="/ppt/charts/colors71.xml" ContentType="application/vnd.ms-office.chartcolorstyle+xml"/>
  <Override PartName="/ppt/charts/chart205.xml" ContentType="application/vnd.openxmlformats-officedocument.drawingml.chart+xml"/>
  <Override PartName="/ppt/notesSlides/notesSlide37.xml" ContentType="application/vnd.openxmlformats-officedocument.presentationml.notesSlide+xml"/>
  <Override PartName="/ppt/charts/chart206.xml" ContentType="application/vnd.openxmlformats-officedocument.drawingml.chart+xml"/>
  <Override PartName="/ppt/charts/chart207.xml" ContentType="application/vnd.openxmlformats-officedocument.drawingml.chart+xml"/>
  <Override PartName="/ppt/charts/style72.xml" ContentType="application/vnd.ms-office.chartstyle+xml"/>
  <Override PartName="/ppt/charts/colors72.xml" ContentType="application/vnd.ms-office.chartcolorstyle+xml"/>
  <Override PartName="/ppt/charts/chart208.xml" ContentType="application/vnd.openxmlformats-officedocument.drawingml.chart+xml"/>
  <Override PartName="/ppt/charts/style73.xml" ContentType="application/vnd.ms-office.chartstyle+xml"/>
  <Override PartName="/ppt/charts/colors73.xml" ContentType="application/vnd.ms-office.chartcolorstyle+xml"/>
  <Override PartName="/ppt/charts/chart209.xml" ContentType="application/vnd.openxmlformats-officedocument.drawingml.chart+xml"/>
  <Override PartName="/ppt/charts/style74.xml" ContentType="application/vnd.ms-office.chartstyle+xml"/>
  <Override PartName="/ppt/charts/colors74.xml" ContentType="application/vnd.ms-office.chartcolorstyle+xml"/>
  <Override PartName="/ppt/charts/chart210.xml" ContentType="application/vnd.openxmlformats-officedocument.drawingml.chart+xml"/>
  <Override PartName="/ppt/charts/chart211.xml" ContentType="application/vnd.openxmlformats-officedocument.drawingml.chart+xml"/>
  <Override PartName="/ppt/charts/style75.xml" ContentType="application/vnd.ms-office.chartstyle+xml"/>
  <Override PartName="/ppt/charts/colors75.xml" ContentType="application/vnd.ms-office.chartcolorstyle+xml"/>
  <Override PartName="/ppt/charts/chart212.xml" ContentType="application/vnd.openxmlformats-officedocument.drawingml.chart+xml"/>
  <Override PartName="/ppt/notesSlides/notesSlide38.xml" ContentType="application/vnd.openxmlformats-officedocument.presentationml.notesSlide+xml"/>
  <Override PartName="/ppt/charts/chart213.xml" ContentType="application/vnd.openxmlformats-officedocument.drawingml.chart+xml"/>
  <Override PartName="/ppt/charts/chart214.xml" ContentType="application/vnd.openxmlformats-officedocument.drawingml.chart+xml"/>
  <Override PartName="/ppt/charts/style76.xml" ContentType="application/vnd.ms-office.chartstyle+xml"/>
  <Override PartName="/ppt/charts/colors76.xml" ContentType="application/vnd.ms-office.chartcolorstyle+xml"/>
  <Override PartName="/ppt/charts/chart215.xml" ContentType="application/vnd.openxmlformats-officedocument.drawingml.chart+xml"/>
  <Override PartName="/ppt/charts/style77.xml" ContentType="application/vnd.ms-office.chartstyle+xml"/>
  <Override PartName="/ppt/charts/colors77.xml" ContentType="application/vnd.ms-office.chartcolorstyle+xml"/>
  <Override PartName="/ppt/charts/chart216.xml" ContentType="application/vnd.openxmlformats-officedocument.drawingml.chart+xml"/>
  <Override PartName="/ppt/charts/style78.xml" ContentType="application/vnd.ms-office.chartstyle+xml"/>
  <Override PartName="/ppt/charts/colors78.xml" ContentType="application/vnd.ms-office.chartcolorstyle+xml"/>
  <Override PartName="/ppt/charts/chart217.xml" ContentType="application/vnd.openxmlformats-officedocument.drawingml.chart+xml"/>
  <Override PartName="/ppt/charts/chart218.xml" ContentType="application/vnd.openxmlformats-officedocument.drawingml.chart+xml"/>
  <Override PartName="/ppt/charts/style79.xml" ContentType="application/vnd.ms-office.chartstyle+xml"/>
  <Override PartName="/ppt/charts/colors79.xml" ContentType="application/vnd.ms-office.chartcolorstyle+xml"/>
  <Override PartName="/ppt/charts/chart219.xml" ContentType="application/vnd.openxmlformats-officedocument.drawingml.chart+xml"/>
  <Override PartName="/ppt/notesSlides/notesSlide39.xml" ContentType="application/vnd.openxmlformats-officedocument.presentationml.notesSlide+xml"/>
  <Override PartName="/ppt/charts/chart220.xml" ContentType="application/vnd.openxmlformats-officedocument.drawingml.chart+xml"/>
  <Override PartName="/ppt/charts/chart221.xml" ContentType="application/vnd.openxmlformats-officedocument.drawingml.chart+xml"/>
  <Override PartName="/ppt/charts/style80.xml" ContentType="application/vnd.ms-office.chartstyle+xml"/>
  <Override PartName="/ppt/charts/colors80.xml" ContentType="application/vnd.ms-office.chartcolorstyle+xml"/>
  <Override PartName="/ppt/charts/chart222.xml" ContentType="application/vnd.openxmlformats-officedocument.drawingml.chart+xml"/>
  <Override PartName="/ppt/charts/style81.xml" ContentType="application/vnd.ms-office.chartstyle+xml"/>
  <Override PartName="/ppt/charts/colors81.xml" ContentType="application/vnd.ms-office.chartcolorstyle+xml"/>
  <Override PartName="/ppt/charts/chart223.xml" ContentType="application/vnd.openxmlformats-officedocument.drawingml.chart+xml"/>
  <Override PartName="/ppt/charts/style82.xml" ContentType="application/vnd.ms-office.chartstyle+xml"/>
  <Override PartName="/ppt/charts/colors82.xml" ContentType="application/vnd.ms-office.chartcolorstyle+xml"/>
  <Override PartName="/ppt/charts/chart224.xml" ContentType="application/vnd.openxmlformats-officedocument.drawingml.chart+xml"/>
  <Override PartName="/ppt/charts/chart225.xml" ContentType="application/vnd.openxmlformats-officedocument.drawingml.chart+xml"/>
  <Override PartName="/ppt/charts/style83.xml" ContentType="application/vnd.ms-office.chartstyle+xml"/>
  <Override PartName="/ppt/charts/colors83.xml" ContentType="application/vnd.ms-office.chartcolorstyle+xml"/>
  <Override PartName="/ppt/charts/chart226.xml" ContentType="application/vnd.openxmlformats-officedocument.drawingml.chart+xml"/>
  <Override PartName="/ppt/notesSlides/notesSlide40.xml" ContentType="application/vnd.openxmlformats-officedocument.presentationml.notesSlide+xml"/>
  <Override PartName="/ppt/charts/chart227.xml" ContentType="application/vnd.openxmlformats-officedocument.drawingml.chart+xml"/>
  <Override PartName="/ppt/charts/chart228.xml" ContentType="application/vnd.openxmlformats-officedocument.drawingml.chart+xml"/>
  <Override PartName="/ppt/charts/style84.xml" ContentType="application/vnd.ms-office.chartstyle+xml"/>
  <Override PartName="/ppt/charts/colors84.xml" ContentType="application/vnd.ms-office.chartcolorstyle+xml"/>
  <Override PartName="/ppt/charts/chart229.xml" ContentType="application/vnd.openxmlformats-officedocument.drawingml.chart+xml"/>
  <Override PartName="/ppt/charts/style85.xml" ContentType="application/vnd.ms-office.chartstyle+xml"/>
  <Override PartName="/ppt/charts/colors85.xml" ContentType="application/vnd.ms-office.chartcolorstyle+xml"/>
  <Override PartName="/ppt/charts/chart230.xml" ContentType="application/vnd.openxmlformats-officedocument.drawingml.chart+xml"/>
  <Override PartName="/ppt/charts/style86.xml" ContentType="application/vnd.ms-office.chartstyle+xml"/>
  <Override PartName="/ppt/charts/colors86.xml" ContentType="application/vnd.ms-office.chartcolorstyle+xml"/>
  <Override PartName="/ppt/charts/chart231.xml" ContentType="application/vnd.openxmlformats-officedocument.drawingml.chart+xml"/>
  <Override PartName="/ppt/charts/chart232.xml" ContentType="application/vnd.openxmlformats-officedocument.drawingml.chart+xml"/>
  <Override PartName="/ppt/charts/style87.xml" ContentType="application/vnd.ms-office.chartstyle+xml"/>
  <Override PartName="/ppt/charts/colors87.xml" ContentType="application/vnd.ms-office.chartcolorstyle+xml"/>
  <Override PartName="/ppt/charts/chart233.xml" ContentType="application/vnd.openxmlformats-officedocument.drawingml.chart+xml"/>
  <Override PartName="/ppt/notesSlides/notesSlide41.xml" ContentType="application/vnd.openxmlformats-officedocument.presentationml.notesSlide+xml"/>
  <Override PartName="/ppt/charts/chart234.xml" ContentType="application/vnd.openxmlformats-officedocument.drawingml.chart+xml"/>
  <Override PartName="/ppt/charts/chart235.xml" ContentType="application/vnd.openxmlformats-officedocument.drawingml.chart+xml"/>
  <Override PartName="/ppt/charts/style88.xml" ContentType="application/vnd.ms-office.chartstyle+xml"/>
  <Override PartName="/ppt/charts/colors88.xml" ContentType="application/vnd.ms-office.chartcolorstyle+xml"/>
  <Override PartName="/ppt/charts/chart236.xml" ContentType="application/vnd.openxmlformats-officedocument.drawingml.chart+xml"/>
  <Override PartName="/ppt/charts/style89.xml" ContentType="application/vnd.ms-office.chartstyle+xml"/>
  <Override PartName="/ppt/charts/colors89.xml" ContentType="application/vnd.ms-office.chartcolorstyle+xml"/>
  <Override PartName="/ppt/charts/chart237.xml" ContentType="application/vnd.openxmlformats-officedocument.drawingml.chart+xml"/>
  <Override PartName="/ppt/charts/style90.xml" ContentType="application/vnd.ms-office.chartstyle+xml"/>
  <Override PartName="/ppt/charts/colors90.xml" ContentType="application/vnd.ms-office.chartcolorstyle+xml"/>
  <Override PartName="/ppt/charts/chart238.xml" ContentType="application/vnd.openxmlformats-officedocument.drawingml.chart+xml"/>
  <Override PartName="/ppt/charts/chart239.xml" ContentType="application/vnd.openxmlformats-officedocument.drawingml.chart+xml"/>
  <Override PartName="/ppt/charts/style91.xml" ContentType="application/vnd.ms-office.chartstyle+xml"/>
  <Override PartName="/ppt/charts/colors91.xml" ContentType="application/vnd.ms-office.chartcolorstyle+xml"/>
  <Override PartName="/ppt/charts/chart240.xml" ContentType="application/vnd.openxmlformats-officedocument.drawingml.chart+xml"/>
  <Override PartName="/ppt/notesSlides/notesSlide42.xml" ContentType="application/vnd.openxmlformats-officedocument.presentationml.notesSlide+xml"/>
  <Override PartName="/ppt/charts/chart241.xml" ContentType="application/vnd.openxmlformats-officedocument.drawingml.chart+xml"/>
  <Override PartName="/ppt/charts/chart242.xml" ContentType="application/vnd.openxmlformats-officedocument.drawingml.chart+xml"/>
  <Override PartName="/ppt/charts/style92.xml" ContentType="application/vnd.ms-office.chartstyle+xml"/>
  <Override PartName="/ppt/charts/colors92.xml" ContentType="application/vnd.ms-office.chartcolorstyle+xml"/>
  <Override PartName="/ppt/charts/chart243.xml" ContentType="application/vnd.openxmlformats-officedocument.drawingml.chart+xml"/>
  <Override PartName="/ppt/charts/style93.xml" ContentType="application/vnd.ms-office.chartstyle+xml"/>
  <Override PartName="/ppt/charts/colors93.xml" ContentType="application/vnd.ms-office.chartcolorstyle+xml"/>
  <Override PartName="/ppt/charts/chart244.xml" ContentType="application/vnd.openxmlformats-officedocument.drawingml.chart+xml"/>
  <Override PartName="/ppt/charts/style94.xml" ContentType="application/vnd.ms-office.chartstyle+xml"/>
  <Override PartName="/ppt/charts/colors94.xml" ContentType="application/vnd.ms-office.chartcolorstyle+xml"/>
  <Override PartName="/ppt/charts/chart245.xml" ContentType="application/vnd.openxmlformats-officedocument.drawingml.chart+xml"/>
  <Override PartName="/ppt/charts/chart246.xml" ContentType="application/vnd.openxmlformats-officedocument.drawingml.chart+xml"/>
  <Override PartName="/ppt/charts/style95.xml" ContentType="application/vnd.ms-office.chartstyle+xml"/>
  <Override PartName="/ppt/charts/colors95.xml" ContentType="application/vnd.ms-office.chartcolorstyle+xml"/>
  <Override PartName="/ppt/charts/chart247.xml" ContentType="application/vnd.openxmlformats-officedocument.drawingml.chart+xml"/>
  <Override PartName="/ppt/notesSlides/notesSlide43.xml" ContentType="application/vnd.openxmlformats-officedocument.presentationml.notesSlide+xml"/>
  <Override PartName="/ppt/charts/chart248.xml" ContentType="application/vnd.openxmlformats-officedocument.drawingml.chart+xml"/>
  <Override PartName="/ppt/charts/chart249.xml" ContentType="application/vnd.openxmlformats-officedocument.drawingml.chart+xml"/>
  <Override PartName="/ppt/charts/style96.xml" ContentType="application/vnd.ms-office.chartstyle+xml"/>
  <Override PartName="/ppt/charts/colors96.xml" ContentType="application/vnd.ms-office.chartcolorstyle+xml"/>
  <Override PartName="/ppt/charts/chart250.xml" ContentType="application/vnd.openxmlformats-officedocument.drawingml.chart+xml"/>
  <Override PartName="/ppt/charts/style97.xml" ContentType="application/vnd.ms-office.chartstyle+xml"/>
  <Override PartName="/ppt/charts/colors97.xml" ContentType="application/vnd.ms-office.chartcolorstyle+xml"/>
  <Override PartName="/ppt/charts/chart251.xml" ContentType="application/vnd.openxmlformats-officedocument.drawingml.chart+xml"/>
  <Override PartName="/ppt/charts/style98.xml" ContentType="application/vnd.ms-office.chartstyle+xml"/>
  <Override PartName="/ppt/charts/colors98.xml" ContentType="application/vnd.ms-office.chartcolorstyle+xml"/>
  <Override PartName="/ppt/charts/chart252.xml" ContentType="application/vnd.openxmlformats-officedocument.drawingml.chart+xml"/>
  <Override PartName="/ppt/charts/chart253.xml" ContentType="application/vnd.openxmlformats-officedocument.drawingml.chart+xml"/>
  <Override PartName="/ppt/charts/style99.xml" ContentType="application/vnd.ms-office.chartstyle+xml"/>
  <Override PartName="/ppt/charts/colors99.xml" ContentType="application/vnd.ms-office.chartcolorstyle+xml"/>
  <Override PartName="/ppt/charts/chart254.xml" ContentType="application/vnd.openxmlformats-officedocument.drawingml.chart+xml"/>
  <Override PartName="/ppt/notesSlides/notesSlide44.xml" ContentType="application/vnd.openxmlformats-officedocument.presentationml.notesSlide+xml"/>
  <Override PartName="/ppt/charts/chart255.xml" ContentType="application/vnd.openxmlformats-officedocument.drawingml.chart+xml"/>
  <Override PartName="/ppt/charts/chart256.xml" ContentType="application/vnd.openxmlformats-officedocument.drawingml.chart+xml"/>
  <Override PartName="/ppt/charts/style100.xml" ContentType="application/vnd.ms-office.chartstyle+xml"/>
  <Override PartName="/ppt/charts/colors100.xml" ContentType="application/vnd.ms-office.chartcolorstyle+xml"/>
  <Override PartName="/ppt/charts/chart257.xml" ContentType="application/vnd.openxmlformats-officedocument.drawingml.chart+xml"/>
  <Override PartName="/ppt/charts/style101.xml" ContentType="application/vnd.ms-office.chartstyle+xml"/>
  <Override PartName="/ppt/charts/colors101.xml" ContentType="application/vnd.ms-office.chartcolorstyle+xml"/>
  <Override PartName="/ppt/charts/chart258.xml" ContentType="application/vnd.openxmlformats-officedocument.drawingml.chart+xml"/>
  <Override PartName="/ppt/charts/style102.xml" ContentType="application/vnd.ms-office.chartstyle+xml"/>
  <Override PartName="/ppt/charts/colors102.xml" ContentType="application/vnd.ms-office.chartcolorstyle+xml"/>
  <Override PartName="/ppt/charts/chart259.xml" ContentType="application/vnd.openxmlformats-officedocument.drawingml.chart+xml"/>
  <Override PartName="/ppt/charts/chart260.xml" ContentType="application/vnd.openxmlformats-officedocument.drawingml.chart+xml"/>
  <Override PartName="/ppt/charts/style103.xml" ContentType="application/vnd.ms-office.chartstyle+xml"/>
  <Override PartName="/ppt/charts/colors103.xml" ContentType="application/vnd.ms-office.chartcolorstyle+xml"/>
  <Override PartName="/ppt/charts/chart261.xml" ContentType="application/vnd.openxmlformats-officedocument.drawingml.chart+xml"/>
  <Override PartName="/ppt/notesSlides/notesSlide45.xml" ContentType="application/vnd.openxmlformats-officedocument.presentationml.notesSlide+xml"/>
  <Override PartName="/ppt/charts/chart262.xml" ContentType="application/vnd.openxmlformats-officedocument.drawingml.chart+xml"/>
  <Override PartName="/ppt/charts/chart263.xml" ContentType="application/vnd.openxmlformats-officedocument.drawingml.chart+xml"/>
  <Override PartName="/ppt/charts/style104.xml" ContentType="application/vnd.ms-office.chartstyle+xml"/>
  <Override PartName="/ppt/charts/colors104.xml" ContentType="application/vnd.ms-office.chartcolorstyle+xml"/>
  <Override PartName="/ppt/charts/chart264.xml" ContentType="application/vnd.openxmlformats-officedocument.drawingml.chart+xml"/>
  <Override PartName="/ppt/charts/style105.xml" ContentType="application/vnd.ms-office.chartstyle+xml"/>
  <Override PartName="/ppt/charts/colors105.xml" ContentType="application/vnd.ms-office.chartcolorstyle+xml"/>
  <Override PartName="/ppt/charts/chart265.xml" ContentType="application/vnd.openxmlformats-officedocument.drawingml.chart+xml"/>
  <Override PartName="/ppt/charts/style106.xml" ContentType="application/vnd.ms-office.chartstyle+xml"/>
  <Override PartName="/ppt/charts/colors106.xml" ContentType="application/vnd.ms-office.chartcolorstyle+xml"/>
  <Override PartName="/ppt/charts/chart266.xml" ContentType="application/vnd.openxmlformats-officedocument.drawingml.chart+xml"/>
  <Override PartName="/ppt/charts/chart267.xml" ContentType="application/vnd.openxmlformats-officedocument.drawingml.chart+xml"/>
  <Override PartName="/ppt/charts/style107.xml" ContentType="application/vnd.ms-office.chartstyle+xml"/>
  <Override PartName="/ppt/charts/colors107.xml" ContentType="application/vnd.ms-office.chartcolorstyle+xml"/>
  <Override PartName="/ppt/charts/chart268.xml" ContentType="application/vnd.openxmlformats-officedocument.drawingml.chart+xml"/>
  <Override PartName="/ppt/notesSlides/notesSlide46.xml" ContentType="application/vnd.openxmlformats-officedocument.presentationml.notesSlide+xml"/>
  <Override PartName="/ppt/charts/chart269.xml" ContentType="application/vnd.openxmlformats-officedocument.drawingml.chart+xml"/>
  <Override PartName="/ppt/charts/chart270.xml" ContentType="application/vnd.openxmlformats-officedocument.drawingml.chart+xml"/>
  <Override PartName="/ppt/charts/style108.xml" ContentType="application/vnd.ms-office.chartstyle+xml"/>
  <Override PartName="/ppt/charts/colors108.xml" ContentType="application/vnd.ms-office.chartcolorstyle+xml"/>
  <Override PartName="/ppt/charts/chart271.xml" ContentType="application/vnd.openxmlformats-officedocument.drawingml.chart+xml"/>
  <Override PartName="/ppt/charts/style109.xml" ContentType="application/vnd.ms-office.chartstyle+xml"/>
  <Override PartName="/ppt/charts/colors109.xml" ContentType="application/vnd.ms-office.chartcolorstyle+xml"/>
  <Override PartName="/ppt/charts/chart272.xml" ContentType="application/vnd.openxmlformats-officedocument.drawingml.chart+xml"/>
  <Override PartName="/ppt/charts/style110.xml" ContentType="application/vnd.ms-office.chartstyle+xml"/>
  <Override PartName="/ppt/charts/colors110.xml" ContentType="application/vnd.ms-office.chartcolorstyle+xml"/>
  <Override PartName="/ppt/charts/chart273.xml" ContentType="application/vnd.openxmlformats-officedocument.drawingml.chart+xml"/>
  <Override PartName="/ppt/charts/chart274.xml" ContentType="application/vnd.openxmlformats-officedocument.drawingml.chart+xml"/>
  <Override PartName="/ppt/charts/style111.xml" ContentType="application/vnd.ms-office.chartstyle+xml"/>
  <Override PartName="/ppt/charts/colors111.xml" ContentType="application/vnd.ms-office.chartcolorstyle+xml"/>
  <Override PartName="/ppt/charts/chart275.xml" ContentType="application/vnd.openxmlformats-officedocument.drawingml.chart+xml"/>
  <Override PartName="/ppt/notesSlides/notesSlide47.xml" ContentType="application/vnd.openxmlformats-officedocument.presentationml.notesSlide+xml"/>
  <Override PartName="/ppt/charts/chart276.xml" ContentType="application/vnd.openxmlformats-officedocument.drawingml.chart+xml"/>
  <Override PartName="/ppt/charts/chart277.xml" ContentType="application/vnd.openxmlformats-officedocument.drawingml.chart+xml"/>
  <Override PartName="/ppt/charts/style112.xml" ContentType="application/vnd.ms-office.chartstyle+xml"/>
  <Override PartName="/ppt/charts/colors112.xml" ContentType="application/vnd.ms-office.chartcolorstyle+xml"/>
  <Override PartName="/ppt/charts/chart278.xml" ContentType="application/vnd.openxmlformats-officedocument.drawingml.chart+xml"/>
  <Override PartName="/ppt/charts/style113.xml" ContentType="application/vnd.ms-office.chartstyle+xml"/>
  <Override PartName="/ppt/charts/colors113.xml" ContentType="application/vnd.ms-office.chartcolorstyle+xml"/>
  <Override PartName="/ppt/charts/chart279.xml" ContentType="application/vnd.openxmlformats-officedocument.drawingml.chart+xml"/>
  <Override PartName="/ppt/charts/style114.xml" ContentType="application/vnd.ms-office.chartstyle+xml"/>
  <Override PartName="/ppt/charts/colors114.xml" ContentType="application/vnd.ms-office.chartcolorstyle+xml"/>
  <Override PartName="/ppt/charts/chart280.xml" ContentType="application/vnd.openxmlformats-officedocument.drawingml.chart+xml"/>
  <Override PartName="/ppt/charts/chart281.xml" ContentType="application/vnd.openxmlformats-officedocument.drawingml.chart+xml"/>
  <Override PartName="/ppt/charts/style115.xml" ContentType="application/vnd.ms-office.chartstyle+xml"/>
  <Override PartName="/ppt/charts/colors115.xml" ContentType="application/vnd.ms-office.chartcolorstyle+xml"/>
  <Override PartName="/ppt/charts/chart282.xml" ContentType="application/vnd.openxmlformats-officedocument.drawingml.chart+xml"/>
  <Override PartName="/ppt/notesSlides/notesSlide48.xml" ContentType="application/vnd.openxmlformats-officedocument.presentationml.notesSlide+xml"/>
  <Override PartName="/ppt/charts/chart283.xml" ContentType="application/vnd.openxmlformats-officedocument.drawingml.chart+xml"/>
  <Override PartName="/ppt/charts/chart284.xml" ContentType="application/vnd.openxmlformats-officedocument.drawingml.chart+xml"/>
  <Override PartName="/ppt/charts/style116.xml" ContentType="application/vnd.ms-office.chartstyle+xml"/>
  <Override PartName="/ppt/charts/colors116.xml" ContentType="application/vnd.ms-office.chartcolorstyle+xml"/>
  <Override PartName="/ppt/charts/chart285.xml" ContentType="application/vnd.openxmlformats-officedocument.drawingml.chart+xml"/>
  <Override PartName="/ppt/charts/style117.xml" ContentType="application/vnd.ms-office.chartstyle+xml"/>
  <Override PartName="/ppt/charts/colors117.xml" ContentType="application/vnd.ms-office.chartcolorstyle+xml"/>
  <Override PartName="/ppt/charts/chart286.xml" ContentType="application/vnd.openxmlformats-officedocument.drawingml.chart+xml"/>
  <Override PartName="/ppt/charts/style118.xml" ContentType="application/vnd.ms-office.chartstyle+xml"/>
  <Override PartName="/ppt/charts/colors118.xml" ContentType="application/vnd.ms-office.chartcolorstyle+xml"/>
  <Override PartName="/ppt/charts/chart287.xml" ContentType="application/vnd.openxmlformats-officedocument.drawingml.chart+xml"/>
  <Override PartName="/ppt/charts/chart288.xml" ContentType="application/vnd.openxmlformats-officedocument.drawingml.chart+xml"/>
  <Override PartName="/ppt/charts/style119.xml" ContentType="application/vnd.ms-office.chartstyle+xml"/>
  <Override PartName="/ppt/charts/colors119.xml" ContentType="application/vnd.ms-office.chartcolorstyle+xml"/>
  <Override PartName="/ppt/charts/chart289.xml" ContentType="application/vnd.openxmlformats-officedocument.drawingml.chart+xml"/>
  <Override PartName="/ppt/notesSlides/notesSlide49.xml" ContentType="application/vnd.openxmlformats-officedocument.presentationml.notesSlide+xml"/>
  <Override PartName="/ppt/charts/chart290.xml" ContentType="application/vnd.openxmlformats-officedocument.drawingml.chart+xml"/>
  <Override PartName="/ppt/charts/chart291.xml" ContentType="application/vnd.openxmlformats-officedocument.drawingml.chart+xml"/>
  <Override PartName="/ppt/charts/style120.xml" ContentType="application/vnd.ms-office.chartstyle+xml"/>
  <Override PartName="/ppt/charts/colors120.xml" ContentType="application/vnd.ms-office.chartcolorstyle+xml"/>
  <Override PartName="/ppt/charts/chart292.xml" ContentType="application/vnd.openxmlformats-officedocument.drawingml.chart+xml"/>
  <Override PartName="/ppt/charts/style121.xml" ContentType="application/vnd.ms-office.chartstyle+xml"/>
  <Override PartName="/ppt/charts/colors121.xml" ContentType="application/vnd.ms-office.chartcolorstyle+xml"/>
  <Override PartName="/ppt/charts/chart293.xml" ContentType="application/vnd.openxmlformats-officedocument.drawingml.chart+xml"/>
  <Override PartName="/ppt/charts/style122.xml" ContentType="application/vnd.ms-office.chartstyle+xml"/>
  <Override PartName="/ppt/charts/colors122.xml" ContentType="application/vnd.ms-office.chartcolorstyle+xml"/>
  <Override PartName="/ppt/charts/chart294.xml" ContentType="application/vnd.openxmlformats-officedocument.drawingml.chart+xml"/>
  <Override PartName="/ppt/charts/chart295.xml" ContentType="application/vnd.openxmlformats-officedocument.drawingml.chart+xml"/>
  <Override PartName="/ppt/charts/style123.xml" ContentType="application/vnd.ms-office.chartstyle+xml"/>
  <Override PartName="/ppt/charts/colors123.xml" ContentType="application/vnd.ms-office.chartcolorstyle+xml"/>
  <Override PartName="/ppt/charts/chart296.xml" ContentType="application/vnd.openxmlformats-officedocument.drawingml.chart+xml"/>
  <Override PartName="/ppt/notesSlides/notesSlide50.xml" ContentType="application/vnd.openxmlformats-officedocument.presentationml.notesSlide+xml"/>
  <Override PartName="/ppt/charts/chart297.xml" ContentType="application/vnd.openxmlformats-officedocument.drawingml.chart+xml"/>
  <Override PartName="/ppt/charts/chart298.xml" ContentType="application/vnd.openxmlformats-officedocument.drawingml.chart+xml"/>
  <Override PartName="/ppt/charts/style124.xml" ContentType="application/vnd.ms-office.chartstyle+xml"/>
  <Override PartName="/ppt/charts/colors124.xml" ContentType="application/vnd.ms-office.chartcolorstyle+xml"/>
  <Override PartName="/ppt/charts/chart299.xml" ContentType="application/vnd.openxmlformats-officedocument.drawingml.chart+xml"/>
  <Override PartName="/ppt/charts/style125.xml" ContentType="application/vnd.ms-office.chartstyle+xml"/>
  <Override PartName="/ppt/charts/colors125.xml" ContentType="application/vnd.ms-office.chartcolorstyle+xml"/>
  <Override PartName="/ppt/charts/chart300.xml" ContentType="application/vnd.openxmlformats-officedocument.drawingml.chart+xml"/>
  <Override PartName="/ppt/charts/style126.xml" ContentType="application/vnd.ms-office.chartstyle+xml"/>
  <Override PartName="/ppt/charts/colors126.xml" ContentType="application/vnd.ms-office.chartcolorstyle+xml"/>
  <Override PartName="/ppt/charts/chart301.xml" ContentType="application/vnd.openxmlformats-officedocument.drawingml.chart+xml"/>
  <Override PartName="/ppt/charts/chart302.xml" ContentType="application/vnd.openxmlformats-officedocument.drawingml.chart+xml"/>
  <Override PartName="/ppt/charts/style127.xml" ContentType="application/vnd.ms-office.chartstyle+xml"/>
  <Override PartName="/ppt/charts/colors127.xml" ContentType="application/vnd.ms-office.chartcolorstyle+xml"/>
  <Override PartName="/ppt/charts/chart303.xml" ContentType="application/vnd.openxmlformats-officedocument.drawingml.chart+xml"/>
  <Override PartName="/ppt/notesSlides/notesSlide51.xml" ContentType="application/vnd.openxmlformats-officedocument.presentationml.notesSlide+xml"/>
  <Override PartName="/ppt/charts/chart304.xml" ContentType="application/vnd.openxmlformats-officedocument.drawingml.chart+xml"/>
  <Override PartName="/ppt/charts/chart305.xml" ContentType="application/vnd.openxmlformats-officedocument.drawingml.chart+xml"/>
  <Override PartName="/ppt/charts/style128.xml" ContentType="application/vnd.ms-office.chartstyle+xml"/>
  <Override PartName="/ppt/charts/colors128.xml" ContentType="application/vnd.ms-office.chartcolorstyle+xml"/>
  <Override PartName="/ppt/charts/chart306.xml" ContentType="application/vnd.openxmlformats-officedocument.drawingml.chart+xml"/>
  <Override PartName="/ppt/charts/chart307.xml" ContentType="application/vnd.openxmlformats-officedocument.drawingml.chart+xml"/>
  <Override PartName="/ppt/charts/style129.xml" ContentType="application/vnd.ms-office.chartstyle+xml"/>
  <Override PartName="/ppt/charts/colors129.xml" ContentType="application/vnd.ms-office.chartcolorstyl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charts/chart308.xml" ContentType="application/vnd.openxmlformats-officedocument.drawingml.chart+xml"/>
  <Override PartName="/ppt/charts/chart309.xml" ContentType="application/vnd.openxmlformats-officedocument.drawingml.chart+xml"/>
  <Override PartName="/ppt/notesSlides/notesSlide54.xml" ContentType="application/vnd.openxmlformats-officedocument.presentationml.notesSlide+xml"/>
  <Override PartName="/ppt/charts/chart310.xml" ContentType="application/vnd.openxmlformats-officedocument.drawingml.chart+xml"/>
  <Override PartName="/ppt/charts/chart311.xml" ContentType="application/vnd.openxmlformats-officedocument.drawingml.chart+xml"/>
  <Override PartName="/ppt/notesSlides/notesSlide55.xml" ContentType="application/vnd.openxmlformats-officedocument.presentationml.notesSlide+xml"/>
  <Override PartName="/ppt/charts/chart312.xml" ContentType="application/vnd.openxmlformats-officedocument.drawingml.chart+xml"/>
  <Override PartName="/ppt/charts/chart313.xml" ContentType="application/vnd.openxmlformats-officedocument.drawingml.chart+xml"/>
  <Override PartName="/ppt/charts/chart314.xml" ContentType="application/vnd.openxmlformats-officedocument.drawingml.chart+xml"/>
  <Override PartName="/ppt/notesSlides/notesSlide56.xml" ContentType="application/vnd.openxmlformats-officedocument.presentationml.notesSlide+xml"/>
  <Override PartName="/ppt/charts/chart315.xml" ContentType="application/vnd.openxmlformats-officedocument.drawingml.chart+xml"/>
  <Override PartName="/ppt/charts/chart316.xml" ContentType="application/vnd.openxmlformats-officedocument.drawingml.chart+xml"/>
  <Override PartName="/ppt/notesSlides/notesSlide57.xml" ContentType="application/vnd.openxmlformats-officedocument.presentationml.notesSlide+xml"/>
  <Override PartName="/ppt/charts/chart317.xml" ContentType="application/vnd.openxmlformats-officedocument.drawingml.chart+xml"/>
  <Override PartName="/ppt/charts/chart318.xml" ContentType="application/vnd.openxmlformats-officedocument.drawingml.chart+xml"/>
  <Override PartName="/ppt/notesSlides/notesSlide58.xml" ContentType="application/vnd.openxmlformats-officedocument.presentationml.notesSlide+xml"/>
  <Override PartName="/ppt/charts/chart319.xml" ContentType="application/vnd.openxmlformats-officedocument.drawingml.chart+xml"/>
  <Override PartName="/ppt/charts/chart320.xml" ContentType="application/vnd.openxmlformats-officedocument.drawingml.chart+xml"/>
  <Override PartName="/ppt/notesSlides/notesSlide59.xml" ContentType="application/vnd.openxmlformats-officedocument.presentationml.notesSlide+xml"/>
  <Override PartName="/ppt/charts/chart321.xml" ContentType="application/vnd.openxmlformats-officedocument.drawingml.chart+xml"/>
  <Override PartName="/ppt/charts/chart322.xml" ContentType="application/vnd.openxmlformats-officedocument.drawingml.chart+xml"/>
  <Override PartName="/ppt/charts/chart323.xml" ContentType="application/vnd.openxmlformats-officedocument.drawingml.chart+xml"/>
  <Override PartName="/ppt/charts/chart324.xml" ContentType="application/vnd.openxmlformats-officedocument.drawingml.chart+xml"/>
  <Override PartName="/ppt/charts/chart325.xml" ContentType="application/vnd.openxmlformats-officedocument.drawingml.chart+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charts/chart326.xml" ContentType="application/vnd.openxmlformats-officedocument.drawingml.chart+xml"/>
  <Override PartName="/ppt/notesSlides/notesSlide63.xml" ContentType="application/vnd.openxmlformats-officedocument.presentationml.notesSlide+xml"/>
  <Override PartName="/ppt/charts/chart327.xml" ContentType="application/vnd.openxmlformats-officedocument.drawingml.chart+xml"/>
  <Override PartName="/ppt/notesSlides/notesSlide64.xml" ContentType="application/vnd.openxmlformats-officedocument.presentationml.notesSlide+xml"/>
  <Override PartName="/ppt/charts/chart328.xml" ContentType="application/vnd.openxmlformats-officedocument.drawingml.chart+xml"/>
  <Override PartName="/ppt/notesSlides/notesSlide65.xml" ContentType="application/vnd.openxmlformats-officedocument.presentationml.notesSlide+xml"/>
  <Override PartName="/ppt/charts/chart329.xml" ContentType="application/vnd.openxmlformats-officedocument.drawingml.chart+xml"/>
  <Override PartName="/ppt/charts/chart330.xml" ContentType="application/vnd.openxmlformats-officedocument.drawingml.chart+xml"/>
  <Override PartName="/ppt/notesSlides/notesSlide66.xml" ContentType="application/vnd.openxmlformats-officedocument.presentationml.notesSlide+xml"/>
  <Override PartName="/ppt/charts/chart331.xml" ContentType="application/vnd.openxmlformats-officedocument.drawingml.chart+xml"/>
  <Override PartName="/ppt/charts/chart332.xml" ContentType="application/vnd.openxmlformats-officedocument.drawingml.chart+xml"/>
  <Override PartName="/ppt/notesSlides/notesSlide67.xml" ContentType="application/vnd.openxmlformats-officedocument.presentationml.notesSlide+xml"/>
  <Override PartName="/ppt/charts/chart333.xml" ContentType="application/vnd.openxmlformats-officedocument.drawingml.chart+xml"/>
  <Override PartName="/ppt/charts/chart334.xml" ContentType="application/vnd.openxmlformats-officedocument.drawingml.chart+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85"/>
  </p:notesMasterIdLst>
  <p:sldIdLst>
    <p:sldId id="1582" r:id="rId5"/>
    <p:sldId id="1583" r:id="rId6"/>
    <p:sldId id="1614" r:id="rId7"/>
    <p:sldId id="1623" r:id="rId8"/>
    <p:sldId id="1624" r:id="rId9"/>
    <p:sldId id="2025" r:id="rId10"/>
    <p:sldId id="1613" r:id="rId11"/>
    <p:sldId id="1609" r:id="rId12"/>
    <p:sldId id="1591" r:id="rId13"/>
    <p:sldId id="1621" r:id="rId14"/>
    <p:sldId id="1615" r:id="rId15"/>
    <p:sldId id="1598" r:id="rId16"/>
    <p:sldId id="1622" r:id="rId17"/>
    <p:sldId id="1626" r:id="rId18"/>
    <p:sldId id="1639" r:id="rId19"/>
    <p:sldId id="1741" r:id="rId20"/>
    <p:sldId id="1752" r:id="rId21"/>
    <p:sldId id="1627" r:id="rId22"/>
    <p:sldId id="1742" r:id="rId23"/>
    <p:sldId id="1628" r:id="rId24"/>
    <p:sldId id="1743" r:id="rId25"/>
    <p:sldId id="1629" r:id="rId26"/>
    <p:sldId id="1745" r:id="rId27"/>
    <p:sldId id="1744" r:id="rId28"/>
    <p:sldId id="1630" r:id="rId29"/>
    <p:sldId id="1746" r:id="rId30"/>
    <p:sldId id="1631" r:id="rId31"/>
    <p:sldId id="1748" r:id="rId32"/>
    <p:sldId id="1747" r:id="rId33"/>
    <p:sldId id="1978" r:id="rId34"/>
    <p:sldId id="1632" r:id="rId35"/>
    <p:sldId id="1751" r:id="rId36"/>
    <p:sldId id="1694" r:id="rId37"/>
    <p:sldId id="1749" r:id="rId38"/>
    <p:sldId id="1695" r:id="rId39"/>
    <p:sldId id="1750" r:id="rId40"/>
    <p:sldId id="1616" r:id="rId41"/>
    <p:sldId id="1601" r:id="rId42"/>
    <p:sldId id="1989" r:id="rId43"/>
    <p:sldId id="1990" r:id="rId44"/>
    <p:sldId id="1991" r:id="rId45"/>
    <p:sldId id="1992" r:id="rId46"/>
    <p:sldId id="1993" r:id="rId47"/>
    <p:sldId id="1994" r:id="rId48"/>
    <p:sldId id="1995" r:id="rId49"/>
    <p:sldId id="1996" r:id="rId50"/>
    <p:sldId id="1997" r:id="rId51"/>
    <p:sldId id="1998" r:id="rId52"/>
    <p:sldId id="1999" r:id="rId53"/>
    <p:sldId id="2000" r:id="rId54"/>
    <p:sldId id="2001" r:id="rId55"/>
    <p:sldId id="2002" r:id="rId56"/>
    <p:sldId id="2003" r:id="rId57"/>
    <p:sldId id="2004" r:id="rId58"/>
    <p:sldId id="2005" r:id="rId59"/>
    <p:sldId id="2006" r:id="rId60"/>
    <p:sldId id="2008" r:id="rId61"/>
    <p:sldId id="2009" r:id="rId62"/>
    <p:sldId id="2010" r:id="rId63"/>
    <p:sldId id="2011" r:id="rId64"/>
    <p:sldId id="2012" r:id="rId65"/>
    <p:sldId id="1845" r:id="rId66"/>
    <p:sldId id="1977" r:id="rId67"/>
    <p:sldId id="2019" r:id="rId68"/>
    <p:sldId id="2020" r:id="rId69"/>
    <p:sldId id="2021" r:id="rId70"/>
    <p:sldId id="2023" r:id="rId71"/>
    <p:sldId id="2022" r:id="rId72"/>
    <p:sldId id="2024" r:id="rId73"/>
    <p:sldId id="1619" r:id="rId74"/>
    <p:sldId id="1617" r:id="rId75"/>
    <p:sldId id="1696" r:id="rId76"/>
    <p:sldId id="1842" r:id="rId77"/>
    <p:sldId id="1841" r:id="rId78"/>
    <p:sldId id="1843" r:id="rId79"/>
    <p:sldId id="2028" r:id="rId80"/>
    <p:sldId id="1603" r:id="rId81"/>
    <p:sldId id="1643" r:id="rId82"/>
    <p:sldId id="1620" r:id="rId83"/>
    <p:sldId id="1686" r:id="rId8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31" userDrawn="1">
          <p15:clr>
            <a:srgbClr val="A4A3A4"/>
          </p15:clr>
        </p15:guide>
        <p15:guide id="2" pos="3840">
          <p15:clr>
            <a:srgbClr val="A4A3A4"/>
          </p15:clr>
        </p15:guide>
        <p15:guide id="3" orient="horz" pos="161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7414720-90A7-6C46-D0BB-D9DB8B1B0E55}" name="Daniela Alvarez Garcia" initials="DAG" userId="S::Daniela.AlvarezGarcia@ipsos.com::ba086176-ea30-48e4-a05e-c9484fa23098" providerId="AD"/>
  <p188:author id="{EF50EB6D-2B97-0BC3-856B-083DAEF71AEB}" name="Michelle Gray" initials="MG" userId="S::Michelle.Gray@ipsos.com::3b7921cb-17e4-4e33-9074-d3116f37b4f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aura Tuhou" initials="LT" lastIdx="183" clrIdx="0">
    <p:extLst>
      <p:ext uri="{19B8F6BF-5375-455C-9EA6-DF929625EA0E}">
        <p15:presenceInfo xmlns:p15="http://schemas.microsoft.com/office/powerpoint/2012/main" userId="S::Laura.Tuhou@ipsos.com::94f23cdc-b8ee-45bd-9d0f-7cfa9897fefa" providerId="AD"/>
      </p:ext>
    </p:extLst>
  </p:cmAuthor>
  <p:cmAuthor id="2" name="Joanna Barry" initials="JB" lastIdx="287" clrIdx="1">
    <p:extLst>
      <p:ext uri="{19B8F6BF-5375-455C-9EA6-DF929625EA0E}">
        <p15:presenceInfo xmlns:p15="http://schemas.microsoft.com/office/powerpoint/2012/main" userId="S::Joanna.Barry@ipsos.com::29a8d5d1-a248-4d0f-aede-8a2f1cb75251" providerId="AD"/>
      </p:ext>
    </p:extLst>
  </p:cmAuthor>
  <p:cmAuthor id="3" name="Sylvie Hobden" initials="SH" lastIdx="17" clrIdx="2">
    <p:extLst>
      <p:ext uri="{19B8F6BF-5375-455C-9EA6-DF929625EA0E}">
        <p15:presenceInfo xmlns:p15="http://schemas.microsoft.com/office/powerpoint/2012/main" userId="S::sylvie.hobden@Ipsos.com::6f654f1e-58be-4571-9429-5f7fc25c85b4" providerId="AD"/>
      </p:ext>
    </p:extLst>
  </p:cmAuthor>
  <p:cmAuthor id="4" name="Cronin, Amber" initials="CA" lastIdx="6" clrIdx="3">
    <p:extLst>
      <p:ext uri="{19B8F6BF-5375-455C-9EA6-DF929625EA0E}">
        <p15:presenceInfo xmlns:p15="http://schemas.microsoft.com/office/powerpoint/2012/main" userId="S::Amber.Cronin@cqc.org.uk::faed8588-dd98-4d51-99ce-66922e4728b5" providerId="AD"/>
      </p:ext>
    </p:extLst>
  </p:cmAuthor>
  <p:cmAuthor id="5" name="Sutherland, Christopher" initials="SC" lastIdx="39" clrIdx="4">
    <p:extLst>
      <p:ext uri="{19B8F6BF-5375-455C-9EA6-DF929625EA0E}">
        <p15:presenceInfo xmlns:p15="http://schemas.microsoft.com/office/powerpoint/2012/main" userId="S::Christopher.Sutherland@cqc.org.uk::b8d51e68-209d-4de1-a1f4-35fbc8ca853b" providerId="AD"/>
      </p:ext>
    </p:extLst>
  </p:cmAuthor>
  <p:cmAuthor id="6" name="Dan Philo" initials="DP" lastIdx="20" clrIdx="5">
    <p:extLst>
      <p:ext uri="{19B8F6BF-5375-455C-9EA6-DF929625EA0E}">
        <p15:presenceInfo xmlns:p15="http://schemas.microsoft.com/office/powerpoint/2012/main" userId="S::Dan.Philo@ipsos.com::1fa1b32e-a259-4560-89e3-b77ad100eae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FD5EA"/>
    <a:srgbClr val="E9EBF5"/>
    <a:srgbClr val="5FBD83"/>
    <a:srgbClr val="C00000"/>
    <a:srgbClr val="F1BE48"/>
    <a:srgbClr val="A9D18E"/>
    <a:srgbClr val="FFD966"/>
    <a:srgbClr val="E87722"/>
    <a:srgbClr val="419999"/>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85" autoAdjust="0"/>
    <p:restoredTop sz="93922" autoAdjust="0"/>
  </p:normalViewPr>
  <p:slideViewPr>
    <p:cSldViewPr snapToGrid="0">
      <p:cViewPr varScale="1">
        <p:scale>
          <a:sx n="107" d="100"/>
          <a:sy n="107" d="100"/>
        </p:scale>
        <p:origin x="636" y="102"/>
      </p:cViewPr>
      <p:guideLst>
        <p:guide orient="horz" pos="731"/>
        <p:guide pos="3840"/>
        <p:guide orient="horz" pos="1616"/>
      </p:guideLst>
    </p:cSldViewPr>
  </p:slideViewPr>
  <p:outlineViewPr>
    <p:cViewPr>
      <p:scale>
        <a:sx n="33" d="100"/>
        <a:sy n="33" d="100"/>
      </p:scale>
      <p:origin x="0" y="-5208"/>
    </p:cViewPr>
  </p:outlin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87" d="100"/>
          <a:sy n="87" d="100"/>
        </p:scale>
        <p:origin x="3840" y="66"/>
      </p:cViewPr>
      <p:guideLst/>
    </p:cSldViewPr>
  </p:notesViewPr>
  <p:gridSpacing cx="45000" cy="450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theme" Target="theme/theme1.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tableStyles" Target="tableStyles.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viewProps" Target="viewProps.xml"/><Relationship Id="rId9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presProps" Target="pres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9.xlsx"/></Relationships>
</file>

<file path=ppt/charts/_rels/chart100.xml.rels><?xml version="1.0" encoding="UTF-8" standalone="yes"?>
<Relationships xmlns="http://schemas.openxmlformats.org/package/2006/relationships"><Relationship Id="rId3" Type="http://schemas.openxmlformats.org/officeDocument/2006/relationships/package" Target="../embeddings/Microsoft_Excel_Worksheet99.xlsx"/><Relationship Id="rId2" Type="http://schemas.microsoft.com/office/2011/relationships/chartColorStyle" Target="colors25.xml"/><Relationship Id="rId1" Type="http://schemas.microsoft.com/office/2011/relationships/chartStyle" Target="style25.xml"/></Relationships>
</file>

<file path=ppt/charts/_rels/chart101.xml.rels><?xml version="1.0" encoding="UTF-8" standalone="yes"?>
<Relationships xmlns="http://schemas.openxmlformats.org/package/2006/relationships"><Relationship Id="rId3" Type="http://schemas.openxmlformats.org/officeDocument/2006/relationships/package" Target="../embeddings/Microsoft_Excel_Worksheet100.xlsx"/><Relationship Id="rId2" Type="http://schemas.microsoft.com/office/2011/relationships/chartColorStyle" Target="colors26.xml"/><Relationship Id="rId1" Type="http://schemas.microsoft.com/office/2011/relationships/chartStyle" Target="style26.xml"/></Relationships>
</file>

<file path=ppt/charts/_rels/chart102.xml.rels><?xml version="1.0" encoding="UTF-8" standalone="yes"?>
<Relationships xmlns="http://schemas.openxmlformats.org/package/2006/relationships"><Relationship Id="rId2" Type="http://schemas.openxmlformats.org/officeDocument/2006/relationships/package" Target="../embeddings/Microsoft_Excel_Worksheet101.xlsx"/><Relationship Id="rId1" Type="http://schemas.openxmlformats.org/officeDocument/2006/relationships/image" Target="../media/image9.png"/></Relationships>
</file>

<file path=ppt/charts/_rels/chart103.xml.rels><?xml version="1.0" encoding="UTF-8" standalone="yes"?>
<Relationships xmlns="http://schemas.openxmlformats.org/package/2006/relationships"><Relationship Id="rId2" Type="http://schemas.openxmlformats.org/officeDocument/2006/relationships/package" Target="../embeddings/Microsoft_Excel_Worksheet102.xlsx"/><Relationship Id="rId1" Type="http://schemas.openxmlformats.org/officeDocument/2006/relationships/image" Target="../media/image9.png"/></Relationships>
</file>

<file path=ppt/charts/_rels/chart104.xml.rels><?xml version="1.0" encoding="UTF-8" standalone="yes"?>
<Relationships xmlns="http://schemas.openxmlformats.org/package/2006/relationships"><Relationship Id="rId2" Type="http://schemas.openxmlformats.org/officeDocument/2006/relationships/package" Target="../embeddings/Microsoft_Excel_Worksheet103.xlsx"/><Relationship Id="rId1" Type="http://schemas.openxmlformats.org/officeDocument/2006/relationships/image" Target="../media/image9.png"/></Relationships>
</file>

<file path=ppt/charts/_rels/chart105.xml.rels><?xml version="1.0" encoding="UTF-8" standalone="yes"?>
<Relationships xmlns="http://schemas.openxmlformats.org/package/2006/relationships"><Relationship Id="rId2" Type="http://schemas.openxmlformats.org/officeDocument/2006/relationships/package" Target="../embeddings/Microsoft_Excel_Worksheet104.xlsx"/><Relationship Id="rId1" Type="http://schemas.openxmlformats.org/officeDocument/2006/relationships/image" Target="../media/image9.png"/></Relationships>
</file>

<file path=ppt/charts/_rels/chart106.xml.rels><?xml version="1.0" encoding="UTF-8" standalone="yes"?>
<Relationships xmlns="http://schemas.openxmlformats.org/package/2006/relationships"><Relationship Id="rId2" Type="http://schemas.openxmlformats.org/officeDocument/2006/relationships/package" Target="../embeddings/Microsoft_Excel_Worksheet105.xlsx"/><Relationship Id="rId1" Type="http://schemas.openxmlformats.org/officeDocument/2006/relationships/image" Target="../media/image9.png"/></Relationships>
</file>

<file path=ppt/charts/_rels/chart107.xml.rels><?xml version="1.0" encoding="UTF-8" standalone="yes"?>
<Relationships xmlns="http://schemas.openxmlformats.org/package/2006/relationships"><Relationship Id="rId1" Type="http://schemas.openxmlformats.org/officeDocument/2006/relationships/package" Target="../embeddings/Microsoft_Excel_Worksheet106.xlsx"/></Relationships>
</file>

<file path=ppt/charts/_rels/chart108.xml.rels><?xml version="1.0" encoding="UTF-8" standalone="yes"?>
<Relationships xmlns="http://schemas.openxmlformats.org/package/2006/relationships"><Relationship Id="rId1" Type="http://schemas.openxmlformats.org/officeDocument/2006/relationships/package" Target="../embeddings/Microsoft_Excel_Worksheet107.xlsx"/></Relationships>
</file>

<file path=ppt/charts/_rels/chart109.xml.rels><?xml version="1.0" encoding="UTF-8" standalone="yes"?>
<Relationships xmlns="http://schemas.openxmlformats.org/package/2006/relationships"><Relationship Id="rId2" Type="http://schemas.openxmlformats.org/officeDocument/2006/relationships/package" Target="../embeddings/Microsoft_Excel_Worksheet108.xlsx"/><Relationship Id="rId1" Type="http://schemas.openxmlformats.org/officeDocument/2006/relationships/image" Target="../media/image9.png"/></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10.xlsx"/></Relationships>
</file>

<file path=ppt/charts/_rels/chart110.xml.rels><?xml version="1.0" encoding="UTF-8" standalone="yes"?>
<Relationships xmlns="http://schemas.openxmlformats.org/package/2006/relationships"><Relationship Id="rId2" Type="http://schemas.openxmlformats.org/officeDocument/2006/relationships/package" Target="../embeddings/Microsoft_Excel_Worksheet109.xlsx"/><Relationship Id="rId1" Type="http://schemas.openxmlformats.org/officeDocument/2006/relationships/image" Target="../media/image9.png"/></Relationships>
</file>

<file path=ppt/charts/_rels/chart111.xml.rels><?xml version="1.0" encoding="UTF-8" standalone="yes"?>
<Relationships xmlns="http://schemas.openxmlformats.org/package/2006/relationships"><Relationship Id="rId2" Type="http://schemas.openxmlformats.org/officeDocument/2006/relationships/package" Target="../embeddings/Microsoft_Excel_Worksheet110.xlsx"/><Relationship Id="rId1" Type="http://schemas.openxmlformats.org/officeDocument/2006/relationships/image" Target="../media/image9.png"/></Relationships>
</file>

<file path=ppt/charts/_rels/chart112.xml.rels><?xml version="1.0" encoding="UTF-8" standalone="yes"?>
<Relationships xmlns="http://schemas.openxmlformats.org/package/2006/relationships"><Relationship Id="rId2" Type="http://schemas.openxmlformats.org/officeDocument/2006/relationships/package" Target="../embeddings/Microsoft_Excel_Worksheet111.xlsx"/><Relationship Id="rId1" Type="http://schemas.openxmlformats.org/officeDocument/2006/relationships/image" Target="../media/image9.png"/></Relationships>
</file>

<file path=ppt/charts/_rels/chart113.xml.rels><?xml version="1.0" encoding="UTF-8" standalone="yes"?>
<Relationships xmlns="http://schemas.openxmlformats.org/package/2006/relationships"><Relationship Id="rId2" Type="http://schemas.openxmlformats.org/officeDocument/2006/relationships/package" Target="../embeddings/Microsoft_Excel_Worksheet112.xlsx"/><Relationship Id="rId1" Type="http://schemas.openxmlformats.org/officeDocument/2006/relationships/image" Target="../media/image9.png"/></Relationships>
</file>

<file path=ppt/charts/_rels/chart114.xml.rels><?xml version="1.0" encoding="UTF-8" standalone="yes"?>
<Relationships xmlns="http://schemas.openxmlformats.org/package/2006/relationships"><Relationship Id="rId1" Type="http://schemas.openxmlformats.org/officeDocument/2006/relationships/package" Target="../embeddings/Microsoft_Excel_Worksheet113.xlsx"/></Relationships>
</file>

<file path=ppt/charts/_rels/chart115.xml.rels><?xml version="1.0" encoding="UTF-8" standalone="yes"?>
<Relationships xmlns="http://schemas.openxmlformats.org/package/2006/relationships"><Relationship Id="rId1" Type="http://schemas.openxmlformats.org/officeDocument/2006/relationships/package" Target="../embeddings/Microsoft_Excel_Worksheet114.xlsx"/></Relationships>
</file>

<file path=ppt/charts/_rels/chart116.xml.rels><?xml version="1.0" encoding="UTF-8" standalone="yes"?>
<Relationships xmlns="http://schemas.openxmlformats.org/package/2006/relationships"><Relationship Id="rId2" Type="http://schemas.openxmlformats.org/officeDocument/2006/relationships/package" Target="../embeddings/Microsoft_Excel_Worksheet115.xlsx"/><Relationship Id="rId1" Type="http://schemas.openxmlformats.org/officeDocument/2006/relationships/image" Target="../media/image9.png"/></Relationships>
</file>

<file path=ppt/charts/_rels/chart117.xml.rels><?xml version="1.0" encoding="UTF-8" standalone="yes"?>
<Relationships xmlns="http://schemas.openxmlformats.org/package/2006/relationships"><Relationship Id="rId1" Type="http://schemas.openxmlformats.org/officeDocument/2006/relationships/package" Target="../embeddings/Microsoft_Excel_Worksheet116.xlsx"/></Relationships>
</file>

<file path=ppt/charts/_rels/chart118.xml.rels><?xml version="1.0" encoding="UTF-8" standalone="yes"?>
<Relationships xmlns="http://schemas.openxmlformats.org/package/2006/relationships"><Relationship Id="rId1" Type="http://schemas.openxmlformats.org/officeDocument/2006/relationships/package" Target="../embeddings/Microsoft_Excel_Worksheet117.xlsx"/></Relationships>
</file>

<file path=ppt/charts/_rels/chart119.xml.rels><?xml version="1.0" encoding="UTF-8" standalone="yes"?>
<Relationships xmlns="http://schemas.openxmlformats.org/package/2006/relationships"><Relationship Id="rId1" Type="http://schemas.openxmlformats.org/officeDocument/2006/relationships/package" Target="../embeddings/Microsoft_Excel_Worksheet118.xlsx"/></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themeOverride" Target="../theme/themeOverride6.xml"/></Relationships>
</file>

<file path=ppt/charts/_rels/chart120.xml.rels><?xml version="1.0" encoding="UTF-8" standalone="yes"?>
<Relationships xmlns="http://schemas.openxmlformats.org/package/2006/relationships"><Relationship Id="rId1" Type="http://schemas.openxmlformats.org/officeDocument/2006/relationships/package" Target="../embeddings/Microsoft_Excel_Worksheet119.xlsx"/></Relationships>
</file>

<file path=ppt/charts/_rels/chart121.xml.rels><?xml version="1.0" encoding="UTF-8" standalone="yes"?>
<Relationships xmlns="http://schemas.openxmlformats.org/package/2006/relationships"><Relationship Id="rId3" Type="http://schemas.openxmlformats.org/officeDocument/2006/relationships/package" Target="../embeddings/Microsoft_Excel_Worksheet120.xlsx"/><Relationship Id="rId2" Type="http://schemas.microsoft.com/office/2011/relationships/chartColorStyle" Target="colors27.xml"/><Relationship Id="rId1" Type="http://schemas.microsoft.com/office/2011/relationships/chartStyle" Target="style27.xml"/></Relationships>
</file>

<file path=ppt/charts/_rels/chart122.xml.rels><?xml version="1.0" encoding="UTF-8" standalone="yes"?>
<Relationships xmlns="http://schemas.openxmlformats.org/package/2006/relationships"><Relationship Id="rId3" Type="http://schemas.openxmlformats.org/officeDocument/2006/relationships/package" Target="../embeddings/Microsoft_Excel_Worksheet121.xlsx"/><Relationship Id="rId2" Type="http://schemas.microsoft.com/office/2011/relationships/chartColorStyle" Target="colors28.xml"/><Relationship Id="rId1" Type="http://schemas.microsoft.com/office/2011/relationships/chartStyle" Target="style28.xml"/></Relationships>
</file>

<file path=ppt/charts/_rels/chart123.xml.rels><?xml version="1.0" encoding="UTF-8" standalone="yes"?>
<Relationships xmlns="http://schemas.openxmlformats.org/package/2006/relationships"><Relationship Id="rId3" Type="http://schemas.openxmlformats.org/officeDocument/2006/relationships/package" Target="../embeddings/Microsoft_Excel_Worksheet122.xlsx"/><Relationship Id="rId2" Type="http://schemas.microsoft.com/office/2011/relationships/chartColorStyle" Target="colors29.xml"/><Relationship Id="rId1" Type="http://schemas.microsoft.com/office/2011/relationships/chartStyle" Target="style29.xml"/></Relationships>
</file>

<file path=ppt/charts/_rels/chart124.xml.rels><?xml version="1.0" encoding="UTF-8" standalone="yes"?>
<Relationships xmlns="http://schemas.openxmlformats.org/package/2006/relationships"><Relationship Id="rId2" Type="http://schemas.openxmlformats.org/officeDocument/2006/relationships/package" Target="../embeddings/Microsoft_Excel_Worksheet123.xlsx"/><Relationship Id="rId1" Type="http://schemas.openxmlformats.org/officeDocument/2006/relationships/image" Target="../media/image9.png"/></Relationships>
</file>

<file path=ppt/charts/_rels/chart125.xml.rels><?xml version="1.0" encoding="UTF-8" standalone="yes"?>
<Relationships xmlns="http://schemas.openxmlformats.org/package/2006/relationships"><Relationship Id="rId1" Type="http://schemas.openxmlformats.org/officeDocument/2006/relationships/package" Target="../embeddings/Microsoft_Excel_Worksheet124.xlsx"/></Relationships>
</file>

<file path=ppt/charts/_rels/chart126.xml.rels><?xml version="1.0" encoding="UTF-8" standalone="yes"?>
<Relationships xmlns="http://schemas.openxmlformats.org/package/2006/relationships"><Relationship Id="rId1" Type="http://schemas.openxmlformats.org/officeDocument/2006/relationships/package" Target="../embeddings/Microsoft_Excel_Worksheet125.xlsx"/></Relationships>
</file>

<file path=ppt/charts/_rels/chart127.xml.rels><?xml version="1.0" encoding="UTF-8" standalone="yes"?>
<Relationships xmlns="http://schemas.openxmlformats.org/package/2006/relationships"><Relationship Id="rId1" Type="http://schemas.openxmlformats.org/officeDocument/2006/relationships/package" Target="../embeddings/Microsoft_Excel_Worksheet126.xlsx"/></Relationships>
</file>

<file path=ppt/charts/_rels/chart128.xml.rels><?xml version="1.0" encoding="UTF-8" standalone="yes"?>
<Relationships xmlns="http://schemas.openxmlformats.org/package/2006/relationships"><Relationship Id="rId1" Type="http://schemas.openxmlformats.org/officeDocument/2006/relationships/package" Target="../embeddings/Microsoft_Excel_Worksheet127.xlsx"/></Relationships>
</file>

<file path=ppt/charts/_rels/chart129.xml.rels><?xml version="1.0" encoding="UTF-8" standalone="yes"?>
<Relationships xmlns="http://schemas.openxmlformats.org/package/2006/relationships"><Relationship Id="rId3" Type="http://schemas.openxmlformats.org/officeDocument/2006/relationships/package" Target="../embeddings/Microsoft_Excel_Worksheet128.xlsx"/><Relationship Id="rId2" Type="http://schemas.microsoft.com/office/2011/relationships/chartColorStyle" Target="colors30.xml"/><Relationship Id="rId1" Type="http://schemas.microsoft.com/office/2011/relationships/chartStyle" Target="style30.xml"/></Relationships>
</file>

<file path=ppt/charts/_rels/chart13.xml.rels><?xml version="1.0" encoding="UTF-8" standalone="yes"?>
<Relationships xmlns="http://schemas.openxmlformats.org/package/2006/relationships"><Relationship Id="rId2" Type="http://schemas.openxmlformats.org/officeDocument/2006/relationships/package" Target="../embeddings/Microsoft_Excel_Worksheet12.xlsx"/><Relationship Id="rId1" Type="http://schemas.openxmlformats.org/officeDocument/2006/relationships/themeOverride" Target="../theme/themeOverride7.xml"/></Relationships>
</file>

<file path=ppt/charts/_rels/chart130.xml.rels><?xml version="1.0" encoding="UTF-8" standalone="yes"?>
<Relationships xmlns="http://schemas.openxmlformats.org/package/2006/relationships"><Relationship Id="rId3" Type="http://schemas.openxmlformats.org/officeDocument/2006/relationships/package" Target="../embeddings/Microsoft_Excel_Worksheet129.xlsx"/><Relationship Id="rId2" Type="http://schemas.microsoft.com/office/2011/relationships/chartColorStyle" Target="colors31.xml"/><Relationship Id="rId1" Type="http://schemas.microsoft.com/office/2011/relationships/chartStyle" Target="style31.xml"/></Relationships>
</file>

<file path=ppt/charts/_rels/chart131.xml.rels><?xml version="1.0" encoding="UTF-8" standalone="yes"?>
<Relationships xmlns="http://schemas.openxmlformats.org/package/2006/relationships"><Relationship Id="rId3" Type="http://schemas.openxmlformats.org/officeDocument/2006/relationships/package" Target="../embeddings/Microsoft_Excel_Worksheet130.xlsx"/><Relationship Id="rId2" Type="http://schemas.microsoft.com/office/2011/relationships/chartColorStyle" Target="colors32.xml"/><Relationship Id="rId1" Type="http://schemas.microsoft.com/office/2011/relationships/chartStyle" Target="style32.xml"/></Relationships>
</file>

<file path=ppt/charts/_rels/chart132.xml.rels><?xml version="1.0" encoding="UTF-8" standalone="yes"?>
<Relationships xmlns="http://schemas.openxmlformats.org/package/2006/relationships"><Relationship Id="rId2" Type="http://schemas.openxmlformats.org/officeDocument/2006/relationships/package" Target="../embeddings/Microsoft_Excel_Worksheet131.xlsx"/><Relationship Id="rId1" Type="http://schemas.openxmlformats.org/officeDocument/2006/relationships/image" Target="../media/image9.png"/></Relationships>
</file>

<file path=ppt/charts/_rels/chart133.xml.rels><?xml version="1.0" encoding="UTF-8" standalone="yes"?>
<Relationships xmlns="http://schemas.openxmlformats.org/package/2006/relationships"><Relationship Id="rId1" Type="http://schemas.openxmlformats.org/officeDocument/2006/relationships/package" Target="../embeddings/Microsoft_Excel_Worksheet132.xlsx"/></Relationships>
</file>

<file path=ppt/charts/_rels/chart134.xml.rels><?xml version="1.0" encoding="UTF-8" standalone="yes"?>
<Relationships xmlns="http://schemas.openxmlformats.org/package/2006/relationships"><Relationship Id="rId1" Type="http://schemas.openxmlformats.org/officeDocument/2006/relationships/package" Target="../embeddings/Microsoft_Excel_Worksheet133.xlsx"/></Relationships>
</file>

<file path=ppt/charts/_rels/chart135.xml.rels><?xml version="1.0" encoding="UTF-8" standalone="yes"?>
<Relationships xmlns="http://schemas.openxmlformats.org/package/2006/relationships"><Relationship Id="rId1" Type="http://schemas.openxmlformats.org/officeDocument/2006/relationships/package" Target="../embeddings/Microsoft_Excel_Worksheet134.xlsx"/></Relationships>
</file>

<file path=ppt/charts/_rels/chart136.xml.rels><?xml version="1.0" encoding="UTF-8" standalone="yes"?>
<Relationships xmlns="http://schemas.openxmlformats.org/package/2006/relationships"><Relationship Id="rId1" Type="http://schemas.openxmlformats.org/officeDocument/2006/relationships/package" Target="../embeddings/Microsoft_Excel_Worksheet135.xlsx"/></Relationships>
</file>

<file path=ppt/charts/_rels/chart137.xml.rels><?xml version="1.0" encoding="UTF-8" standalone="yes"?>
<Relationships xmlns="http://schemas.openxmlformats.org/package/2006/relationships"><Relationship Id="rId3" Type="http://schemas.openxmlformats.org/officeDocument/2006/relationships/package" Target="../embeddings/Microsoft_Excel_Worksheet136.xlsx"/><Relationship Id="rId2" Type="http://schemas.microsoft.com/office/2011/relationships/chartColorStyle" Target="colors33.xml"/><Relationship Id="rId1" Type="http://schemas.microsoft.com/office/2011/relationships/chartStyle" Target="style33.xml"/></Relationships>
</file>

<file path=ppt/charts/_rels/chart138.xml.rels><?xml version="1.0" encoding="UTF-8" standalone="yes"?>
<Relationships xmlns="http://schemas.openxmlformats.org/package/2006/relationships"><Relationship Id="rId3" Type="http://schemas.openxmlformats.org/officeDocument/2006/relationships/package" Target="../embeddings/Microsoft_Excel_Worksheet137.xlsx"/><Relationship Id="rId2" Type="http://schemas.microsoft.com/office/2011/relationships/chartColorStyle" Target="colors34.xml"/><Relationship Id="rId1" Type="http://schemas.microsoft.com/office/2011/relationships/chartStyle" Target="style34.xml"/></Relationships>
</file>

<file path=ppt/charts/_rels/chart139.xml.rels><?xml version="1.0" encoding="UTF-8" standalone="yes"?>
<Relationships xmlns="http://schemas.openxmlformats.org/package/2006/relationships"><Relationship Id="rId3" Type="http://schemas.openxmlformats.org/officeDocument/2006/relationships/package" Target="../embeddings/Microsoft_Excel_Worksheet138.xlsx"/><Relationship Id="rId2" Type="http://schemas.microsoft.com/office/2011/relationships/chartColorStyle" Target="colors35.xml"/><Relationship Id="rId1" Type="http://schemas.microsoft.com/office/2011/relationships/chartStyle" Target="style35.xml"/></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140.xml.rels><?xml version="1.0" encoding="UTF-8" standalone="yes"?>
<Relationships xmlns="http://schemas.openxmlformats.org/package/2006/relationships"><Relationship Id="rId2" Type="http://schemas.openxmlformats.org/officeDocument/2006/relationships/package" Target="../embeddings/Microsoft_Excel_Worksheet139.xlsx"/><Relationship Id="rId1" Type="http://schemas.openxmlformats.org/officeDocument/2006/relationships/image" Target="../media/image9.png"/></Relationships>
</file>

<file path=ppt/charts/_rels/chart141.xml.rels><?xml version="1.0" encoding="UTF-8" standalone="yes"?>
<Relationships xmlns="http://schemas.openxmlformats.org/package/2006/relationships"><Relationship Id="rId1" Type="http://schemas.openxmlformats.org/officeDocument/2006/relationships/package" Target="../embeddings/Microsoft_Excel_Worksheet140.xlsx"/></Relationships>
</file>

<file path=ppt/charts/_rels/chart142.xml.rels><?xml version="1.0" encoding="UTF-8" standalone="yes"?>
<Relationships xmlns="http://schemas.openxmlformats.org/package/2006/relationships"><Relationship Id="rId1" Type="http://schemas.openxmlformats.org/officeDocument/2006/relationships/package" Target="../embeddings/Microsoft_Excel_Worksheet141.xlsx"/></Relationships>
</file>

<file path=ppt/charts/_rels/chart143.xml.rels><?xml version="1.0" encoding="UTF-8" standalone="yes"?>
<Relationships xmlns="http://schemas.openxmlformats.org/package/2006/relationships"><Relationship Id="rId1" Type="http://schemas.openxmlformats.org/officeDocument/2006/relationships/package" Target="../embeddings/Microsoft_Excel_Worksheet142.xlsx"/></Relationships>
</file>

<file path=ppt/charts/_rels/chart144.xml.rels><?xml version="1.0" encoding="UTF-8" standalone="yes"?>
<Relationships xmlns="http://schemas.openxmlformats.org/package/2006/relationships"><Relationship Id="rId3" Type="http://schemas.openxmlformats.org/officeDocument/2006/relationships/package" Target="../embeddings/Microsoft_Excel_Worksheet143.xlsx"/><Relationship Id="rId2" Type="http://schemas.microsoft.com/office/2011/relationships/chartColorStyle" Target="colors36.xml"/><Relationship Id="rId1" Type="http://schemas.microsoft.com/office/2011/relationships/chartStyle" Target="style36.xml"/></Relationships>
</file>

<file path=ppt/charts/_rels/chart145.xml.rels><?xml version="1.0" encoding="UTF-8" standalone="yes"?>
<Relationships xmlns="http://schemas.openxmlformats.org/package/2006/relationships"><Relationship Id="rId3" Type="http://schemas.openxmlformats.org/officeDocument/2006/relationships/package" Target="../embeddings/Microsoft_Excel_Worksheet144.xlsx"/><Relationship Id="rId2" Type="http://schemas.microsoft.com/office/2011/relationships/chartColorStyle" Target="colors37.xml"/><Relationship Id="rId1" Type="http://schemas.microsoft.com/office/2011/relationships/chartStyle" Target="style37.xml"/></Relationships>
</file>

<file path=ppt/charts/_rels/chart146.xml.rels><?xml version="1.0" encoding="UTF-8" standalone="yes"?>
<Relationships xmlns="http://schemas.openxmlformats.org/package/2006/relationships"><Relationship Id="rId3" Type="http://schemas.openxmlformats.org/officeDocument/2006/relationships/package" Target="../embeddings/Microsoft_Excel_Worksheet145.xlsx"/><Relationship Id="rId2" Type="http://schemas.microsoft.com/office/2011/relationships/chartColorStyle" Target="colors38.xml"/><Relationship Id="rId1" Type="http://schemas.microsoft.com/office/2011/relationships/chartStyle" Target="style38.xml"/></Relationships>
</file>

<file path=ppt/charts/_rels/chart147.xml.rels><?xml version="1.0" encoding="UTF-8" standalone="yes"?>
<Relationships xmlns="http://schemas.openxmlformats.org/package/2006/relationships"><Relationship Id="rId3" Type="http://schemas.openxmlformats.org/officeDocument/2006/relationships/package" Target="../embeddings/Microsoft_Excel_Worksheet146.xlsx"/><Relationship Id="rId2" Type="http://schemas.microsoft.com/office/2011/relationships/chartColorStyle" Target="colors39.xml"/><Relationship Id="rId1" Type="http://schemas.microsoft.com/office/2011/relationships/chartStyle" Target="style39.xml"/></Relationships>
</file>

<file path=ppt/charts/_rels/chart148.xml.rels><?xml version="1.0" encoding="UTF-8" standalone="yes"?>
<Relationships xmlns="http://schemas.openxmlformats.org/package/2006/relationships"><Relationship Id="rId1" Type="http://schemas.openxmlformats.org/officeDocument/2006/relationships/package" Target="../embeddings/Microsoft_Excel_Worksheet147.xlsx"/></Relationships>
</file>

<file path=ppt/charts/_rels/chart149.xml.rels><?xml version="1.0" encoding="UTF-8" standalone="yes"?>
<Relationships xmlns="http://schemas.openxmlformats.org/package/2006/relationships"><Relationship Id="rId1" Type="http://schemas.openxmlformats.org/officeDocument/2006/relationships/package" Target="../embeddings/Microsoft_Excel_Worksheet148.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14.xlsx"/></Relationships>
</file>

<file path=ppt/charts/_rels/chart150.xml.rels><?xml version="1.0" encoding="UTF-8" standalone="yes"?>
<Relationships xmlns="http://schemas.openxmlformats.org/package/2006/relationships"><Relationship Id="rId1" Type="http://schemas.openxmlformats.org/officeDocument/2006/relationships/package" Target="../embeddings/Microsoft_Excel_Worksheet149.xlsx"/></Relationships>
</file>

<file path=ppt/charts/_rels/chart151.xml.rels><?xml version="1.0" encoding="UTF-8" standalone="yes"?>
<Relationships xmlns="http://schemas.openxmlformats.org/package/2006/relationships"><Relationship Id="rId3" Type="http://schemas.openxmlformats.org/officeDocument/2006/relationships/package" Target="../embeddings/Microsoft_Excel_Worksheet150.xlsx"/><Relationship Id="rId2" Type="http://schemas.microsoft.com/office/2011/relationships/chartColorStyle" Target="colors40.xml"/><Relationship Id="rId1" Type="http://schemas.microsoft.com/office/2011/relationships/chartStyle" Target="style40.xml"/></Relationships>
</file>

<file path=ppt/charts/_rels/chart152.xml.rels><?xml version="1.0" encoding="UTF-8" standalone="yes"?>
<Relationships xmlns="http://schemas.openxmlformats.org/package/2006/relationships"><Relationship Id="rId3" Type="http://schemas.openxmlformats.org/officeDocument/2006/relationships/package" Target="../embeddings/Microsoft_Excel_Worksheet151.xlsx"/><Relationship Id="rId2" Type="http://schemas.microsoft.com/office/2011/relationships/chartColorStyle" Target="colors41.xml"/><Relationship Id="rId1" Type="http://schemas.microsoft.com/office/2011/relationships/chartStyle" Target="style41.xml"/></Relationships>
</file>

<file path=ppt/charts/_rels/chart153.xml.rels><?xml version="1.0" encoding="UTF-8" standalone="yes"?>
<Relationships xmlns="http://schemas.openxmlformats.org/package/2006/relationships"><Relationship Id="rId3" Type="http://schemas.openxmlformats.org/officeDocument/2006/relationships/package" Target="../embeddings/Microsoft_Excel_Worksheet152.xlsx"/><Relationship Id="rId2" Type="http://schemas.microsoft.com/office/2011/relationships/chartColorStyle" Target="colors42.xml"/><Relationship Id="rId1" Type="http://schemas.microsoft.com/office/2011/relationships/chartStyle" Target="style42.xml"/></Relationships>
</file>

<file path=ppt/charts/_rels/chart154.xml.rels><?xml version="1.0" encoding="UTF-8" standalone="yes"?>
<Relationships xmlns="http://schemas.openxmlformats.org/package/2006/relationships"><Relationship Id="rId1" Type="http://schemas.openxmlformats.org/officeDocument/2006/relationships/package" Target="../embeddings/Microsoft_Excel_Worksheet153.xlsx"/></Relationships>
</file>

<file path=ppt/charts/_rels/chart155.xml.rels><?xml version="1.0" encoding="UTF-8" standalone="yes"?>
<Relationships xmlns="http://schemas.openxmlformats.org/package/2006/relationships"><Relationship Id="rId3" Type="http://schemas.openxmlformats.org/officeDocument/2006/relationships/package" Target="../embeddings/Microsoft_Excel_Worksheet154.xlsx"/><Relationship Id="rId2" Type="http://schemas.microsoft.com/office/2011/relationships/chartColorStyle" Target="colors43.xml"/><Relationship Id="rId1" Type="http://schemas.microsoft.com/office/2011/relationships/chartStyle" Target="style43.xml"/></Relationships>
</file>

<file path=ppt/charts/_rels/chart156.xml.rels><?xml version="1.0" encoding="UTF-8" standalone="yes"?>
<Relationships xmlns="http://schemas.openxmlformats.org/package/2006/relationships"><Relationship Id="rId1" Type="http://schemas.openxmlformats.org/officeDocument/2006/relationships/package" Target="../embeddings/Microsoft_Excel_Worksheet155.xlsx"/></Relationships>
</file>

<file path=ppt/charts/_rels/chart157.xml.rels><?xml version="1.0" encoding="UTF-8" standalone="yes"?>
<Relationships xmlns="http://schemas.openxmlformats.org/package/2006/relationships"><Relationship Id="rId1" Type="http://schemas.openxmlformats.org/officeDocument/2006/relationships/package" Target="../embeddings/Microsoft_Excel_Worksheet156.xlsx"/></Relationships>
</file>

<file path=ppt/charts/_rels/chart158.xml.rels><?xml version="1.0" encoding="UTF-8" standalone="yes"?>
<Relationships xmlns="http://schemas.openxmlformats.org/package/2006/relationships"><Relationship Id="rId3" Type="http://schemas.openxmlformats.org/officeDocument/2006/relationships/package" Target="../embeddings/Microsoft_Excel_Worksheet157.xlsx"/><Relationship Id="rId2" Type="http://schemas.microsoft.com/office/2011/relationships/chartColorStyle" Target="colors44.xml"/><Relationship Id="rId1" Type="http://schemas.microsoft.com/office/2011/relationships/chartStyle" Target="style44.xml"/></Relationships>
</file>

<file path=ppt/charts/_rels/chart159.xml.rels><?xml version="1.0" encoding="UTF-8" standalone="yes"?>
<Relationships xmlns="http://schemas.openxmlformats.org/package/2006/relationships"><Relationship Id="rId3" Type="http://schemas.openxmlformats.org/officeDocument/2006/relationships/package" Target="../embeddings/Microsoft_Excel_Worksheet158.xlsx"/><Relationship Id="rId2" Type="http://schemas.microsoft.com/office/2011/relationships/chartColorStyle" Target="colors45.xml"/><Relationship Id="rId1" Type="http://schemas.microsoft.com/office/2011/relationships/chartStyle" Target="style45.xml"/></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Worksheet15.xlsx"/></Relationships>
</file>

<file path=ppt/charts/_rels/chart160.xml.rels><?xml version="1.0" encoding="UTF-8" standalone="yes"?>
<Relationships xmlns="http://schemas.openxmlformats.org/package/2006/relationships"><Relationship Id="rId3" Type="http://schemas.openxmlformats.org/officeDocument/2006/relationships/package" Target="../embeddings/Microsoft_Excel_Worksheet159.xlsx"/><Relationship Id="rId2" Type="http://schemas.microsoft.com/office/2011/relationships/chartColorStyle" Target="colors46.xml"/><Relationship Id="rId1" Type="http://schemas.microsoft.com/office/2011/relationships/chartStyle" Target="style46.xml"/></Relationships>
</file>

<file path=ppt/charts/_rels/chart161.xml.rels><?xml version="1.0" encoding="UTF-8" standalone="yes"?>
<Relationships xmlns="http://schemas.openxmlformats.org/package/2006/relationships"><Relationship Id="rId1" Type="http://schemas.openxmlformats.org/officeDocument/2006/relationships/package" Target="../embeddings/Microsoft_Excel_Worksheet160.xlsx"/></Relationships>
</file>

<file path=ppt/charts/_rels/chart162.xml.rels><?xml version="1.0" encoding="UTF-8" standalone="yes"?>
<Relationships xmlns="http://schemas.openxmlformats.org/package/2006/relationships"><Relationship Id="rId3" Type="http://schemas.openxmlformats.org/officeDocument/2006/relationships/package" Target="../embeddings/Microsoft_Excel_Worksheet161.xlsx"/><Relationship Id="rId2" Type="http://schemas.microsoft.com/office/2011/relationships/chartColorStyle" Target="colors47.xml"/><Relationship Id="rId1" Type="http://schemas.microsoft.com/office/2011/relationships/chartStyle" Target="style47.xml"/></Relationships>
</file>

<file path=ppt/charts/_rels/chart163.xml.rels><?xml version="1.0" encoding="UTF-8" standalone="yes"?>
<Relationships xmlns="http://schemas.openxmlformats.org/package/2006/relationships"><Relationship Id="rId1" Type="http://schemas.openxmlformats.org/officeDocument/2006/relationships/package" Target="../embeddings/Microsoft_Excel_Worksheet162.xlsx"/></Relationships>
</file>

<file path=ppt/charts/_rels/chart164.xml.rels><?xml version="1.0" encoding="UTF-8" standalone="yes"?>
<Relationships xmlns="http://schemas.openxmlformats.org/package/2006/relationships"><Relationship Id="rId1" Type="http://schemas.openxmlformats.org/officeDocument/2006/relationships/package" Target="../embeddings/Microsoft_Excel_Worksheet163.xlsx"/></Relationships>
</file>

<file path=ppt/charts/_rels/chart165.xml.rels><?xml version="1.0" encoding="UTF-8" standalone="yes"?>
<Relationships xmlns="http://schemas.openxmlformats.org/package/2006/relationships"><Relationship Id="rId3" Type="http://schemas.openxmlformats.org/officeDocument/2006/relationships/package" Target="../embeddings/Microsoft_Excel_Worksheet164.xlsx"/><Relationship Id="rId2" Type="http://schemas.microsoft.com/office/2011/relationships/chartColorStyle" Target="colors48.xml"/><Relationship Id="rId1" Type="http://schemas.microsoft.com/office/2011/relationships/chartStyle" Target="style48.xml"/></Relationships>
</file>

<file path=ppt/charts/_rels/chart166.xml.rels><?xml version="1.0" encoding="UTF-8" standalone="yes"?>
<Relationships xmlns="http://schemas.openxmlformats.org/package/2006/relationships"><Relationship Id="rId3" Type="http://schemas.openxmlformats.org/officeDocument/2006/relationships/package" Target="../embeddings/Microsoft_Excel_Worksheet165.xlsx"/><Relationship Id="rId2" Type="http://schemas.microsoft.com/office/2011/relationships/chartColorStyle" Target="colors49.xml"/><Relationship Id="rId1" Type="http://schemas.microsoft.com/office/2011/relationships/chartStyle" Target="style49.xml"/></Relationships>
</file>

<file path=ppt/charts/_rels/chart167.xml.rels><?xml version="1.0" encoding="UTF-8" standalone="yes"?>
<Relationships xmlns="http://schemas.openxmlformats.org/package/2006/relationships"><Relationship Id="rId3" Type="http://schemas.openxmlformats.org/officeDocument/2006/relationships/package" Target="../embeddings/Microsoft_Excel_Worksheet166.xlsx"/><Relationship Id="rId2" Type="http://schemas.microsoft.com/office/2011/relationships/chartColorStyle" Target="colors50.xml"/><Relationship Id="rId1" Type="http://schemas.microsoft.com/office/2011/relationships/chartStyle" Target="style50.xml"/></Relationships>
</file>

<file path=ppt/charts/_rels/chart168.xml.rels><?xml version="1.0" encoding="UTF-8" standalone="yes"?>
<Relationships xmlns="http://schemas.openxmlformats.org/package/2006/relationships"><Relationship Id="rId1" Type="http://schemas.openxmlformats.org/officeDocument/2006/relationships/package" Target="../embeddings/Microsoft_Excel_Worksheet167.xlsx"/></Relationships>
</file>

<file path=ppt/charts/_rels/chart169.xml.rels><?xml version="1.0" encoding="UTF-8" standalone="yes"?>
<Relationships xmlns="http://schemas.openxmlformats.org/package/2006/relationships"><Relationship Id="rId3" Type="http://schemas.openxmlformats.org/officeDocument/2006/relationships/package" Target="../embeddings/Microsoft_Excel_Worksheet168.xlsx"/><Relationship Id="rId2" Type="http://schemas.microsoft.com/office/2011/relationships/chartColorStyle" Target="colors51.xml"/><Relationship Id="rId1" Type="http://schemas.microsoft.com/office/2011/relationships/chartStyle" Target="style51.xml"/></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_Worksheet16.xlsx"/></Relationships>
</file>

<file path=ppt/charts/_rels/chart170.xml.rels><?xml version="1.0" encoding="UTF-8" standalone="yes"?>
<Relationships xmlns="http://schemas.openxmlformats.org/package/2006/relationships"><Relationship Id="rId1" Type="http://schemas.openxmlformats.org/officeDocument/2006/relationships/package" Target="../embeddings/Microsoft_Excel_Worksheet169.xlsx"/></Relationships>
</file>

<file path=ppt/charts/_rels/chart171.xml.rels><?xml version="1.0" encoding="UTF-8" standalone="yes"?>
<Relationships xmlns="http://schemas.openxmlformats.org/package/2006/relationships"><Relationship Id="rId1" Type="http://schemas.openxmlformats.org/officeDocument/2006/relationships/package" Target="../embeddings/Microsoft_Excel_Worksheet170.xlsx"/></Relationships>
</file>

<file path=ppt/charts/_rels/chart172.xml.rels><?xml version="1.0" encoding="UTF-8" standalone="yes"?>
<Relationships xmlns="http://schemas.openxmlformats.org/package/2006/relationships"><Relationship Id="rId3" Type="http://schemas.openxmlformats.org/officeDocument/2006/relationships/package" Target="../embeddings/Microsoft_Excel_Worksheet171.xlsx"/><Relationship Id="rId2" Type="http://schemas.microsoft.com/office/2011/relationships/chartColorStyle" Target="colors52.xml"/><Relationship Id="rId1" Type="http://schemas.microsoft.com/office/2011/relationships/chartStyle" Target="style52.xml"/></Relationships>
</file>

<file path=ppt/charts/_rels/chart173.xml.rels><?xml version="1.0" encoding="UTF-8" standalone="yes"?>
<Relationships xmlns="http://schemas.openxmlformats.org/package/2006/relationships"><Relationship Id="rId3" Type="http://schemas.openxmlformats.org/officeDocument/2006/relationships/package" Target="../embeddings/Microsoft_Excel_Worksheet172.xlsx"/><Relationship Id="rId2" Type="http://schemas.microsoft.com/office/2011/relationships/chartColorStyle" Target="colors53.xml"/><Relationship Id="rId1" Type="http://schemas.microsoft.com/office/2011/relationships/chartStyle" Target="style53.xml"/></Relationships>
</file>

<file path=ppt/charts/_rels/chart174.xml.rels><?xml version="1.0" encoding="UTF-8" standalone="yes"?>
<Relationships xmlns="http://schemas.openxmlformats.org/package/2006/relationships"><Relationship Id="rId3" Type="http://schemas.openxmlformats.org/officeDocument/2006/relationships/package" Target="../embeddings/Microsoft_Excel_Worksheet173.xlsx"/><Relationship Id="rId2" Type="http://schemas.microsoft.com/office/2011/relationships/chartColorStyle" Target="colors54.xml"/><Relationship Id="rId1" Type="http://schemas.microsoft.com/office/2011/relationships/chartStyle" Target="style54.xml"/></Relationships>
</file>

<file path=ppt/charts/_rels/chart175.xml.rels><?xml version="1.0" encoding="UTF-8" standalone="yes"?>
<Relationships xmlns="http://schemas.openxmlformats.org/package/2006/relationships"><Relationship Id="rId1" Type="http://schemas.openxmlformats.org/officeDocument/2006/relationships/package" Target="../embeddings/Microsoft_Excel_Worksheet174.xlsx"/></Relationships>
</file>

<file path=ppt/charts/_rels/chart176.xml.rels><?xml version="1.0" encoding="UTF-8" standalone="yes"?>
<Relationships xmlns="http://schemas.openxmlformats.org/package/2006/relationships"><Relationship Id="rId3" Type="http://schemas.openxmlformats.org/officeDocument/2006/relationships/package" Target="../embeddings/Microsoft_Excel_Worksheet175.xlsx"/><Relationship Id="rId2" Type="http://schemas.microsoft.com/office/2011/relationships/chartColorStyle" Target="colors55.xml"/><Relationship Id="rId1" Type="http://schemas.microsoft.com/office/2011/relationships/chartStyle" Target="style55.xml"/></Relationships>
</file>

<file path=ppt/charts/_rels/chart177.xml.rels><?xml version="1.0" encoding="UTF-8" standalone="yes"?>
<Relationships xmlns="http://schemas.openxmlformats.org/package/2006/relationships"><Relationship Id="rId1" Type="http://schemas.openxmlformats.org/officeDocument/2006/relationships/package" Target="../embeddings/Microsoft_Excel_Worksheet176.xlsx"/></Relationships>
</file>

<file path=ppt/charts/_rels/chart178.xml.rels><?xml version="1.0" encoding="UTF-8" standalone="yes"?>
<Relationships xmlns="http://schemas.openxmlformats.org/package/2006/relationships"><Relationship Id="rId1" Type="http://schemas.openxmlformats.org/officeDocument/2006/relationships/package" Target="../embeddings/Microsoft_Excel_Worksheet177.xlsx"/></Relationships>
</file>

<file path=ppt/charts/_rels/chart179.xml.rels><?xml version="1.0" encoding="UTF-8" standalone="yes"?>
<Relationships xmlns="http://schemas.openxmlformats.org/package/2006/relationships"><Relationship Id="rId3" Type="http://schemas.openxmlformats.org/officeDocument/2006/relationships/package" Target="../embeddings/Microsoft_Excel_Worksheet178.xlsx"/><Relationship Id="rId2" Type="http://schemas.microsoft.com/office/2011/relationships/chartColorStyle" Target="colors56.xml"/><Relationship Id="rId1" Type="http://schemas.microsoft.com/office/2011/relationships/chartStyle" Target="style56.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6.xml"/><Relationship Id="rId1" Type="http://schemas.microsoft.com/office/2011/relationships/chartStyle" Target="style6.xml"/></Relationships>
</file>

<file path=ppt/charts/_rels/chart180.xml.rels><?xml version="1.0" encoding="UTF-8" standalone="yes"?>
<Relationships xmlns="http://schemas.openxmlformats.org/package/2006/relationships"><Relationship Id="rId3" Type="http://schemas.openxmlformats.org/officeDocument/2006/relationships/package" Target="../embeddings/Microsoft_Excel_Worksheet179.xlsx"/><Relationship Id="rId2" Type="http://schemas.microsoft.com/office/2011/relationships/chartColorStyle" Target="colors57.xml"/><Relationship Id="rId1" Type="http://schemas.microsoft.com/office/2011/relationships/chartStyle" Target="style57.xml"/></Relationships>
</file>

<file path=ppt/charts/_rels/chart181.xml.rels><?xml version="1.0" encoding="UTF-8" standalone="yes"?>
<Relationships xmlns="http://schemas.openxmlformats.org/package/2006/relationships"><Relationship Id="rId3" Type="http://schemas.openxmlformats.org/officeDocument/2006/relationships/package" Target="../embeddings/Microsoft_Excel_Worksheet180.xlsx"/><Relationship Id="rId2" Type="http://schemas.microsoft.com/office/2011/relationships/chartColorStyle" Target="colors58.xml"/><Relationship Id="rId1" Type="http://schemas.microsoft.com/office/2011/relationships/chartStyle" Target="style58.xml"/></Relationships>
</file>

<file path=ppt/charts/_rels/chart182.xml.rels><?xml version="1.0" encoding="UTF-8" standalone="yes"?>
<Relationships xmlns="http://schemas.openxmlformats.org/package/2006/relationships"><Relationship Id="rId1" Type="http://schemas.openxmlformats.org/officeDocument/2006/relationships/package" Target="../embeddings/Microsoft_Excel_Worksheet181.xlsx"/></Relationships>
</file>

<file path=ppt/charts/_rels/chart183.xml.rels><?xml version="1.0" encoding="UTF-8" standalone="yes"?>
<Relationships xmlns="http://schemas.openxmlformats.org/package/2006/relationships"><Relationship Id="rId3" Type="http://schemas.openxmlformats.org/officeDocument/2006/relationships/package" Target="../embeddings/Microsoft_Excel_Worksheet182.xlsx"/><Relationship Id="rId2" Type="http://schemas.microsoft.com/office/2011/relationships/chartColorStyle" Target="colors59.xml"/><Relationship Id="rId1" Type="http://schemas.microsoft.com/office/2011/relationships/chartStyle" Target="style59.xml"/></Relationships>
</file>

<file path=ppt/charts/_rels/chart184.xml.rels><?xml version="1.0" encoding="UTF-8" standalone="yes"?>
<Relationships xmlns="http://schemas.openxmlformats.org/package/2006/relationships"><Relationship Id="rId1" Type="http://schemas.openxmlformats.org/officeDocument/2006/relationships/package" Target="../embeddings/Microsoft_Excel_Worksheet183.xlsx"/></Relationships>
</file>

<file path=ppt/charts/_rels/chart185.xml.rels><?xml version="1.0" encoding="UTF-8" standalone="yes"?>
<Relationships xmlns="http://schemas.openxmlformats.org/package/2006/relationships"><Relationship Id="rId1" Type="http://schemas.openxmlformats.org/officeDocument/2006/relationships/package" Target="../embeddings/Microsoft_Excel_Worksheet184.xlsx"/></Relationships>
</file>

<file path=ppt/charts/_rels/chart186.xml.rels><?xml version="1.0" encoding="UTF-8" standalone="yes"?>
<Relationships xmlns="http://schemas.openxmlformats.org/package/2006/relationships"><Relationship Id="rId1" Type="http://schemas.openxmlformats.org/officeDocument/2006/relationships/package" Target="../embeddings/Microsoft_Excel_Worksheet185.xlsx"/></Relationships>
</file>

<file path=ppt/charts/_rels/chart187.xml.rels><?xml version="1.0" encoding="UTF-8" standalone="yes"?>
<Relationships xmlns="http://schemas.openxmlformats.org/package/2006/relationships"><Relationship Id="rId1" Type="http://schemas.openxmlformats.org/officeDocument/2006/relationships/package" Target="../embeddings/Microsoft_Excel_Worksheet186.xlsx"/></Relationships>
</file>

<file path=ppt/charts/_rels/chart188.xml.rels><?xml version="1.0" encoding="UTF-8" standalone="yes"?>
<Relationships xmlns="http://schemas.openxmlformats.org/package/2006/relationships"><Relationship Id="rId3" Type="http://schemas.openxmlformats.org/officeDocument/2006/relationships/package" Target="../embeddings/Microsoft_Excel_Worksheet187.xlsx"/><Relationship Id="rId2" Type="http://schemas.microsoft.com/office/2011/relationships/chartColorStyle" Target="colors60.xml"/><Relationship Id="rId1" Type="http://schemas.microsoft.com/office/2011/relationships/chartStyle" Target="style60.xml"/></Relationships>
</file>

<file path=ppt/charts/_rels/chart189.xml.rels><?xml version="1.0" encoding="UTF-8" standalone="yes"?>
<Relationships xmlns="http://schemas.openxmlformats.org/package/2006/relationships"><Relationship Id="rId3" Type="http://schemas.openxmlformats.org/officeDocument/2006/relationships/package" Target="../embeddings/Microsoft_Excel_Worksheet188.xlsx"/><Relationship Id="rId2" Type="http://schemas.microsoft.com/office/2011/relationships/chartColorStyle" Target="colors61.xml"/><Relationship Id="rId1" Type="http://schemas.microsoft.com/office/2011/relationships/chartStyle" Target="style61.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7.xml"/><Relationship Id="rId1" Type="http://schemas.microsoft.com/office/2011/relationships/chartStyle" Target="style7.xml"/></Relationships>
</file>

<file path=ppt/charts/_rels/chart190.xml.rels><?xml version="1.0" encoding="UTF-8" standalone="yes"?>
<Relationships xmlns="http://schemas.openxmlformats.org/package/2006/relationships"><Relationship Id="rId3" Type="http://schemas.openxmlformats.org/officeDocument/2006/relationships/package" Target="../embeddings/Microsoft_Excel_Worksheet189.xlsx"/><Relationship Id="rId2" Type="http://schemas.microsoft.com/office/2011/relationships/chartColorStyle" Target="colors62.xml"/><Relationship Id="rId1" Type="http://schemas.microsoft.com/office/2011/relationships/chartStyle" Target="style62.xml"/></Relationships>
</file>

<file path=ppt/charts/_rels/chart191.xml.rels><?xml version="1.0" encoding="UTF-8" standalone="yes"?>
<Relationships xmlns="http://schemas.openxmlformats.org/package/2006/relationships"><Relationship Id="rId3" Type="http://schemas.openxmlformats.org/officeDocument/2006/relationships/package" Target="../embeddings/Microsoft_Excel_Worksheet190.xlsx"/><Relationship Id="rId2" Type="http://schemas.microsoft.com/office/2011/relationships/chartColorStyle" Target="colors63.xml"/><Relationship Id="rId1" Type="http://schemas.microsoft.com/office/2011/relationships/chartStyle" Target="style63.xml"/></Relationships>
</file>

<file path=ppt/charts/_rels/chart192.xml.rels><?xml version="1.0" encoding="UTF-8" standalone="yes"?>
<Relationships xmlns="http://schemas.openxmlformats.org/package/2006/relationships"><Relationship Id="rId1" Type="http://schemas.openxmlformats.org/officeDocument/2006/relationships/package" Target="../embeddings/Microsoft_Excel_Worksheet191.xlsx"/></Relationships>
</file>

<file path=ppt/charts/_rels/chart193.xml.rels><?xml version="1.0" encoding="UTF-8" standalone="yes"?>
<Relationships xmlns="http://schemas.openxmlformats.org/package/2006/relationships"><Relationship Id="rId3" Type="http://schemas.openxmlformats.org/officeDocument/2006/relationships/package" Target="../embeddings/Microsoft_Excel_Worksheet192.xlsx"/><Relationship Id="rId2" Type="http://schemas.microsoft.com/office/2011/relationships/chartColorStyle" Target="colors64.xml"/><Relationship Id="rId1" Type="http://schemas.microsoft.com/office/2011/relationships/chartStyle" Target="style64.xml"/></Relationships>
</file>

<file path=ppt/charts/_rels/chart194.xml.rels><?xml version="1.0" encoding="UTF-8" standalone="yes"?>
<Relationships xmlns="http://schemas.openxmlformats.org/package/2006/relationships"><Relationship Id="rId3" Type="http://schemas.openxmlformats.org/officeDocument/2006/relationships/package" Target="../embeddings/Microsoft_Excel_Worksheet193.xlsx"/><Relationship Id="rId2" Type="http://schemas.microsoft.com/office/2011/relationships/chartColorStyle" Target="colors65.xml"/><Relationship Id="rId1" Type="http://schemas.microsoft.com/office/2011/relationships/chartStyle" Target="style65.xml"/></Relationships>
</file>

<file path=ppt/charts/_rels/chart195.xml.rels><?xml version="1.0" encoding="UTF-8" standalone="yes"?>
<Relationships xmlns="http://schemas.openxmlformats.org/package/2006/relationships"><Relationship Id="rId3" Type="http://schemas.openxmlformats.org/officeDocument/2006/relationships/package" Target="../embeddings/Microsoft_Excel_Worksheet194.xlsx"/><Relationship Id="rId2" Type="http://schemas.microsoft.com/office/2011/relationships/chartColorStyle" Target="colors66.xml"/><Relationship Id="rId1" Type="http://schemas.microsoft.com/office/2011/relationships/chartStyle" Target="style66.xml"/></Relationships>
</file>

<file path=ppt/charts/_rels/chart196.xml.rels><?xml version="1.0" encoding="UTF-8" standalone="yes"?>
<Relationships xmlns="http://schemas.openxmlformats.org/package/2006/relationships"><Relationship Id="rId1" Type="http://schemas.openxmlformats.org/officeDocument/2006/relationships/package" Target="../embeddings/Microsoft_Excel_Worksheet195.xlsx"/></Relationships>
</file>

<file path=ppt/charts/_rels/chart197.xml.rels><?xml version="1.0" encoding="UTF-8" standalone="yes"?>
<Relationships xmlns="http://schemas.openxmlformats.org/package/2006/relationships"><Relationship Id="rId3" Type="http://schemas.openxmlformats.org/officeDocument/2006/relationships/package" Target="../embeddings/Microsoft_Excel_Worksheet196.xlsx"/><Relationship Id="rId2" Type="http://schemas.microsoft.com/office/2011/relationships/chartColorStyle" Target="colors67.xml"/><Relationship Id="rId1" Type="http://schemas.microsoft.com/office/2011/relationships/chartStyle" Target="style67.xml"/></Relationships>
</file>

<file path=ppt/charts/_rels/chart198.xml.rels><?xml version="1.0" encoding="UTF-8" standalone="yes"?>
<Relationships xmlns="http://schemas.openxmlformats.org/package/2006/relationships"><Relationship Id="rId1" Type="http://schemas.openxmlformats.org/officeDocument/2006/relationships/package" Target="../embeddings/Microsoft_Excel_Worksheet197.xlsx"/></Relationships>
</file>

<file path=ppt/charts/_rels/chart199.xml.rels><?xml version="1.0" encoding="UTF-8" standalone="yes"?>
<Relationships xmlns="http://schemas.openxmlformats.org/package/2006/relationships"><Relationship Id="rId1" Type="http://schemas.openxmlformats.org/officeDocument/2006/relationships/package" Target="../embeddings/Microsoft_Excel_Worksheet198.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8.xml"/><Relationship Id="rId1" Type="http://schemas.microsoft.com/office/2011/relationships/chartStyle" Target="style8.xml"/></Relationships>
</file>

<file path=ppt/charts/_rels/chart200.xml.rels><?xml version="1.0" encoding="UTF-8" standalone="yes"?>
<Relationships xmlns="http://schemas.openxmlformats.org/package/2006/relationships"><Relationship Id="rId3" Type="http://schemas.openxmlformats.org/officeDocument/2006/relationships/package" Target="../embeddings/Microsoft_Excel_Worksheet199.xlsx"/><Relationship Id="rId2" Type="http://schemas.microsoft.com/office/2011/relationships/chartColorStyle" Target="colors68.xml"/><Relationship Id="rId1" Type="http://schemas.microsoft.com/office/2011/relationships/chartStyle" Target="style68.xml"/></Relationships>
</file>

<file path=ppt/charts/_rels/chart201.xml.rels><?xml version="1.0" encoding="UTF-8" standalone="yes"?>
<Relationships xmlns="http://schemas.openxmlformats.org/package/2006/relationships"><Relationship Id="rId3" Type="http://schemas.openxmlformats.org/officeDocument/2006/relationships/package" Target="../embeddings/Microsoft_Excel_Worksheet200.xlsx"/><Relationship Id="rId2" Type="http://schemas.microsoft.com/office/2011/relationships/chartColorStyle" Target="colors69.xml"/><Relationship Id="rId1" Type="http://schemas.microsoft.com/office/2011/relationships/chartStyle" Target="style69.xml"/></Relationships>
</file>

<file path=ppt/charts/_rels/chart202.xml.rels><?xml version="1.0" encoding="UTF-8" standalone="yes"?>
<Relationships xmlns="http://schemas.openxmlformats.org/package/2006/relationships"><Relationship Id="rId3" Type="http://schemas.openxmlformats.org/officeDocument/2006/relationships/package" Target="../embeddings/Microsoft_Excel_Worksheet201.xlsx"/><Relationship Id="rId2" Type="http://schemas.microsoft.com/office/2011/relationships/chartColorStyle" Target="colors70.xml"/><Relationship Id="rId1" Type="http://schemas.microsoft.com/office/2011/relationships/chartStyle" Target="style70.xml"/></Relationships>
</file>

<file path=ppt/charts/_rels/chart203.xml.rels><?xml version="1.0" encoding="UTF-8" standalone="yes"?>
<Relationships xmlns="http://schemas.openxmlformats.org/package/2006/relationships"><Relationship Id="rId1" Type="http://schemas.openxmlformats.org/officeDocument/2006/relationships/package" Target="../embeddings/Microsoft_Excel_Worksheet202.xlsx"/></Relationships>
</file>

<file path=ppt/charts/_rels/chart204.xml.rels><?xml version="1.0" encoding="UTF-8" standalone="yes"?>
<Relationships xmlns="http://schemas.openxmlformats.org/package/2006/relationships"><Relationship Id="rId3" Type="http://schemas.openxmlformats.org/officeDocument/2006/relationships/package" Target="../embeddings/Microsoft_Excel_Worksheet203.xlsx"/><Relationship Id="rId2" Type="http://schemas.microsoft.com/office/2011/relationships/chartColorStyle" Target="colors71.xml"/><Relationship Id="rId1" Type="http://schemas.microsoft.com/office/2011/relationships/chartStyle" Target="style71.xml"/></Relationships>
</file>

<file path=ppt/charts/_rels/chart205.xml.rels><?xml version="1.0" encoding="UTF-8" standalone="yes"?>
<Relationships xmlns="http://schemas.openxmlformats.org/package/2006/relationships"><Relationship Id="rId1" Type="http://schemas.openxmlformats.org/officeDocument/2006/relationships/package" Target="../embeddings/Microsoft_Excel_Worksheet204.xlsx"/></Relationships>
</file>

<file path=ppt/charts/_rels/chart206.xml.rels><?xml version="1.0" encoding="UTF-8" standalone="yes"?>
<Relationships xmlns="http://schemas.openxmlformats.org/package/2006/relationships"><Relationship Id="rId1" Type="http://schemas.openxmlformats.org/officeDocument/2006/relationships/package" Target="../embeddings/Microsoft_Excel_Worksheet205.xlsx"/></Relationships>
</file>

<file path=ppt/charts/_rels/chart207.xml.rels><?xml version="1.0" encoding="UTF-8" standalone="yes"?>
<Relationships xmlns="http://schemas.openxmlformats.org/package/2006/relationships"><Relationship Id="rId3" Type="http://schemas.openxmlformats.org/officeDocument/2006/relationships/package" Target="../embeddings/Microsoft_Excel_Worksheet206.xlsx"/><Relationship Id="rId2" Type="http://schemas.microsoft.com/office/2011/relationships/chartColorStyle" Target="colors72.xml"/><Relationship Id="rId1" Type="http://schemas.microsoft.com/office/2011/relationships/chartStyle" Target="style72.xml"/></Relationships>
</file>

<file path=ppt/charts/_rels/chart208.xml.rels><?xml version="1.0" encoding="UTF-8" standalone="yes"?>
<Relationships xmlns="http://schemas.openxmlformats.org/package/2006/relationships"><Relationship Id="rId3" Type="http://schemas.openxmlformats.org/officeDocument/2006/relationships/package" Target="../embeddings/Microsoft_Excel_Worksheet207.xlsx"/><Relationship Id="rId2" Type="http://schemas.microsoft.com/office/2011/relationships/chartColorStyle" Target="colors73.xml"/><Relationship Id="rId1" Type="http://schemas.microsoft.com/office/2011/relationships/chartStyle" Target="style73.xml"/></Relationships>
</file>

<file path=ppt/charts/_rels/chart209.xml.rels><?xml version="1.0" encoding="UTF-8" standalone="yes"?>
<Relationships xmlns="http://schemas.openxmlformats.org/package/2006/relationships"><Relationship Id="rId3" Type="http://schemas.openxmlformats.org/officeDocument/2006/relationships/package" Target="../embeddings/Microsoft_Excel_Worksheet208.xlsx"/><Relationship Id="rId2" Type="http://schemas.microsoft.com/office/2011/relationships/chartColorStyle" Target="colors74.xml"/><Relationship Id="rId1" Type="http://schemas.microsoft.com/office/2011/relationships/chartStyle" Target="style74.xml"/></Relationships>
</file>

<file path=ppt/charts/_rels/chart21.xml.rels><?xml version="1.0" encoding="UTF-8" standalone="yes"?>
<Relationships xmlns="http://schemas.openxmlformats.org/package/2006/relationships"><Relationship Id="rId1" Type="http://schemas.openxmlformats.org/officeDocument/2006/relationships/package" Target="../embeddings/Microsoft_Excel_Worksheet20.xlsx"/></Relationships>
</file>

<file path=ppt/charts/_rels/chart210.xml.rels><?xml version="1.0" encoding="UTF-8" standalone="yes"?>
<Relationships xmlns="http://schemas.openxmlformats.org/package/2006/relationships"><Relationship Id="rId1" Type="http://schemas.openxmlformats.org/officeDocument/2006/relationships/package" Target="../embeddings/Microsoft_Excel_Worksheet209.xlsx"/></Relationships>
</file>

<file path=ppt/charts/_rels/chart211.xml.rels><?xml version="1.0" encoding="UTF-8" standalone="yes"?>
<Relationships xmlns="http://schemas.openxmlformats.org/package/2006/relationships"><Relationship Id="rId3" Type="http://schemas.openxmlformats.org/officeDocument/2006/relationships/package" Target="../embeddings/Microsoft_Excel_Worksheet210.xlsx"/><Relationship Id="rId2" Type="http://schemas.microsoft.com/office/2011/relationships/chartColorStyle" Target="colors75.xml"/><Relationship Id="rId1" Type="http://schemas.microsoft.com/office/2011/relationships/chartStyle" Target="style75.xml"/></Relationships>
</file>

<file path=ppt/charts/_rels/chart212.xml.rels><?xml version="1.0" encoding="UTF-8" standalone="yes"?>
<Relationships xmlns="http://schemas.openxmlformats.org/package/2006/relationships"><Relationship Id="rId1" Type="http://schemas.openxmlformats.org/officeDocument/2006/relationships/package" Target="../embeddings/Microsoft_Excel_Worksheet211.xlsx"/></Relationships>
</file>

<file path=ppt/charts/_rels/chart213.xml.rels><?xml version="1.0" encoding="UTF-8" standalone="yes"?>
<Relationships xmlns="http://schemas.openxmlformats.org/package/2006/relationships"><Relationship Id="rId1" Type="http://schemas.openxmlformats.org/officeDocument/2006/relationships/package" Target="../embeddings/Microsoft_Excel_Worksheet212.xlsx"/></Relationships>
</file>

<file path=ppt/charts/_rels/chart214.xml.rels><?xml version="1.0" encoding="UTF-8" standalone="yes"?>
<Relationships xmlns="http://schemas.openxmlformats.org/package/2006/relationships"><Relationship Id="rId3" Type="http://schemas.openxmlformats.org/officeDocument/2006/relationships/package" Target="../embeddings/Microsoft_Excel_Worksheet213.xlsx"/><Relationship Id="rId2" Type="http://schemas.microsoft.com/office/2011/relationships/chartColorStyle" Target="colors76.xml"/><Relationship Id="rId1" Type="http://schemas.microsoft.com/office/2011/relationships/chartStyle" Target="style76.xml"/></Relationships>
</file>

<file path=ppt/charts/_rels/chart215.xml.rels><?xml version="1.0" encoding="UTF-8" standalone="yes"?>
<Relationships xmlns="http://schemas.openxmlformats.org/package/2006/relationships"><Relationship Id="rId3" Type="http://schemas.openxmlformats.org/officeDocument/2006/relationships/package" Target="../embeddings/Microsoft_Excel_Worksheet214.xlsx"/><Relationship Id="rId2" Type="http://schemas.microsoft.com/office/2011/relationships/chartColorStyle" Target="colors77.xml"/><Relationship Id="rId1" Type="http://schemas.microsoft.com/office/2011/relationships/chartStyle" Target="style77.xml"/></Relationships>
</file>

<file path=ppt/charts/_rels/chart216.xml.rels><?xml version="1.0" encoding="UTF-8" standalone="yes"?>
<Relationships xmlns="http://schemas.openxmlformats.org/package/2006/relationships"><Relationship Id="rId3" Type="http://schemas.openxmlformats.org/officeDocument/2006/relationships/package" Target="../embeddings/Microsoft_Excel_Worksheet215.xlsx"/><Relationship Id="rId2" Type="http://schemas.microsoft.com/office/2011/relationships/chartColorStyle" Target="colors78.xml"/><Relationship Id="rId1" Type="http://schemas.microsoft.com/office/2011/relationships/chartStyle" Target="style78.xml"/></Relationships>
</file>

<file path=ppt/charts/_rels/chart217.xml.rels><?xml version="1.0" encoding="UTF-8" standalone="yes"?>
<Relationships xmlns="http://schemas.openxmlformats.org/package/2006/relationships"><Relationship Id="rId1" Type="http://schemas.openxmlformats.org/officeDocument/2006/relationships/package" Target="../embeddings/Microsoft_Excel_Worksheet216.xlsx"/></Relationships>
</file>

<file path=ppt/charts/_rels/chart218.xml.rels><?xml version="1.0" encoding="UTF-8" standalone="yes"?>
<Relationships xmlns="http://schemas.openxmlformats.org/package/2006/relationships"><Relationship Id="rId3" Type="http://schemas.openxmlformats.org/officeDocument/2006/relationships/package" Target="../embeddings/Microsoft_Excel_Worksheet217.xlsx"/><Relationship Id="rId2" Type="http://schemas.microsoft.com/office/2011/relationships/chartColorStyle" Target="colors79.xml"/><Relationship Id="rId1" Type="http://schemas.microsoft.com/office/2011/relationships/chartStyle" Target="style79.xml"/></Relationships>
</file>

<file path=ppt/charts/_rels/chart219.xml.rels><?xml version="1.0" encoding="UTF-8" standalone="yes"?>
<Relationships xmlns="http://schemas.openxmlformats.org/package/2006/relationships"><Relationship Id="rId1" Type="http://schemas.openxmlformats.org/officeDocument/2006/relationships/package" Target="../embeddings/Microsoft_Excel_Worksheet218.xlsx"/></Relationships>
</file>

<file path=ppt/charts/_rels/chart22.xml.rels><?xml version="1.0" encoding="UTF-8" standalone="yes"?>
<Relationships xmlns="http://schemas.openxmlformats.org/package/2006/relationships"><Relationship Id="rId1" Type="http://schemas.openxmlformats.org/officeDocument/2006/relationships/package" Target="../embeddings/Microsoft_Excel_Worksheet21.xlsx"/></Relationships>
</file>

<file path=ppt/charts/_rels/chart220.xml.rels><?xml version="1.0" encoding="UTF-8" standalone="yes"?>
<Relationships xmlns="http://schemas.openxmlformats.org/package/2006/relationships"><Relationship Id="rId1" Type="http://schemas.openxmlformats.org/officeDocument/2006/relationships/package" Target="../embeddings/Microsoft_Excel_Worksheet219.xlsx"/></Relationships>
</file>

<file path=ppt/charts/_rels/chart221.xml.rels><?xml version="1.0" encoding="UTF-8" standalone="yes"?>
<Relationships xmlns="http://schemas.openxmlformats.org/package/2006/relationships"><Relationship Id="rId3" Type="http://schemas.openxmlformats.org/officeDocument/2006/relationships/package" Target="../embeddings/Microsoft_Excel_Worksheet220.xlsx"/><Relationship Id="rId2" Type="http://schemas.microsoft.com/office/2011/relationships/chartColorStyle" Target="colors80.xml"/><Relationship Id="rId1" Type="http://schemas.microsoft.com/office/2011/relationships/chartStyle" Target="style80.xml"/></Relationships>
</file>

<file path=ppt/charts/_rels/chart222.xml.rels><?xml version="1.0" encoding="UTF-8" standalone="yes"?>
<Relationships xmlns="http://schemas.openxmlformats.org/package/2006/relationships"><Relationship Id="rId3" Type="http://schemas.openxmlformats.org/officeDocument/2006/relationships/package" Target="../embeddings/Microsoft_Excel_Worksheet221.xlsx"/><Relationship Id="rId2" Type="http://schemas.microsoft.com/office/2011/relationships/chartColorStyle" Target="colors81.xml"/><Relationship Id="rId1" Type="http://schemas.microsoft.com/office/2011/relationships/chartStyle" Target="style81.xml"/></Relationships>
</file>

<file path=ppt/charts/_rels/chart223.xml.rels><?xml version="1.0" encoding="UTF-8" standalone="yes"?>
<Relationships xmlns="http://schemas.openxmlformats.org/package/2006/relationships"><Relationship Id="rId3" Type="http://schemas.openxmlformats.org/officeDocument/2006/relationships/package" Target="../embeddings/Microsoft_Excel_Worksheet222.xlsx"/><Relationship Id="rId2" Type="http://schemas.microsoft.com/office/2011/relationships/chartColorStyle" Target="colors82.xml"/><Relationship Id="rId1" Type="http://schemas.microsoft.com/office/2011/relationships/chartStyle" Target="style82.xml"/></Relationships>
</file>

<file path=ppt/charts/_rels/chart224.xml.rels><?xml version="1.0" encoding="UTF-8" standalone="yes"?>
<Relationships xmlns="http://schemas.openxmlformats.org/package/2006/relationships"><Relationship Id="rId1" Type="http://schemas.openxmlformats.org/officeDocument/2006/relationships/package" Target="../embeddings/Microsoft_Excel_Worksheet223.xlsx"/></Relationships>
</file>

<file path=ppt/charts/_rels/chart225.xml.rels><?xml version="1.0" encoding="UTF-8" standalone="yes"?>
<Relationships xmlns="http://schemas.openxmlformats.org/package/2006/relationships"><Relationship Id="rId3" Type="http://schemas.openxmlformats.org/officeDocument/2006/relationships/package" Target="../embeddings/Microsoft_Excel_Worksheet224.xlsx"/><Relationship Id="rId2" Type="http://schemas.microsoft.com/office/2011/relationships/chartColorStyle" Target="colors83.xml"/><Relationship Id="rId1" Type="http://schemas.microsoft.com/office/2011/relationships/chartStyle" Target="style83.xml"/></Relationships>
</file>

<file path=ppt/charts/_rels/chart226.xml.rels><?xml version="1.0" encoding="UTF-8" standalone="yes"?>
<Relationships xmlns="http://schemas.openxmlformats.org/package/2006/relationships"><Relationship Id="rId1" Type="http://schemas.openxmlformats.org/officeDocument/2006/relationships/package" Target="../embeddings/Microsoft_Excel_Worksheet225.xlsx"/></Relationships>
</file>

<file path=ppt/charts/_rels/chart227.xml.rels><?xml version="1.0" encoding="UTF-8" standalone="yes"?>
<Relationships xmlns="http://schemas.openxmlformats.org/package/2006/relationships"><Relationship Id="rId1" Type="http://schemas.openxmlformats.org/officeDocument/2006/relationships/package" Target="../embeddings/Microsoft_Excel_Worksheet226.xlsx"/></Relationships>
</file>

<file path=ppt/charts/_rels/chart228.xml.rels><?xml version="1.0" encoding="UTF-8" standalone="yes"?>
<Relationships xmlns="http://schemas.openxmlformats.org/package/2006/relationships"><Relationship Id="rId3" Type="http://schemas.openxmlformats.org/officeDocument/2006/relationships/package" Target="../embeddings/Microsoft_Excel_Worksheet227.xlsx"/><Relationship Id="rId2" Type="http://schemas.microsoft.com/office/2011/relationships/chartColorStyle" Target="colors84.xml"/><Relationship Id="rId1" Type="http://schemas.microsoft.com/office/2011/relationships/chartStyle" Target="style84.xml"/></Relationships>
</file>

<file path=ppt/charts/_rels/chart229.xml.rels><?xml version="1.0" encoding="UTF-8" standalone="yes"?>
<Relationships xmlns="http://schemas.openxmlformats.org/package/2006/relationships"><Relationship Id="rId3" Type="http://schemas.openxmlformats.org/officeDocument/2006/relationships/package" Target="../embeddings/Microsoft_Excel_Worksheet228.xlsx"/><Relationship Id="rId2" Type="http://schemas.microsoft.com/office/2011/relationships/chartColorStyle" Target="colors85.xml"/><Relationship Id="rId1" Type="http://schemas.microsoft.com/office/2011/relationships/chartStyle" Target="style85.xml"/></Relationships>
</file>

<file path=ppt/charts/_rels/chart23.xml.rels><?xml version="1.0" encoding="UTF-8" standalone="yes"?>
<Relationships xmlns="http://schemas.openxmlformats.org/package/2006/relationships"><Relationship Id="rId2" Type="http://schemas.openxmlformats.org/officeDocument/2006/relationships/package" Target="../embeddings/Microsoft_Excel_Worksheet22.xlsx"/><Relationship Id="rId1" Type="http://schemas.openxmlformats.org/officeDocument/2006/relationships/image" Target="../media/image9.png"/></Relationships>
</file>

<file path=ppt/charts/_rels/chart230.xml.rels><?xml version="1.0" encoding="UTF-8" standalone="yes"?>
<Relationships xmlns="http://schemas.openxmlformats.org/package/2006/relationships"><Relationship Id="rId3" Type="http://schemas.openxmlformats.org/officeDocument/2006/relationships/package" Target="../embeddings/Microsoft_Excel_Worksheet229.xlsx"/><Relationship Id="rId2" Type="http://schemas.microsoft.com/office/2011/relationships/chartColorStyle" Target="colors86.xml"/><Relationship Id="rId1" Type="http://schemas.microsoft.com/office/2011/relationships/chartStyle" Target="style86.xml"/></Relationships>
</file>

<file path=ppt/charts/_rels/chart231.xml.rels><?xml version="1.0" encoding="UTF-8" standalone="yes"?>
<Relationships xmlns="http://schemas.openxmlformats.org/package/2006/relationships"><Relationship Id="rId1" Type="http://schemas.openxmlformats.org/officeDocument/2006/relationships/package" Target="../embeddings/Microsoft_Excel_Worksheet230.xlsx"/></Relationships>
</file>

<file path=ppt/charts/_rels/chart232.xml.rels><?xml version="1.0" encoding="UTF-8" standalone="yes"?>
<Relationships xmlns="http://schemas.openxmlformats.org/package/2006/relationships"><Relationship Id="rId3" Type="http://schemas.openxmlformats.org/officeDocument/2006/relationships/package" Target="../embeddings/Microsoft_Excel_Worksheet231.xlsx"/><Relationship Id="rId2" Type="http://schemas.microsoft.com/office/2011/relationships/chartColorStyle" Target="colors87.xml"/><Relationship Id="rId1" Type="http://schemas.microsoft.com/office/2011/relationships/chartStyle" Target="style87.xml"/></Relationships>
</file>

<file path=ppt/charts/_rels/chart233.xml.rels><?xml version="1.0" encoding="UTF-8" standalone="yes"?>
<Relationships xmlns="http://schemas.openxmlformats.org/package/2006/relationships"><Relationship Id="rId1" Type="http://schemas.openxmlformats.org/officeDocument/2006/relationships/package" Target="../embeddings/Microsoft_Excel_Worksheet232.xlsx"/></Relationships>
</file>

<file path=ppt/charts/_rels/chart234.xml.rels><?xml version="1.0" encoding="UTF-8" standalone="yes"?>
<Relationships xmlns="http://schemas.openxmlformats.org/package/2006/relationships"><Relationship Id="rId1" Type="http://schemas.openxmlformats.org/officeDocument/2006/relationships/package" Target="../embeddings/Microsoft_Excel_Worksheet233.xlsx"/></Relationships>
</file>

<file path=ppt/charts/_rels/chart235.xml.rels><?xml version="1.0" encoding="UTF-8" standalone="yes"?>
<Relationships xmlns="http://schemas.openxmlformats.org/package/2006/relationships"><Relationship Id="rId3" Type="http://schemas.openxmlformats.org/officeDocument/2006/relationships/package" Target="../embeddings/Microsoft_Excel_Worksheet234.xlsx"/><Relationship Id="rId2" Type="http://schemas.microsoft.com/office/2011/relationships/chartColorStyle" Target="colors88.xml"/><Relationship Id="rId1" Type="http://schemas.microsoft.com/office/2011/relationships/chartStyle" Target="style88.xml"/></Relationships>
</file>

<file path=ppt/charts/_rels/chart236.xml.rels><?xml version="1.0" encoding="UTF-8" standalone="yes"?>
<Relationships xmlns="http://schemas.openxmlformats.org/package/2006/relationships"><Relationship Id="rId3" Type="http://schemas.openxmlformats.org/officeDocument/2006/relationships/package" Target="../embeddings/Microsoft_Excel_Worksheet235.xlsx"/><Relationship Id="rId2" Type="http://schemas.microsoft.com/office/2011/relationships/chartColorStyle" Target="colors89.xml"/><Relationship Id="rId1" Type="http://schemas.microsoft.com/office/2011/relationships/chartStyle" Target="style89.xml"/></Relationships>
</file>

<file path=ppt/charts/_rels/chart237.xml.rels><?xml version="1.0" encoding="UTF-8" standalone="yes"?>
<Relationships xmlns="http://schemas.openxmlformats.org/package/2006/relationships"><Relationship Id="rId3" Type="http://schemas.openxmlformats.org/officeDocument/2006/relationships/package" Target="../embeddings/Microsoft_Excel_Worksheet236.xlsx"/><Relationship Id="rId2" Type="http://schemas.microsoft.com/office/2011/relationships/chartColorStyle" Target="colors90.xml"/><Relationship Id="rId1" Type="http://schemas.microsoft.com/office/2011/relationships/chartStyle" Target="style90.xml"/></Relationships>
</file>

<file path=ppt/charts/_rels/chart238.xml.rels><?xml version="1.0" encoding="UTF-8" standalone="yes"?>
<Relationships xmlns="http://schemas.openxmlformats.org/package/2006/relationships"><Relationship Id="rId1" Type="http://schemas.openxmlformats.org/officeDocument/2006/relationships/package" Target="../embeddings/Microsoft_Excel_Worksheet237.xlsx"/></Relationships>
</file>

<file path=ppt/charts/_rels/chart239.xml.rels><?xml version="1.0" encoding="UTF-8" standalone="yes"?>
<Relationships xmlns="http://schemas.openxmlformats.org/package/2006/relationships"><Relationship Id="rId3" Type="http://schemas.openxmlformats.org/officeDocument/2006/relationships/package" Target="../embeddings/Microsoft_Excel_Worksheet238.xlsx"/><Relationship Id="rId2" Type="http://schemas.microsoft.com/office/2011/relationships/chartColorStyle" Target="colors91.xml"/><Relationship Id="rId1" Type="http://schemas.microsoft.com/office/2011/relationships/chartStyle" Target="style91.xml"/></Relationships>
</file>

<file path=ppt/charts/_rels/chart24.xml.rels><?xml version="1.0" encoding="UTF-8" standalone="yes"?>
<Relationships xmlns="http://schemas.openxmlformats.org/package/2006/relationships"><Relationship Id="rId2" Type="http://schemas.openxmlformats.org/officeDocument/2006/relationships/package" Target="../embeddings/Microsoft_Excel_Worksheet23.xlsx"/><Relationship Id="rId1" Type="http://schemas.openxmlformats.org/officeDocument/2006/relationships/image" Target="../media/image9.png"/></Relationships>
</file>

<file path=ppt/charts/_rels/chart240.xml.rels><?xml version="1.0" encoding="UTF-8" standalone="yes"?>
<Relationships xmlns="http://schemas.openxmlformats.org/package/2006/relationships"><Relationship Id="rId1" Type="http://schemas.openxmlformats.org/officeDocument/2006/relationships/package" Target="../embeddings/Microsoft_Excel_Worksheet239.xlsx"/></Relationships>
</file>

<file path=ppt/charts/_rels/chart241.xml.rels><?xml version="1.0" encoding="UTF-8" standalone="yes"?>
<Relationships xmlns="http://schemas.openxmlformats.org/package/2006/relationships"><Relationship Id="rId1" Type="http://schemas.openxmlformats.org/officeDocument/2006/relationships/package" Target="../embeddings/Microsoft_Excel_Worksheet240.xlsx"/></Relationships>
</file>

<file path=ppt/charts/_rels/chart242.xml.rels><?xml version="1.0" encoding="UTF-8" standalone="yes"?>
<Relationships xmlns="http://schemas.openxmlformats.org/package/2006/relationships"><Relationship Id="rId3" Type="http://schemas.openxmlformats.org/officeDocument/2006/relationships/package" Target="../embeddings/Microsoft_Excel_Worksheet241.xlsx"/><Relationship Id="rId2" Type="http://schemas.microsoft.com/office/2011/relationships/chartColorStyle" Target="colors92.xml"/><Relationship Id="rId1" Type="http://schemas.microsoft.com/office/2011/relationships/chartStyle" Target="style92.xml"/></Relationships>
</file>

<file path=ppt/charts/_rels/chart243.xml.rels><?xml version="1.0" encoding="UTF-8" standalone="yes"?>
<Relationships xmlns="http://schemas.openxmlformats.org/package/2006/relationships"><Relationship Id="rId3" Type="http://schemas.openxmlformats.org/officeDocument/2006/relationships/package" Target="../embeddings/Microsoft_Excel_Worksheet242.xlsx"/><Relationship Id="rId2" Type="http://schemas.microsoft.com/office/2011/relationships/chartColorStyle" Target="colors93.xml"/><Relationship Id="rId1" Type="http://schemas.microsoft.com/office/2011/relationships/chartStyle" Target="style93.xml"/></Relationships>
</file>

<file path=ppt/charts/_rels/chart244.xml.rels><?xml version="1.0" encoding="UTF-8" standalone="yes"?>
<Relationships xmlns="http://schemas.openxmlformats.org/package/2006/relationships"><Relationship Id="rId3" Type="http://schemas.openxmlformats.org/officeDocument/2006/relationships/package" Target="../embeddings/Microsoft_Excel_Worksheet243.xlsx"/><Relationship Id="rId2" Type="http://schemas.microsoft.com/office/2011/relationships/chartColorStyle" Target="colors94.xml"/><Relationship Id="rId1" Type="http://schemas.microsoft.com/office/2011/relationships/chartStyle" Target="style94.xml"/></Relationships>
</file>

<file path=ppt/charts/_rels/chart245.xml.rels><?xml version="1.0" encoding="UTF-8" standalone="yes"?>
<Relationships xmlns="http://schemas.openxmlformats.org/package/2006/relationships"><Relationship Id="rId1" Type="http://schemas.openxmlformats.org/officeDocument/2006/relationships/package" Target="../embeddings/Microsoft_Excel_Worksheet244.xlsx"/></Relationships>
</file>

<file path=ppt/charts/_rels/chart246.xml.rels><?xml version="1.0" encoding="UTF-8" standalone="yes"?>
<Relationships xmlns="http://schemas.openxmlformats.org/package/2006/relationships"><Relationship Id="rId3" Type="http://schemas.openxmlformats.org/officeDocument/2006/relationships/package" Target="../embeddings/Microsoft_Excel_Worksheet245.xlsx"/><Relationship Id="rId2" Type="http://schemas.microsoft.com/office/2011/relationships/chartColorStyle" Target="colors95.xml"/><Relationship Id="rId1" Type="http://schemas.microsoft.com/office/2011/relationships/chartStyle" Target="style95.xml"/></Relationships>
</file>

<file path=ppt/charts/_rels/chart247.xml.rels><?xml version="1.0" encoding="UTF-8" standalone="yes"?>
<Relationships xmlns="http://schemas.openxmlformats.org/package/2006/relationships"><Relationship Id="rId1" Type="http://schemas.openxmlformats.org/officeDocument/2006/relationships/package" Target="../embeddings/Microsoft_Excel_Worksheet246.xlsx"/></Relationships>
</file>

<file path=ppt/charts/_rels/chart248.xml.rels><?xml version="1.0" encoding="UTF-8" standalone="yes"?>
<Relationships xmlns="http://schemas.openxmlformats.org/package/2006/relationships"><Relationship Id="rId1" Type="http://schemas.openxmlformats.org/officeDocument/2006/relationships/package" Target="../embeddings/Microsoft_Excel_Worksheet247.xlsx"/></Relationships>
</file>

<file path=ppt/charts/_rels/chart249.xml.rels><?xml version="1.0" encoding="UTF-8" standalone="yes"?>
<Relationships xmlns="http://schemas.openxmlformats.org/package/2006/relationships"><Relationship Id="rId3" Type="http://schemas.openxmlformats.org/officeDocument/2006/relationships/package" Target="../embeddings/Microsoft_Excel_Worksheet248.xlsx"/><Relationship Id="rId2" Type="http://schemas.microsoft.com/office/2011/relationships/chartColorStyle" Target="colors96.xml"/><Relationship Id="rId1" Type="http://schemas.microsoft.com/office/2011/relationships/chartStyle" Target="style96.xml"/></Relationships>
</file>

<file path=ppt/charts/_rels/chart25.xml.rels><?xml version="1.0" encoding="UTF-8" standalone="yes"?>
<Relationships xmlns="http://schemas.openxmlformats.org/package/2006/relationships"><Relationship Id="rId1" Type="http://schemas.openxmlformats.org/officeDocument/2006/relationships/package" Target="../embeddings/Microsoft_Excel_Worksheet24.xlsx"/></Relationships>
</file>

<file path=ppt/charts/_rels/chart250.xml.rels><?xml version="1.0" encoding="UTF-8" standalone="yes"?>
<Relationships xmlns="http://schemas.openxmlformats.org/package/2006/relationships"><Relationship Id="rId3" Type="http://schemas.openxmlformats.org/officeDocument/2006/relationships/package" Target="../embeddings/Microsoft_Excel_Worksheet249.xlsx"/><Relationship Id="rId2" Type="http://schemas.microsoft.com/office/2011/relationships/chartColorStyle" Target="colors97.xml"/><Relationship Id="rId1" Type="http://schemas.microsoft.com/office/2011/relationships/chartStyle" Target="style97.xml"/></Relationships>
</file>

<file path=ppt/charts/_rels/chart251.xml.rels><?xml version="1.0" encoding="UTF-8" standalone="yes"?>
<Relationships xmlns="http://schemas.openxmlformats.org/package/2006/relationships"><Relationship Id="rId3" Type="http://schemas.openxmlformats.org/officeDocument/2006/relationships/package" Target="../embeddings/Microsoft_Excel_Worksheet250.xlsx"/><Relationship Id="rId2" Type="http://schemas.microsoft.com/office/2011/relationships/chartColorStyle" Target="colors98.xml"/><Relationship Id="rId1" Type="http://schemas.microsoft.com/office/2011/relationships/chartStyle" Target="style98.xml"/></Relationships>
</file>

<file path=ppt/charts/_rels/chart252.xml.rels><?xml version="1.0" encoding="UTF-8" standalone="yes"?>
<Relationships xmlns="http://schemas.openxmlformats.org/package/2006/relationships"><Relationship Id="rId1" Type="http://schemas.openxmlformats.org/officeDocument/2006/relationships/package" Target="../embeddings/Microsoft_Excel_Worksheet251.xlsx"/></Relationships>
</file>

<file path=ppt/charts/_rels/chart253.xml.rels><?xml version="1.0" encoding="UTF-8" standalone="yes"?>
<Relationships xmlns="http://schemas.openxmlformats.org/package/2006/relationships"><Relationship Id="rId3" Type="http://schemas.openxmlformats.org/officeDocument/2006/relationships/package" Target="../embeddings/Microsoft_Excel_Worksheet252.xlsx"/><Relationship Id="rId2" Type="http://schemas.microsoft.com/office/2011/relationships/chartColorStyle" Target="colors99.xml"/><Relationship Id="rId1" Type="http://schemas.microsoft.com/office/2011/relationships/chartStyle" Target="style99.xml"/></Relationships>
</file>

<file path=ppt/charts/_rels/chart254.xml.rels><?xml version="1.0" encoding="UTF-8" standalone="yes"?>
<Relationships xmlns="http://schemas.openxmlformats.org/package/2006/relationships"><Relationship Id="rId1" Type="http://schemas.openxmlformats.org/officeDocument/2006/relationships/package" Target="../embeddings/Microsoft_Excel_Worksheet253.xlsx"/></Relationships>
</file>

<file path=ppt/charts/_rels/chart255.xml.rels><?xml version="1.0" encoding="UTF-8" standalone="yes"?>
<Relationships xmlns="http://schemas.openxmlformats.org/package/2006/relationships"><Relationship Id="rId1" Type="http://schemas.openxmlformats.org/officeDocument/2006/relationships/package" Target="../embeddings/Microsoft_Excel_Worksheet254.xlsx"/></Relationships>
</file>

<file path=ppt/charts/_rels/chart256.xml.rels><?xml version="1.0" encoding="UTF-8" standalone="yes"?>
<Relationships xmlns="http://schemas.openxmlformats.org/package/2006/relationships"><Relationship Id="rId3" Type="http://schemas.openxmlformats.org/officeDocument/2006/relationships/package" Target="../embeddings/Microsoft_Excel_Worksheet255.xlsx"/><Relationship Id="rId2" Type="http://schemas.microsoft.com/office/2011/relationships/chartColorStyle" Target="colors100.xml"/><Relationship Id="rId1" Type="http://schemas.microsoft.com/office/2011/relationships/chartStyle" Target="style100.xml"/></Relationships>
</file>

<file path=ppt/charts/_rels/chart257.xml.rels><?xml version="1.0" encoding="UTF-8" standalone="yes"?>
<Relationships xmlns="http://schemas.openxmlformats.org/package/2006/relationships"><Relationship Id="rId3" Type="http://schemas.openxmlformats.org/officeDocument/2006/relationships/package" Target="../embeddings/Microsoft_Excel_Worksheet256.xlsx"/><Relationship Id="rId2" Type="http://schemas.microsoft.com/office/2011/relationships/chartColorStyle" Target="colors101.xml"/><Relationship Id="rId1" Type="http://schemas.microsoft.com/office/2011/relationships/chartStyle" Target="style101.xml"/></Relationships>
</file>

<file path=ppt/charts/_rels/chart258.xml.rels><?xml version="1.0" encoding="UTF-8" standalone="yes"?>
<Relationships xmlns="http://schemas.openxmlformats.org/package/2006/relationships"><Relationship Id="rId3" Type="http://schemas.openxmlformats.org/officeDocument/2006/relationships/package" Target="../embeddings/Microsoft_Excel_Worksheet257.xlsx"/><Relationship Id="rId2" Type="http://schemas.microsoft.com/office/2011/relationships/chartColorStyle" Target="colors102.xml"/><Relationship Id="rId1" Type="http://schemas.microsoft.com/office/2011/relationships/chartStyle" Target="style102.xml"/></Relationships>
</file>

<file path=ppt/charts/_rels/chart259.xml.rels><?xml version="1.0" encoding="UTF-8" standalone="yes"?>
<Relationships xmlns="http://schemas.openxmlformats.org/package/2006/relationships"><Relationship Id="rId1" Type="http://schemas.openxmlformats.org/officeDocument/2006/relationships/package" Target="../embeddings/Microsoft_Excel_Worksheet258.xlsx"/></Relationships>
</file>

<file path=ppt/charts/_rels/chart26.xml.rels><?xml version="1.0" encoding="UTF-8" standalone="yes"?>
<Relationships xmlns="http://schemas.openxmlformats.org/package/2006/relationships"><Relationship Id="rId1" Type="http://schemas.openxmlformats.org/officeDocument/2006/relationships/package" Target="../embeddings/Microsoft_Excel_Worksheet25.xlsx"/></Relationships>
</file>

<file path=ppt/charts/_rels/chart260.xml.rels><?xml version="1.0" encoding="UTF-8" standalone="yes"?>
<Relationships xmlns="http://schemas.openxmlformats.org/package/2006/relationships"><Relationship Id="rId3" Type="http://schemas.openxmlformats.org/officeDocument/2006/relationships/package" Target="../embeddings/Microsoft_Excel_Worksheet259.xlsx"/><Relationship Id="rId2" Type="http://schemas.microsoft.com/office/2011/relationships/chartColorStyle" Target="colors103.xml"/><Relationship Id="rId1" Type="http://schemas.microsoft.com/office/2011/relationships/chartStyle" Target="style103.xml"/></Relationships>
</file>

<file path=ppt/charts/_rels/chart261.xml.rels><?xml version="1.0" encoding="UTF-8" standalone="yes"?>
<Relationships xmlns="http://schemas.openxmlformats.org/package/2006/relationships"><Relationship Id="rId1" Type="http://schemas.openxmlformats.org/officeDocument/2006/relationships/package" Target="../embeddings/Microsoft_Excel_Worksheet260.xlsx"/></Relationships>
</file>

<file path=ppt/charts/_rels/chart262.xml.rels><?xml version="1.0" encoding="UTF-8" standalone="yes"?>
<Relationships xmlns="http://schemas.openxmlformats.org/package/2006/relationships"><Relationship Id="rId1" Type="http://schemas.openxmlformats.org/officeDocument/2006/relationships/package" Target="../embeddings/Microsoft_Excel_Worksheet261.xlsx"/></Relationships>
</file>

<file path=ppt/charts/_rels/chart263.xml.rels><?xml version="1.0" encoding="UTF-8" standalone="yes"?>
<Relationships xmlns="http://schemas.openxmlformats.org/package/2006/relationships"><Relationship Id="rId3" Type="http://schemas.openxmlformats.org/officeDocument/2006/relationships/package" Target="../embeddings/Microsoft_Excel_Worksheet262.xlsx"/><Relationship Id="rId2" Type="http://schemas.microsoft.com/office/2011/relationships/chartColorStyle" Target="colors104.xml"/><Relationship Id="rId1" Type="http://schemas.microsoft.com/office/2011/relationships/chartStyle" Target="style104.xml"/></Relationships>
</file>

<file path=ppt/charts/_rels/chart264.xml.rels><?xml version="1.0" encoding="UTF-8" standalone="yes"?>
<Relationships xmlns="http://schemas.openxmlformats.org/package/2006/relationships"><Relationship Id="rId3" Type="http://schemas.openxmlformats.org/officeDocument/2006/relationships/package" Target="../embeddings/Microsoft_Excel_Worksheet263.xlsx"/><Relationship Id="rId2" Type="http://schemas.microsoft.com/office/2011/relationships/chartColorStyle" Target="colors105.xml"/><Relationship Id="rId1" Type="http://schemas.microsoft.com/office/2011/relationships/chartStyle" Target="style105.xml"/></Relationships>
</file>

<file path=ppt/charts/_rels/chart265.xml.rels><?xml version="1.0" encoding="UTF-8" standalone="yes"?>
<Relationships xmlns="http://schemas.openxmlformats.org/package/2006/relationships"><Relationship Id="rId3" Type="http://schemas.openxmlformats.org/officeDocument/2006/relationships/package" Target="../embeddings/Microsoft_Excel_Worksheet264.xlsx"/><Relationship Id="rId2" Type="http://schemas.microsoft.com/office/2011/relationships/chartColorStyle" Target="colors106.xml"/><Relationship Id="rId1" Type="http://schemas.microsoft.com/office/2011/relationships/chartStyle" Target="style106.xml"/></Relationships>
</file>

<file path=ppt/charts/_rels/chart266.xml.rels><?xml version="1.0" encoding="UTF-8" standalone="yes"?>
<Relationships xmlns="http://schemas.openxmlformats.org/package/2006/relationships"><Relationship Id="rId1" Type="http://schemas.openxmlformats.org/officeDocument/2006/relationships/package" Target="../embeddings/Microsoft_Excel_Worksheet265.xlsx"/></Relationships>
</file>

<file path=ppt/charts/_rels/chart267.xml.rels><?xml version="1.0" encoding="UTF-8" standalone="yes"?>
<Relationships xmlns="http://schemas.openxmlformats.org/package/2006/relationships"><Relationship Id="rId3" Type="http://schemas.openxmlformats.org/officeDocument/2006/relationships/package" Target="../embeddings/Microsoft_Excel_Worksheet266.xlsx"/><Relationship Id="rId2" Type="http://schemas.microsoft.com/office/2011/relationships/chartColorStyle" Target="colors107.xml"/><Relationship Id="rId1" Type="http://schemas.microsoft.com/office/2011/relationships/chartStyle" Target="style107.xml"/></Relationships>
</file>

<file path=ppt/charts/_rels/chart268.xml.rels><?xml version="1.0" encoding="UTF-8" standalone="yes"?>
<Relationships xmlns="http://schemas.openxmlformats.org/package/2006/relationships"><Relationship Id="rId1" Type="http://schemas.openxmlformats.org/officeDocument/2006/relationships/package" Target="../embeddings/Microsoft_Excel_Worksheet267.xlsx"/></Relationships>
</file>

<file path=ppt/charts/_rels/chart269.xml.rels><?xml version="1.0" encoding="UTF-8" standalone="yes"?>
<Relationships xmlns="http://schemas.openxmlformats.org/package/2006/relationships"><Relationship Id="rId1" Type="http://schemas.openxmlformats.org/officeDocument/2006/relationships/package" Target="../embeddings/Microsoft_Excel_Worksheet268.xlsx"/></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9.xml"/><Relationship Id="rId1" Type="http://schemas.microsoft.com/office/2011/relationships/chartStyle" Target="style9.xml"/></Relationships>
</file>

<file path=ppt/charts/_rels/chart270.xml.rels><?xml version="1.0" encoding="UTF-8" standalone="yes"?>
<Relationships xmlns="http://schemas.openxmlformats.org/package/2006/relationships"><Relationship Id="rId3" Type="http://schemas.openxmlformats.org/officeDocument/2006/relationships/package" Target="../embeddings/Microsoft_Excel_Worksheet269.xlsx"/><Relationship Id="rId2" Type="http://schemas.microsoft.com/office/2011/relationships/chartColorStyle" Target="colors108.xml"/><Relationship Id="rId1" Type="http://schemas.microsoft.com/office/2011/relationships/chartStyle" Target="style108.xml"/></Relationships>
</file>

<file path=ppt/charts/_rels/chart271.xml.rels><?xml version="1.0" encoding="UTF-8" standalone="yes"?>
<Relationships xmlns="http://schemas.openxmlformats.org/package/2006/relationships"><Relationship Id="rId3" Type="http://schemas.openxmlformats.org/officeDocument/2006/relationships/package" Target="../embeddings/Microsoft_Excel_Worksheet270.xlsx"/><Relationship Id="rId2" Type="http://schemas.microsoft.com/office/2011/relationships/chartColorStyle" Target="colors109.xml"/><Relationship Id="rId1" Type="http://schemas.microsoft.com/office/2011/relationships/chartStyle" Target="style109.xml"/></Relationships>
</file>

<file path=ppt/charts/_rels/chart272.xml.rels><?xml version="1.0" encoding="UTF-8" standalone="yes"?>
<Relationships xmlns="http://schemas.openxmlformats.org/package/2006/relationships"><Relationship Id="rId3" Type="http://schemas.openxmlformats.org/officeDocument/2006/relationships/package" Target="../embeddings/Microsoft_Excel_Worksheet271.xlsx"/><Relationship Id="rId2" Type="http://schemas.microsoft.com/office/2011/relationships/chartColorStyle" Target="colors110.xml"/><Relationship Id="rId1" Type="http://schemas.microsoft.com/office/2011/relationships/chartStyle" Target="style110.xml"/></Relationships>
</file>

<file path=ppt/charts/_rels/chart273.xml.rels><?xml version="1.0" encoding="UTF-8" standalone="yes"?>
<Relationships xmlns="http://schemas.openxmlformats.org/package/2006/relationships"><Relationship Id="rId1" Type="http://schemas.openxmlformats.org/officeDocument/2006/relationships/package" Target="../embeddings/Microsoft_Excel_Worksheet272.xlsx"/></Relationships>
</file>

<file path=ppt/charts/_rels/chart274.xml.rels><?xml version="1.0" encoding="UTF-8" standalone="yes"?>
<Relationships xmlns="http://schemas.openxmlformats.org/package/2006/relationships"><Relationship Id="rId3" Type="http://schemas.openxmlformats.org/officeDocument/2006/relationships/package" Target="../embeddings/Microsoft_Excel_Worksheet273.xlsx"/><Relationship Id="rId2" Type="http://schemas.microsoft.com/office/2011/relationships/chartColorStyle" Target="colors111.xml"/><Relationship Id="rId1" Type="http://schemas.microsoft.com/office/2011/relationships/chartStyle" Target="style111.xml"/></Relationships>
</file>

<file path=ppt/charts/_rels/chart275.xml.rels><?xml version="1.0" encoding="UTF-8" standalone="yes"?>
<Relationships xmlns="http://schemas.openxmlformats.org/package/2006/relationships"><Relationship Id="rId1" Type="http://schemas.openxmlformats.org/officeDocument/2006/relationships/package" Target="../embeddings/Microsoft_Excel_Worksheet274.xlsx"/></Relationships>
</file>

<file path=ppt/charts/_rels/chart276.xml.rels><?xml version="1.0" encoding="UTF-8" standalone="yes"?>
<Relationships xmlns="http://schemas.openxmlformats.org/package/2006/relationships"><Relationship Id="rId1" Type="http://schemas.openxmlformats.org/officeDocument/2006/relationships/package" Target="../embeddings/Microsoft_Excel_Worksheet275.xlsx"/></Relationships>
</file>

<file path=ppt/charts/_rels/chart277.xml.rels><?xml version="1.0" encoding="UTF-8" standalone="yes"?>
<Relationships xmlns="http://schemas.openxmlformats.org/package/2006/relationships"><Relationship Id="rId3" Type="http://schemas.openxmlformats.org/officeDocument/2006/relationships/package" Target="../embeddings/Microsoft_Excel_Worksheet276.xlsx"/><Relationship Id="rId2" Type="http://schemas.microsoft.com/office/2011/relationships/chartColorStyle" Target="colors112.xml"/><Relationship Id="rId1" Type="http://schemas.microsoft.com/office/2011/relationships/chartStyle" Target="style112.xml"/></Relationships>
</file>

<file path=ppt/charts/_rels/chart278.xml.rels><?xml version="1.0" encoding="UTF-8" standalone="yes"?>
<Relationships xmlns="http://schemas.openxmlformats.org/package/2006/relationships"><Relationship Id="rId3" Type="http://schemas.openxmlformats.org/officeDocument/2006/relationships/package" Target="../embeddings/Microsoft_Excel_Worksheet277.xlsx"/><Relationship Id="rId2" Type="http://schemas.microsoft.com/office/2011/relationships/chartColorStyle" Target="colors113.xml"/><Relationship Id="rId1" Type="http://schemas.microsoft.com/office/2011/relationships/chartStyle" Target="style113.xml"/></Relationships>
</file>

<file path=ppt/charts/_rels/chart279.xml.rels><?xml version="1.0" encoding="UTF-8" standalone="yes"?>
<Relationships xmlns="http://schemas.openxmlformats.org/package/2006/relationships"><Relationship Id="rId3" Type="http://schemas.openxmlformats.org/officeDocument/2006/relationships/package" Target="../embeddings/Microsoft_Excel_Worksheet278.xlsx"/><Relationship Id="rId2" Type="http://schemas.microsoft.com/office/2011/relationships/chartColorStyle" Target="colors114.xml"/><Relationship Id="rId1" Type="http://schemas.microsoft.com/office/2011/relationships/chartStyle" Target="style114.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10.xml"/><Relationship Id="rId1" Type="http://schemas.microsoft.com/office/2011/relationships/chartStyle" Target="style10.xml"/></Relationships>
</file>

<file path=ppt/charts/_rels/chart280.xml.rels><?xml version="1.0" encoding="UTF-8" standalone="yes"?>
<Relationships xmlns="http://schemas.openxmlformats.org/package/2006/relationships"><Relationship Id="rId1" Type="http://schemas.openxmlformats.org/officeDocument/2006/relationships/package" Target="../embeddings/Microsoft_Excel_Worksheet279.xlsx"/></Relationships>
</file>

<file path=ppt/charts/_rels/chart281.xml.rels><?xml version="1.0" encoding="UTF-8" standalone="yes"?>
<Relationships xmlns="http://schemas.openxmlformats.org/package/2006/relationships"><Relationship Id="rId3" Type="http://schemas.openxmlformats.org/officeDocument/2006/relationships/package" Target="../embeddings/Microsoft_Excel_Worksheet280.xlsx"/><Relationship Id="rId2" Type="http://schemas.microsoft.com/office/2011/relationships/chartColorStyle" Target="colors115.xml"/><Relationship Id="rId1" Type="http://schemas.microsoft.com/office/2011/relationships/chartStyle" Target="style115.xml"/></Relationships>
</file>

<file path=ppt/charts/_rels/chart282.xml.rels><?xml version="1.0" encoding="UTF-8" standalone="yes"?>
<Relationships xmlns="http://schemas.openxmlformats.org/package/2006/relationships"><Relationship Id="rId1" Type="http://schemas.openxmlformats.org/officeDocument/2006/relationships/package" Target="../embeddings/Microsoft_Excel_Worksheet281.xlsx"/></Relationships>
</file>

<file path=ppt/charts/_rels/chart283.xml.rels><?xml version="1.0" encoding="UTF-8" standalone="yes"?>
<Relationships xmlns="http://schemas.openxmlformats.org/package/2006/relationships"><Relationship Id="rId1" Type="http://schemas.openxmlformats.org/officeDocument/2006/relationships/package" Target="../embeddings/Microsoft_Excel_Worksheet282.xlsx"/></Relationships>
</file>

<file path=ppt/charts/_rels/chart284.xml.rels><?xml version="1.0" encoding="UTF-8" standalone="yes"?>
<Relationships xmlns="http://schemas.openxmlformats.org/package/2006/relationships"><Relationship Id="rId3" Type="http://schemas.openxmlformats.org/officeDocument/2006/relationships/package" Target="../embeddings/Microsoft_Excel_Worksheet283.xlsx"/><Relationship Id="rId2" Type="http://schemas.microsoft.com/office/2011/relationships/chartColorStyle" Target="colors116.xml"/><Relationship Id="rId1" Type="http://schemas.microsoft.com/office/2011/relationships/chartStyle" Target="style116.xml"/></Relationships>
</file>

<file path=ppt/charts/_rels/chart285.xml.rels><?xml version="1.0" encoding="UTF-8" standalone="yes"?>
<Relationships xmlns="http://schemas.openxmlformats.org/package/2006/relationships"><Relationship Id="rId3" Type="http://schemas.openxmlformats.org/officeDocument/2006/relationships/package" Target="../embeddings/Microsoft_Excel_Worksheet284.xlsx"/><Relationship Id="rId2" Type="http://schemas.microsoft.com/office/2011/relationships/chartColorStyle" Target="colors117.xml"/><Relationship Id="rId1" Type="http://schemas.microsoft.com/office/2011/relationships/chartStyle" Target="style117.xml"/></Relationships>
</file>

<file path=ppt/charts/_rels/chart286.xml.rels><?xml version="1.0" encoding="UTF-8" standalone="yes"?>
<Relationships xmlns="http://schemas.openxmlformats.org/package/2006/relationships"><Relationship Id="rId3" Type="http://schemas.openxmlformats.org/officeDocument/2006/relationships/package" Target="../embeddings/Microsoft_Excel_Worksheet285.xlsx"/><Relationship Id="rId2" Type="http://schemas.microsoft.com/office/2011/relationships/chartColorStyle" Target="colors118.xml"/><Relationship Id="rId1" Type="http://schemas.microsoft.com/office/2011/relationships/chartStyle" Target="style118.xml"/></Relationships>
</file>

<file path=ppt/charts/_rels/chart287.xml.rels><?xml version="1.0" encoding="UTF-8" standalone="yes"?>
<Relationships xmlns="http://schemas.openxmlformats.org/package/2006/relationships"><Relationship Id="rId1" Type="http://schemas.openxmlformats.org/officeDocument/2006/relationships/package" Target="../embeddings/Microsoft_Excel_Worksheet286.xlsx"/></Relationships>
</file>

<file path=ppt/charts/_rels/chart288.xml.rels><?xml version="1.0" encoding="UTF-8" standalone="yes"?>
<Relationships xmlns="http://schemas.openxmlformats.org/package/2006/relationships"><Relationship Id="rId3" Type="http://schemas.openxmlformats.org/officeDocument/2006/relationships/package" Target="../embeddings/Microsoft_Excel_Worksheet287.xlsx"/><Relationship Id="rId2" Type="http://schemas.microsoft.com/office/2011/relationships/chartColorStyle" Target="colors119.xml"/><Relationship Id="rId1" Type="http://schemas.microsoft.com/office/2011/relationships/chartStyle" Target="style119.xml"/></Relationships>
</file>

<file path=ppt/charts/_rels/chart289.xml.rels><?xml version="1.0" encoding="UTF-8" standalone="yes"?>
<Relationships xmlns="http://schemas.openxmlformats.org/package/2006/relationships"><Relationship Id="rId1" Type="http://schemas.openxmlformats.org/officeDocument/2006/relationships/package" Target="../embeddings/Microsoft_Excel_Worksheet288.xlsx"/></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11.xml"/><Relationship Id="rId1" Type="http://schemas.microsoft.com/office/2011/relationships/chartStyle" Target="style11.xml"/></Relationships>
</file>

<file path=ppt/charts/_rels/chart290.xml.rels><?xml version="1.0" encoding="UTF-8" standalone="yes"?>
<Relationships xmlns="http://schemas.openxmlformats.org/package/2006/relationships"><Relationship Id="rId1" Type="http://schemas.openxmlformats.org/officeDocument/2006/relationships/package" Target="../embeddings/Microsoft_Excel_Worksheet289.xlsx"/></Relationships>
</file>

<file path=ppt/charts/_rels/chart291.xml.rels><?xml version="1.0" encoding="UTF-8" standalone="yes"?>
<Relationships xmlns="http://schemas.openxmlformats.org/package/2006/relationships"><Relationship Id="rId3" Type="http://schemas.openxmlformats.org/officeDocument/2006/relationships/package" Target="../embeddings/Microsoft_Excel_Worksheet290.xlsx"/><Relationship Id="rId2" Type="http://schemas.microsoft.com/office/2011/relationships/chartColorStyle" Target="colors120.xml"/><Relationship Id="rId1" Type="http://schemas.microsoft.com/office/2011/relationships/chartStyle" Target="style120.xml"/></Relationships>
</file>

<file path=ppt/charts/_rels/chart292.xml.rels><?xml version="1.0" encoding="UTF-8" standalone="yes"?>
<Relationships xmlns="http://schemas.openxmlformats.org/package/2006/relationships"><Relationship Id="rId3" Type="http://schemas.openxmlformats.org/officeDocument/2006/relationships/package" Target="../embeddings/Microsoft_Excel_Worksheet291.xlsx"/><Relationship Id="rId2" Type="http://schemas.microsoft.com/office/2011/relationships/chartColorStyle" Target="colors121.xml"/><Relationship Id="rId1" Type="http://schemas.microsoft.com/office/2011/relationships/chartStyle" Target="style121.xml"/></Relationships>
</file>

<file path=ppt/charts/_rels/chart293.xml.rels><?xml version="1.0" encoding="UTF-8" standalone="yes"?>
<Relationships xmlns="http://schemas.openxmlformats.org/package/2006/relationships"><Relationship Id="rId3" Type="http://schemas.openxmlformats.org/officeDocument/2006/relationships/package" Target="../embeddings/Microsoft_Excel_Worksheet292.xlsx"/><Relationship Id="rId2" Type="http://schemas.microsoft.com/office/2011/relationships/chartColorStyle" Target="colors122.xml"/><Relationship Id="rId1" Type="http://schemas.microsoft.com/office/2011/relationships/chartStyle" Target="style122.xml"/></Relationships>
</file>

<file path=ppt/charts/_rels/chart294.xml.rels><?xml version="1.0" encoding="UTF-8" standalone="yes"?>
<Relationships xmlns="http://schemas.openxmlformats.org/package/2006/relationships"><Relationship Id="rId1" Type="http://schemas.openxmlformats.org/officeDocument/2006/relationships/package" Target="../embeddings/Microsoft_Excel_Worksheet293.xlsx"/></Relationships>
</file>

<file path=ppt/charts/_rels/chart295.xml.rels><?xml version="1.0" encoding="UTF-8" standalone="yes"?>
<Relationships xmlns="http://schemas.openxmlformats.org/package/2006/relationships"><Relationship Id="rId3" Type="http://schemas.openxmlformats.org/officeDocument/2006/relationships/package" Target="../embeddings/Microsoft_Excel_Worksheet294.xlsx"/><Relationship Id="rId2" Type="http://schemas.microsoft.com/office/2011/relationships/chartColorStyle" Target="colors123.xml"/><Relationship Id="rId1" Type="http://schemas.microsoft.com/office/2011/relationships/chartStyle" Target="style123.xml"/></Relationships>
</file>

<file path=ppt/charts/_rels/chart296.xml.rels><?xml version="1.0" encoding="UTF-8" standalone="yes"?>
<Relationships xmlns="http://schemas.openxmlformats.org/package/2006/relationships"><Relationship Id="rId1" Type="http://schemas.openxmlformats.org/officeDocument/2006/relationships/package" Target="../embeddings/Microsoft_Excel_Worksheet295.xlsx"/></Relationships>
</file>

<file path=ppt/charts/_rels/chart297.xml.rels><?xml version="1.0" encoding="UTF-8" standalone="yes"?>
<Relationships xmlns="http://schemas.openxmlformats.org/package/2006/relationships"><Relationship Id="rId1" Type="http://schemas.openxmlformats.org/officeDocument/2006/relationships/package" Target="../embeddings/Microsoft_Excel_Worksheet296.xlsx"/></Relationships>
</file>

<file path=ppt/charts/_rels/chart298.xml.rels><?xml version="1.0" encoding="UTF-8" standalone="yes"?>
<Relationships xmlns="http://schemas.openxmlformats.org/package/2006/relationships"><Relationship Id="rId3" Type="http://schemas.openxmlformats.org/officeDocument/2006/relationships/package" Target="../embeddings/Microsoft_Excel_Worksheet297.xlsx"/><Relationship Id="rId2" Type="http://schemas.microsoft.com/office/2011/relationships/chartColorStyle" Target="colors124.xml"/><Relationship Id="rId1" Type="http://schemas.microsoft.com/office/2011/relationships/chartStyle" Target="style124.xml"/></Relationships>
</file>

<file path=ppt/charts/_rels/chart299.xml.rels><?xml version="1.0" encoding="UTF-8" standalone="yes"?>
<Relationships xmlns="http://schemas.openxmlformats.org/package/2006/relationships"><Relationship Id="rId3" Type="http://schemas.openxmlformats.org/officeDocument/2006/relationships/package" Target="../embeddings/Microsoft_Excel_Worksheet298.xlsx"/><Relationship Id="rId2" Type="http://schemas.microsoft.com/office/2011/relationships/chartColorStyle" Target="colors125.xml"/><Relationship Id="rId1" Type="http://schemas.microsoft.com/office/2011/relationships/chartStyle" Target="style125.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2.xlsx"/></Relationships>
</file>

<file path=ppt/charts/_rels/chart30.xml.rels><?xml version="1.0" encoding="UTF-8" standalone="yes"?>
<Relationships xmlns="http://schemas.openxmlformats.org/package/2006/relationships"><Relationship Id="rId2" Type="http://schemas.openxmlformats.org/officeDocument/2006/relationships/package" Target="../embeddings/Microsoft_Excel_Worksheet29.xlsx"/><Relationship Id="rId1" Type="http://schemas.openxmlformats.org/officeDocument/2006/relationships/image" Target="../media/image9.png"/></Relationships>
</file>

<file path=ppt/charts/_rels/chart300.xml.rels><?xml version="1.0" encoding="UTF-8" standalone="yes"?>
<Relationships xmlns="http://schemas.openxmlformats.org/package/2006/relationships"><Relationship Id="rId3" Type="http://schemas.openxmlformats.org/officeDocument/2006/relationships/package" Target="../embeddings/Microsoft_Excel_Worksheet299.xlsx"/><Relationship Id="rId2" Type="http://schemas.microsoft.com/office/2011/relationships/chartColorStyle" Target="colors126.xml"/><Relationship Id="rId1" Type="http://schemas.microsoft.com/office/2011/relationships/chartStyle" Target="style126.xml"/></Relationships>
</file>

<file path=ppt/charts/_rels/chart301.xml.rels><?xml version="1.0" encoding="UTF-8" standalone="yes"?>
<Relationships xmlns="http://schemas.openxmlformats.org/package/2006/relationships"><Relationship Id="rId1" Type="http://schemas.openxmlformats.org/officeDocument/2006/relationships/package" Target="../embeddings/Microsoft_Excel_Worksheet300.xlsx"/></Relationships>
</file>

<file path=ppt/charts/_rels/chart302.xml.rels><?xml version="1.0" encoding="UTF-8" standalone="yes"?>
<Relationships xmlns="http://schemas.openxmlformats.org/package/2006/relationships"><Relationship Id="rId3" Type="http://schemas.openxmlformats.org/officeDocument/2006/relationships/package" Target="../embeddings/Microsoft_Excel_Worksheet301.xlsx"/><Relationship Id="rId2" Type="http://schemas.microsoft.com/office/2011/relationships/chartColorStyle" Target="colors127.xml"/><Relationship Id="rId1" Type="http://schemas.microsoft.com/office/2011/relationships/chartStyle" Target="style127.xml"/></Relationships>
</file>

<file path=ppt/charts/_rels/chart303.xml.rels><?xml version="1.0" encoding="UTF-8" standalone="yes"?>
<Relationships xmlns="http://schemas.openxmlformats.org/package/2006/relationships"><Relationship Id="rId1" Type="http://schemas.openxmlformats.org/officeDocument/2006/relationships/package" Target="../embeddings/Microsoft_Excel_Worksheet302.xlsx"/></Relationships>
</file>

<file path=ppt/charts/_rels/chart304.xml.rels><?xml version="1.0" encoding="UTF-8" standalone="yes"?>
<Relationships xmlns="http://schemas.openxmlformats.org/package/2006/relationships"><Relationship Id="rId1" Type="http://schemas.openxmlformats.org/officeDocument/2006/relationships/package" Target="../embeddings/Microsoft_Excel_Worksheet303.xlsx"/></Relationships>
</file>

<file path=ppt/charts/_rels/chart305.xml.rels><?xml version="1.0" encoding="UTF-8" standalone="yes"?>
<Relationships xmlns="http://schemas.openxmlformats.org/package/2006/relationships"><Relationship Id="rId3" Type="http://schemas.openxmlformats.org/officeDocument/2006/relationships/package" Target="../embeddings/Microsoft_Excel_Worksheet304.xlsx"/><Relationship Id="rId2" Type="http://schemas.microsoft.com/office/2011/relationships/chartColorStyle" Target="colors128.xml"/><Relationship Id="rId1" Type="http://schemas.microsoft.com/office/2011/relationships/chartStyle" Target="style128.xml"/></Relationships>
</file>

<file path=ppt/charts/_rels/chart306.xml.rels><?xml version="1.0" encoding="UTF-8" standalone="yes"?>
<Relationships xmlns="http://schemas.openxmlformats.org/package/2006/relationships"><Relationship Id="rId1" Type="http://schemas.openxmlformats.org/officeDocument/2006/relationships/package" Target="../embeddings/Microsoft_Excel_Worksheet305.xlsx"/></Relationships>
</file>

<file path=ppt/charts/_rels/chart307.xml.rels><?xml version="1.0" encoding="UTF-8" standalone="yes"?>
<Relationships xmlns="http://schemas.openxmlformats.org/package/2006/relationships"><Relationship Id="rId3" Type="http://schemas.openxmlformats.org/officeDocument/2006/relationships/package" Target="../embeddings/Microsoft_Excel_Worksheet306.xlsx"/><Relationship Id="rId2" Type="http://schemas.microsoft.com/office/2011/relationships/chartColorStyle" Target="colors129.xml"/><Relationship Id="rId1" Type="http://schemas.microsoft.com/office/2011/relationships/chartStyle" Target="style129.xml"/></Relationships>
</file>

<file path=ppt/charts/_rels/chart308.xml.rels><?xml version="1.0" encoding="UTF-8" standalone="yes"?>
<Relationships xmlns="http://schemas.openxmlformats.org/package/2006/relationships"><Relationship Id="rId1" Type="http://schemas.openxmlformats.org/officeDocument/2006/relationships/package" Target="../embeddings/Microsoft_Excel_Worksheet307.xlsx"/></Relationships>
</file>

<file path=ppt/charts/_rels/chart309.xml.rels><?xml version="1.0" encoding="UTF-8" standalone="yes"?>
<Relationships xmlns="http://schemas.openxmlformats.org/package/2006/relationships"><Relationship Id="rId1" Type="http://schemas.openxmlformats.org/officeDocument/2006/relationships/package" Target="../embeddings/Microsoft_Excel_Worksheet308.xlsx"/></Relationships>
</file>

<file path=ppt/charts/_rels/chart31.xml.rels><?xml version="1.0" encoding="UTF-8" standalone="yes"?>
<Relationships xmlns="http://schemas.openxmlformats.org/package/2006/relationships"><Relationship Id="rId2" Type="http://schemas.openxmlformats.org/officeDocument/2006/relationships/package" Target="../embeddings/Microsoft_Excel_Worksheet30.xlsx"/><Relationship Id="rId1" Type="http://schemas.openxmlformats.org/officeDocument/2006/relationships/image" Target="../media/image9.png"/></Relationships>
</file>

<file path=ppt/charts/_rels/chart310.xml.rels><?xml version="1.0" encoding="UTF-8" standalone="yes"?>
<Relationships xmlns="http://schemas.openxmlformats.org/package/2006/relationships"><Relationship Id="rId1" Type="http://schemas.openxmlformats.org/officeDocument/2006/relationships/package" Target="../embeddings/Microsoft_Excel_Worksheet309.xlsx"/></Relationships>
</file>

<file path=ppt/charts/_rels/chart311.xml.rels><?xml version="1.0" encoding="UTF-8" standalone="yes"?>
<Relationships xmlns="http://schemas.openxmlformats.org/package/2006/relationships"><Relationship Id="rId1" Type="http://schemas.openxmlformats.org/officeDocument/2006/relationships/package" Target="../embeddings/Microsoft_Excel_Worksheet310.xlsx"/></Relationships>
</file>

<file path=ppt/charts/_rels/chart312.xml.rels><?xml version="1.0" encoding="UTF-8" standalone="yes"?>
<Relationships xmlns="http://schemas.openxmlformats.org/package/2006/relationships"><Relationship Id="rId1" Type="http://schemas.openxmlformats.org/officeDocument/2006/relationships/package" Target="../embeddings/Microsoft_Excel_Worksheet311.xlsx"/></Relationships>
</file>

<file path=ppt/charts/_rels/chart313.xml.rels><?xml version="1.0" encoding="UTF-8" standalone="yes"?>
<Relationships xmlns="http://schemas.openxmlformats.org/package/2006/relationships"><Relationship Id="rId1" Type="http://schemas.openxmlformats.org/officeDocument/2006/relationships/package" Target="../embeddings/Microsoft_Excel_Worksheet312.xlsx"/></Relationships>
</file>

<file path=ppt/charts/_rels/chart314.xml.rels><?xml version="1.0" encoding="UTF-8" standalone="yes"?>
<Relationships xmlns="http://schemas.openxmlformats.org/package/2006/relationships"><Relationship Id="rId1" Type="http://schemas.openxmlformats.org/officeDocument/2006/relationships/package" Target="../embeddings/Microsoft_Excel_Worksheet313.xlsx"/></Relationships>
</file>

<file path=ppt/charts/_rels/chart315.xml.rels><?xml version="1.0" encoding="UTF-8" standalone="yes"?>
<Relationships xmlns="http://schemas.openxmlformats.org/package/2006/relationships"><Relationship Id="rId1" Type="http://schemas.openxmlformats.org/officeDocument/2006/relationships/package" Target="../embeddings/Microsoft_Excel_Worksheet314.xlsx"/></Relationships>
</file>

<file path=ppt/charts/_rels/chart316.xml.rels><?xml version="1.0" encoding="UTF-8" standalone="yes"?>
<Relationships xmlns="http://schemas.openxmlformats.org/package/2006/relationships"><Relationship Id="rId1" Type="http://schemas.openxmlformats.org/officeDocument/2006/relationships/package" Target="../embeddings/Microsoft_Excel_Worksheet315.xlsx"/></Relationships>
</file>

<file path=ppt/charts/_rels/chart317.xml.rels><?xml version="1.0" encoding="UTF-8" standalone="yes"?>
<Relationships xmlns="http://schemas.openxmlformats.org/package/2006/relationships"><Relationship Id="rId1" Type="http://schemas.openxmlformats.org/officeDocument/2006/relationships/package" Target="../embeddings/Microsoft_Excel_Worksheet316.xlsx"/></Relationships>
</file>

<file path=ppt/charts/_rels/chart318.xml.rels><?xml version="1.0" encoding="UTF-8" standalone="yes"?>
<Relationships xmlns="http://schemas.openxmlformats.org/package/2006/relationships"><Relationship Id="rId1" Type="http://schemas.openxmlformats.org/officeDocument/2006/relationships/package" Target="../embeddings/Microsoft_Excel_Worksheet317.xlsx"/></Relationships>
</file>

<file path=ppt/charts/_rels/chart319.xml.rels><?xml version="1.0" encoding="UTF-8" standalone="yes"?>
<Relationships xmlns="http://schemas.openxmlformats.org/package/2006/relationships"><Relationship Id="rId1" Type="http://schemas.openxmlformats.org/officeDocument/2006/relationships/package" Target="../embeddings/Microsoft_Excel_Worksheet318.xlsx"/></Relationships>
</file>

<file path=ppt/charts/_rels/chart32.xml.rels><?xml version="1.0" encoding="UTF-8" standalone="yes"?>
<Relationships xmlns="http://schemas.openxmlformats.org/package/2006/relationships"><Relationship Id="rId2" Type="http://schemas.openxmlformats.org/officeDocument/2006/relationships/package" Target="../embeddings/Microsoft_Excel_Worksheet31.xlsx"/><Relationship Id="rId1" Type="http://schemas.openxmlformats.org/officeDocument/2006/relationships/image" Target="../media/image9.png"/></Relationships>
</file>

<file path=ppt/charts/_rels/chart320.xml.rels><?xml version="1.0" encoding="UTF-8" standalone="yes"?>
<Relationships xmlns="http://schemas.openxmlformats.org/package/2006/relationships"><Relationship Id="rId1" Type="http://schemas.openxmlformats.org/officeDocument/2006/relationships/package" Target="../embeddings/Microsoft_Excel_Worksheet319.xlsx"/></Relationships>
</file>

<file path=ppt/charts/_rels/chart321.xml.rels><?xml version="1.0" encoding="UTF-8" standalone="yes"?>
<Relationships xmlns="http://schemas.openxmlformats.org/package/2006/relationships"><Relationship Id="rId1" Type="http://schemas.openxmlformats.org/officeDocument/2006/relationships/package" Target="../embeddings/Microsoft_Excel_Worksheet320.xlsx"/></Relationships>
</file>

<file path=ppt/charts/_rels/chart322.xml.rels><?xml version="1.0" encoding="UTF-8" standalone="yes"?>
<Relationships xmlns="http://schemas.openxmlformats.org/package/2006/relationships"><Relationship Id="rId1" Type="http://schemas.openxmlformats.org/officeDocument/2006/relationships/package" Target="../embeddings/Microsoft_Excel_Worksheet321.xlsx"/></Relationships>
</file>

<file path=ppt/charts/_rels/chart323.xml.rels><?xml version="1.0" encoding="UTF-8" standalone="yes"?>
<Relationships xmlns="http://schemas.openxmlformats.org/package/2006/relationships"><Relationship Id="rId1" Type="http://schemas.openxmlformats.org/officeDocument/2006/relationships/package" Target="../embeddings/Microsoft_Excel_Worksheet322.xlsx"/></Relationships>
</file>

<file path=ppt/charts/_rels/chart324.xml.rels><?xml version="1.0" encoding="UTF-8" standalone="yes"?>
<Relationships xmlns="http://schemas.openxmlformats.org/package/2006/relationships"><Relationship Id="rId1" Type="http://schemas.openxmlformats.org/officeDocument/2006/relationships/package" Target="../embeddings/Microsoft_Excel_Worksheet323.xlsx"/></Relationships>
</file>

<file path=ppt/charts/_rels/chart325.xml.rels><?xml version="1.0" encoding="UTF-8" standalone="yes"?>
<Relationships xmlns="http://schemas.openxmlformats.org/package/2006/relationships"><Relationship Id="rId1" Type="http://schemas.openxmlformats.org/officeDocument/2006/relationships/package" Target="../embeddings/Microsoft_Excel_Worksheet324.xlsx"/></Relationships>
</file>

<file path=ppt/charts/_rels/chart326.xml.rels><?xml version="1.0" encoding="UTF-8" standalone="yes"?>
<Relationships xmlns="http://schemas.openxmlformats.org/package/2006/relationships"><Relationship Id="rId1" Type="http://schemas.openxmlformats.org/officeDocument/2006/relationships/package" Target="../embeddings/Microsoft_Excel_Worksheet325.xlsx"/></Relationships>
</file>

<file path=ppt/charts/_rels/chart327.xml.rels><?xml version="1.0" encoding="UTF-8" standalone="yes"?>
<Relationships xmlns="http://schemas.openxmlformats.org/package/2006/relationships"><Relationship Id="rId1" Type="http://schemas.openxmlformats.org/officeDocument/2006/relationships/package" Target="../embeddings/Microsoft_Excel_Worksheet326.xlsx"/></Relationships>
</file>

<file path=ppt/charts/_rels/chart328.xml.rels><?xml version="1.0" encoding="UTF-8" standalone="yes"?>
<Relationships xmlns="http://schemas.openxmlformats.org/package/2006/relationships"><Relationship Id="rId1" Type="http://schemas.openxmlformats.org/officeDocument/2006/relationships/package" Target="../embeddings/Microsoft_Excel_Worksheet327.xlsx"/></Relationships>
</file>

<file path=ppt/charts/_rels/chart329.xml.rels><?xml version="1.0" encoding="UTF-8" standalone="yes"?>
<Relationships xmlns="http://schemas.openxmlformats.org/package/2006/relationships"><Relationship Id="rId1" Type="http://schemas.openxmlformats.org/officeDocument/2006/relationships/package" Target="../embeddings/Microsoft_Excel_Worksheet328.xlsx"/></Relationships>
</file>

<file path=ppt/charts/_rels/chart33.xml.rels><?xml version="1.0" encoding="UTF-8" standalone="yes"?>
<Relationships xmlns="http://schemas.openxmlformats.org/package/2006/relationships"><Relationship Id="rId2" Type="http://schemas.openxmlformats.org/officeDocument/2006/relationships/package" Target="../embeddings/Microsoft_Excel_Worksheet32.xlsx"/><Relationship Id="rId1" Type="http://schemas.openxmlformats.org/officeDocument/2006/relationships/image" Target="../media/image9.png"/></Relationships>
</file>

<file path=ppt/charts/_rels/chart330.xml.rels><?xml version="1.0" encoding="UTF-8" standalone="yes"?>
<Relationships xmlns="http://schemas.openxmlformats.org/package/2006/relationships"><Relationship Id="rId1" Type="http://schemas.openxmlformats.org/officeDocument/2006/relationships/package" Target="../embeddings/Microsoft_Excel_Worksheet329.xlsx"/></Relationships>
</file>

<file path=ppt/charts/_rels/chart331.xml.rels><?xml version="1.0" encoding="UTF-8" standalone="yes"?>
<Relationships xmlns="http://schemas.openxmlformats.org/package/2006/relationships"><Relationship Id="rId1" Type="http://schemas.openxmlformats.org/officeDocument/2006/relationships/package" Target="../embeddings/Microsoft_Excel_Worksheet330.xlsx"/></Relationships>
</file>

<file path=ppt/charts/_rels/chart332.xml.rels><?xml version="1.0" encoding="UTF-8" standalone="yes"?>
<Relationships xmlns="http://schemas.openxmlformats.org/package/2006/relationships"><Relationship Id="rId1" Type="http://schemas.openxmlformats.org/officeDocument/2006/relationships/package" Target="../embeddings/Microsoft_Excel_Worksheet331.xlsx"/></Relationships>
</file>

<file path=ppt/charts/_rels/chart333.xml.rels><?xml version="1.0" encoding="UTF-8" standalone="yes"?>
<Relationships xmlns="http://schemas.openxmlformats.org/package/2006/relationships"><Relationship Id="rId1" Type="http://schemas.openxmlformats.org/officeDocument/2006/relationships/package" Target="../embeddings/Microsoft_Excel_Worksheet332.xlsx"/></Relationships>
</file>

<file path=ppt/charts/_rels/chart334.xml.rels><?xml version="1.0" encoding="UTF-8" standalone="yes"?>
<Relationships xmlns="http://schemas.openxmlformats.org/package/2006/relationships"><Relationship Id="rId1" Type="http://schemas.openxmlformats.org/officeDocument/2006/relationships/package" Target="../embeddings/Microsoft_Excel_Worksheet333.xlsx"/></Relationships>
</file>

<file path=ppt/charts/_rels/chart34.xml.rels><?xml version="1.0" encoding="UTF-8" standalone="yes"?>
<Relationships xmlns="http://schemas.openxmlformats.org/package/2006/relationships"><Relationship Id="rId2" Type="http://schemas.openxmlformats.org/officeDocument/2006/relationships/package" Target="../embeddings/Microsoft_Excel_Worksheet33.xlsx"/><Relationship Id="rId1" Type="http://schemas.openxmlformats.org/officeDocument/2006/relationships/image" Target="../media/image9.png"/></Relationships>
</file>

<file path=ppt/charts/_rels/chart35.xml.rels><?xml version="1.0" encoding="UTF-8" standalone="yes"?>
<Relationships xmlns="http://schemas.openxmlformats.org/package/2006/relationships"><Relationship Id="rId1" Type="http://schemas.openxmlformats.org/officeDocument/2006/relationships/package" Target="../embeddings/Microsoft_Excel_Worksheet34.xlsx"/></Relationships>
</file>

<file path=ppt/charts/_rels/chart36.xml.rels><?xml version="1.0" encoding="UTF-8" standalone="yes"?>
<Relationships xmlns="http://schemas.openxmlformats.org/package/2006/relationships"><Relationship Id="rId1" Type="http://schemas.openxmlformats.org/officeDocument/2006/relationships/package" Target="../embeddings/Microsoft_Excel_Worksheet35.xlsx"/></Relationships>
</file>

<file path=ppt/charts/_rels/chart37.xml.rels><?xml version="1.0" encoding="UTF-8" standalone="yes"?>
<Relationships xmlns="http://schemas.openxmlformats.org/package/2006/relationships"><Relationship Id="rId2" Type="http://schemas.openxmlformats.org/officeDocument/2006/relationships/package" Target="../embeddings/Microsoft_Excel_Worksheet36.xlsx"/><Relationship Id="rId1" Type="http://schemas.openxmlformats.org/officeDocument/2006/relationships/image" Target="../media/image9.png"/></Relationships>
</file>

<file path=ppt/charts/_rels/chart38.xml.rels><?xml version="1.0" encoding="UTF-8" standalone="yes"?>
<Relationships xmlns="http://schemas.openxmlformats.org/package/2006/relationships"><Relationship Id="rId2" Type="http://schemas.openxmlformats.org/officeDocument/2006/relationships/package" Target="../embeddings/Microsoft_Excel_Worksheet37.xlsx"/><Relationship Id="rId1" Type="http://schemas.openxmlformats.org/officeDocument/2006/relationships/image" Target="../media/image9.png"/></Relationships>
</file>

<file path=ppt/charts/_rels/chart39.xml.rels><?xml version="1.0" encoding="UTF-8" standalone="yes"?>
<Relationships xmlns="http://schemas.openxmlformats.org/package/2006/relationships"><Relationship Id="rId2" Type="http://schemas.openxmlformats.org/officeDocument/2006/relationships/package" Target="../embeddings/Microsoft_Excel_Worksheet38.xlsx"/><Relationship Id="rId1" Type="http://schemas.openxmlformats.org/officeDocument/2006/relationships/image" Target="../media/image9.png"/></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3.xlsx"/></Relationships>
</file>

<file path=ppt/charts/_rels/chart40.xml.rels><?xml version="1.0" encoding="UTF-8" standalone="yes"?>
<Relationships xmlns="http://schemas.openxmlformats.org/package/2006/relationships"><Relationship Id="rId2" Type="http://schemas.openxmlformats.org/officeDocument/2006/relationships/package" Target="../embeddings/Microsoft_Excel_Worksheet39.xlsx"/><Relationship Id="rId1" Type="http://schemas.openxmlformats.org/officeDocument/2006/relationships/image" Target="../media/image9.png"/></Relationships>
</file>

<file path=ppt/charts/_rels/chart41.xml.rels><?xml version="1.0" encoding="UTF-8" standalone="yes"?>
<Relationships xmlns="http://schemas.openxmlformats.org/package/2006/relationships"><Relationship Id="rId2" Type="http://schemas.openxmlformats.org/officeDocument/2006/relationships/package" Target="../embeddings/Microsoft_Excel_Worksheet40.xlsx"/><Relationship Id="rId1" Type="http://schemas.openxmlformats.org/officeDocument/2006/relationships/image" Target="../media/image9.png"/></Relationships>
</file>

<file path=ppt/charts/_rels/chart42.xml.rels><?xml version="1.0" encoding="UTF-8" standalone="yes"?>
<Relationships xmlns="http://schemas.openxmlformats.org/package/2006/relationships"><Relationship Id="rId1" Type="http://schemas.openxmlformats.org/officeDocument/2006/relationships/package" Target="../embeddings/Microsoft_Excel_Worksheet41.xlsx"/></Relationships>
</file>

<file path=ppt/charts/_rels/chart43.xml.rels><?xml version="1.0" encoding="UTF-8" standalone="yes"?>
<Relationships xmlns="http://schemas.openxmlformats.org/package/2006/relationships"><Relationship Id="rId1" Type="http://schemas.openxmlformats.org/officeDocument/2006/relationships/package" Target="../embeddings/Microsoft_Excel_Worksheet42.xlsx"/></Relationships>
</file>

<file path=ppt/charts/_rels/chart44.xml.rels><?xml version="1.0" encoding="UTF-8" standalone="yes"?>
<Relationships xmlns="http://schemas.openxmlformats.org/package/2006/relationships"><Relationship Id="rId2" Type="http://schemas.openxmlformats.org/officeDocument/2006/relationships/package" Target="../embeddings/Microsoft_Excel_Worksheet43.xlsx"/><Relationship Id="rId1" Type="http://schemas.openxmlformats.org/officeDocument/2006/relationships/image" Target="../media/image9.png"/></Relationships>
</file>

<file path=ppt/charts/_rels/chart45.xml.rels><?xml version="1.0" encoding="UTF-8" standalone="yes"?>
<Relationships xmlns="http://schemas.openxmlformats.org/package/2006/relationships"><Relationship Id="rId2" Type="http://schemas.openxmlformats.org/officeDocument/2006/relationships/package" Target="../embeddings/Microsoft_Excel_Worksheet44.xlsx"/><Relationship Id="rId1" Type="http://schemas.openxmlformats.org/officeDocument/2006/relationships/image" Target="../media/image9.png"/></Relationships>
</file>

<file path=ppt/charts/_rels/chart46.xml.rels><?xml version="1.0" encoding="UTF-8" standalone="yes"?>
<Relationships xmlns="http://schemas.openxmlformats.org/package/2006/relationships"><Relationship Id="rId2" Type="http://schemas.openxmlformats.org/officeDocument/2006/relationships/package" Target="../embeddings/Microsoft_Excel_Worksheet45.xlsx"/><Relationship Id="rId1" Type="http://schemas.openxmlformats.org/officeDocument/2006/relationships/image" Target="../media/image9.png"/></Relationships>
</file>

<file path=ppt/charts/_rels/chart47.xml.rels><?xml version="1.0" encoding="UTF-8" standalone="yes"?>
<Relationships xmlns="http://schemas.openxmlformats.org/package/2006/relationships"><Relationship Id="rId1" Type="http://schemas.openxmlformats.org/officeDocument/2006/relationships/package" Target="../embeddings/Microsoft_Excel_Worksheet46.xlsx"/></Relationships>
</file>

<file path=ppt/charts/_rels/chart48.xml.rels><?xml version="1.0" encoding="UTF-8" standalone="yes"?>
<Relationships xmlns="http://schemas.openxmlformats.org/package/2006/relationships"><Relationship Id="rId1" Type="http://schemas.openxmlformats.org/officeDocument/2006/relationships/package" Target="../embeddings/Microsoft_Excel_Worksheet47.xlsx"/></Relationships>
</file>

<file path=ppt/charts/_rels/chart49.xml.rels><?xml version="1.0" encoding="UTF-8" standalone="yes"?>
<Relationships xmlns="http://schemas.openxmlformats.org/package/2006/relationships"><Relationship Id="rId1" Type="http://schemas.openxmlformats.org/officeDocument/2006/relationships/package" Target="../embeddings/Microsoft_Excel_Worksheet48.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0.xml.rels><?xml version="1.0" encoding="UTF-8" standalone="yes"?>
<Relationships xmlns="http://schemas.openxmlformats.org/package/2006/relationships"><Relationship Id="rId1" Type="http://schemas.openxmlformats.org/officeDocument/2006/relationships/package" Target="../embeddings/Microsoft_Excel_Worksheet49.xlsx"/></Relationships>
</file>

<file path=ppt/charts/_rels/chart51.xml.rels><?xml version="1.0" encoding="UTF-8" standalone="yes"?>
<Relationships xmlns="http://schemas.openxmlformats.org/package/2006/relationships"><Relationship Id="rId3" Type="http://schemas.openxmlformats.org/officeDocument/2006/relationships/package" Target="../embeddings/Microsoft_Excel_Worksheet50.xlsx"/><Relationship Id="rId2" Type="http://schemas.microsoft.com/office/2011/relationships/chartColorStyle" Target="colors12.xml"/><Relationship Id="rId1" Type="http://schemas.microsoft.com/office/2011/relationships/chartStyle" Target="style12.xml"/></Relationships>
</file>

<file path=ppt/charts/_rels/chart52.xml.rels><?xml version="1.0" encoding="UTF-8" standalone="yes"?>
<Relationships xmlns="http://schemas.openxmlformats.org/package/2006/relationships"><Relationship Id="rId3" Type="http://schemas.openxmlformats.org/officeDocument/2006/relationships/package" Target="../embeddings/Microsoft_Excel_Worksheet51.xlsx"/><Relationship Id="rId2" Type="http://schemas.microsoft.com/office/2011/relationships/chartColorStyle" Target="colors13.xml"/><Relationship Id="rId1" Type="http://schemas.microsoft.com/office/2011/relationships/chartStyle" Target="style13.xml"/></Relationships>
</file>

<file path=ppt/charts/_rels/chart53.xml.rels><?xml version="1.0" encoding="UTF-8" standalone="yes"?>
<Relationships xmlns="http://schemas.openxmlformats.org/package/2006/relationships"><Relationship Id="rId3" Type="http://schemas.openxmlformats.org/officeDocument/2006/relationships/package" Target="../embeddings/Microsoft_Excel_Worksheet52.xlsx"/><Relationship Id="rId2" Type="http://schemas.microsoft.com/office/2011/relationships/chartColorStyle" Target="colors14.xml"/><Relationship Id="rId1" Type="http://schemas.microsoft.com/office/2011/relationships/chartStyle" Target="style14.xml"/></Relationships>
</file>

<file path=ppt/charts/_rels/chart54.xml.rels><?xml version="1.0" encoding="UTF-8" standalone="yes"?>
<Relationships xmlns="http://schemas.openxmlformats.org/package/2006/relationships"><Relationship Id="rId2" Type="http://schemas.openxmlformats.org/officeDocument/2006/relationships/package" Target="../embeddings/Microsoft_Excel_Worksheet53.xlsx"/><Relationship Id="rId1" Type="http://schemas.openxmlformats.org/officeDocument/2006/relationships/image" Target="../media/image9.png"/></Relationships>
</file>

<file path=ppt/charts/_rels/chart55.xml.rels><?xml version="1.0" encoding="UTF-8" standalone="yes"?>
<Relationships xmlns="http://schemas.openxmlformats.org/package/2006/relationships"><Relationship Id="rId2" Type="http://schemas.openxmlformats.org/officeDocument/2006/relationships/package" Target="../embeddings/Microsoft_Excel_Worksheet54.xlsx"/><Relationship Id="rId1" Type="http://schemas.openxmlformats.org/officeDocument/2006/relationships/image" Target="../media/image9.png"/></Relationships>
</file>

<file path=ppt/charts/_rels/chart56.xml.rels><?xml version="1.0" encoding="UTF-8" standalone="yes"?>
<Relationships xmlns="http://schemas.openxmlformats.org/package/2006/relationships"><Relationship Id="rId2" Type="http://schemas.openxmlformats.org/officeDocument/2006/relationships/package" Target="../embeddings/Microsoft_Excel_Worksheet55.xlsx"/><Relationship Id="rId1" Type="http://schemas.openxmlformats.org/officeDocument/2006/relationships/image" Target="../media/image9.png"/></Relationships>
</file>

<file path=ppt/charts/_rels/chart57.xml.rels><?xml version="1.0" encoding="UTF-8" standalone="yes"?>
<Relationships xmlns="http://schemas.openxmlformats.org/package/2006/relationships"><Relationship Id="rId1" Type="http://schemas.openxmlformats.org/officeDocument/2006/relationships/package" Target="../embeddings/Microsoft_Excel_Worksheet56.xlsx"/></Relationships>
</file>

<file path=ppt/charts/_rels/chart58.xml.rels><?xml version="1.0" encoding="UTF-8" standalone="yes"?>
<Relationships xmlns="http://schemas.openxmlformats.org/package/2006/relationships"><Relationship Id="rId1" Type="http://schemas.openxmlformats.org/officeDocument/2006/relationships/package" Target="../embeddings/Microsoft_Excel_Worksheet57.xlsx"/></Relationships>
</file>

<file path=ppt/charts/_rels/chart59.xml.rels><?xml version="1.0" encoding="UTF-8" standalone="yes"?>
<Relationships xmlns="http://schemas.openxmlformats.org/package/2006/relationships"><Relationship Id="rId1" Type="http://schemas.openxmlformats.org/officeDocument/2006/relationships/package" Target="../embeddings/Microsoft_Excel_Worksheet58.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60.xml.rels><?xml version="1.0" encoding="UTF-8" standalone="yes"?>
<Relationships xmlns="http://schemas.openxmlformats.org/package/2006/relationships"><Relationship Id="rId1" Type="http://schemas.openxmlformats.org/officeDocument/2006/relationships/package" Target="../embeddings/Microsoft_Excel_Worksheet59.xlsx"/></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15.xml"/><Relationship Id="rId1" Type="http://schemas.microsoft.com/office/2011/relationships/chartStyle" Target="style15.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16.xml"/><Relationship Id="rId1" Type="http://schemas.microsoft.com/office/2011/relationships/chartStyle" Target="style16.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17.xml"/><Relationship Id="rId1" Type="http://schemas.microsoft.com/office/2011/relationships/chartStyle" Target="style17.xml"/></Relationships>
</file>

<file path=ppt/charts/_rels/chart64.xml.rels><?xml version="1.0" encoding="UTF-8" standalone="yes"?>
<Relationships xmlns="http://schemas.openxmlformats.org/package/2006/relationships"><Relationship Id="rId2" Type="http://schemas.openxmlformats.org/officeDocument/2006/relationships/package" Target="../embeddings/Microsoft_Excel_Worksheet63.xlsx"/><Relationship Id="rId1" Type="http://schemas.openxmlformats.org/officeDocument/2006/relationships/image" Target="../media/image9.png"/></Relationships>
</file>

<file path=ppt/charts/_rels/chart65.xml.rels><?xml version="1.0" encoding="UTF-8" standalone="yes"?>
<Relationships xmlns="http://schemas.openxmlformats.org/package/2006/relationships"><Relationship Id="rId2" Type="http://schemas.openxmlformats.org/officeDocument/2006/relationships/package" Target="../embeddings/Microsoft_Excel_Worksheet64.xlsx"/><Relationship Id="rId1" Type="http://schemas.openxmlformats.org/officeDocument/2006/relationships/image" Target="../media/image9.png"/></Relationships>
</file>

<file path=ppt/charts/_rels/chart66.xml.rels><?xml version="1.0" encoding="UTF-8" standalone="yes"?>
<Relationships xmlns="http://schemas.openxmlformats.org/package/2006/relationships"><Relationship Id="rId2" Type="http://schemas.openxmlformats.org/officeDocument/2006/relationships/package" Target="../embeddings/Microsoft_Excel_Worksheet65.xlsx"/><Relationship Id="rId1" Type="http://schemas.openxmlformats.org/officeDocument/2006/relationships/image" Target="../media/image9.png"/></Relationships>
</file>

<file path=ppt/charts/_rels/chart67.xml.rels><?xml version="1.0" encoding="UTF-8" standalone="yes"?>
<Relationships xmlns="http://schemas.openxmlformats.org/package/2006/relationships"><Relationship Id="rId2" Type="http://schemas.openxmlformats.org/officeDocument/2006/relationships/package" Target="../embeddings/Microsoft_Excel_Worksheet66.xlsx"/><Relationship Id="rId1" Type="http://schemas.openxmlformats.org/officeDocument/2006/relationships/image" Target="../media/image9.png"/></Relationships>
</file>

<file path=ppt/charts/_rels/chart68.xml.rels><?xml version="1.0" encoding="UTF-8" standalone="yes"?>
<Relationships xmlns="http://schemas.openxmlformats.org/package/2006/relationships"><Relationship Id="rId1" Type="http://schemas.openxmlformats.org/officeDocument/2006/relationships/package" Target="../embeddings/Microsoft_Excel_Worksheet67.xlsx"/></Relationships>
</file>

<file path=ppt/charts/_rels/chart69.xml.rels><?xml version="1.0" encoding="UTF-8" standalone="yes"?>
<Relationships xmlns="http://schemas.openxmlformats.org/package/2006/relationships"><Relationship Id="rId1" Type="http://schemas.openxmlformats.org/officeDocument/2006/relationships/package" Target="../embeddings/Microsoft_Excel_Worksheet68.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70.xml.rels><?xml version="1.0" encoding="UTF-8" standalone="yes"?>
<Relationships xmlns="http://schemas.openxmlformats.org/package/2006/relationships"><Relationship Id="rId1" Type="http://schemas.openxmlformats.org/officeDocument/2006/relationships/package" Target="../embeddings/Microsoft_Excel_Worksheet69.xlsx"/></Relationships>
</file>

<file path=ppt/charts/_rels/chart71.xml.rels><?xml version="1.0" encoding="UTF-8" standalone="yes"?>
<Relationships xmlns="http://schemas.openxmlformats.org/package/2006/relationships"><Relationship Id="rId1" Type="http://schemas.openxmlformats.org/officeDocument/2006/relationships/package" Target="../embeddings/Microsoft_Excel_Worksheet70.xlsx"/></Relationships>
</file>

<file path=ppt/charts/_rels/chart72.xml.rels><?xml version="1.0" encoding="UTF-8" standalone="yes"?>
<Relationships xmlns="http://schemas.openxmlformats.org/package/2006/relationships"><Relationship Id="rId3" Type="http://schemas.openxmlformats.org/officeDocument/2006/relationships/package" Target="../embeddings/Microsoft_Excel_Worksheet71.xlsx"/><Relationship Id="rId2" Type="http://schemas.microsoft.com/office/2011/relationships/chartColorStyle" Target="colors18.xml"/><Relationship Id="rId1" Type="http://schemas.microsoft.com/office/2011/relationships/chartStyle" Target="style18.xml"/></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72.xlsx"/><Relationship Id="rId2" Type="http://schemas.microsoft.com/office/2011/relationships/chartColorStyle" Target="colors19.xml"/><Relationship Id="rId1" Type="http://schemas.microsoft.com/office/2011/relationships/chartStyle" Target="style19.xml"/></Relationships>
</file>

<file path=ppt/charts/_rels/chart74.xml.rels><?xml version="1.0" encoding="UTF-8" standalone="yes"?>
<Relationships xmlns="http://schemas.openxmlformats.org/package/2006/relationships"><Relationship Id="rId3" Type="http://schemas.openxmlformats.org/officeDocument/2006/relationships/package" Target="../embeddings/Microsoft_Excel_Worksheet73.xlsx"/><Relationship Id="rId2" Type="http://schemas.microsoft.com/office/2011/relationships/chartColorStyle" Target="colors20.xml"/><Relationship Id="rId1" Type="http://schemas.microsoft.com/office/2011/relationships/chartStyle" Target="style20.xml"/></Relationships>
</file>

<file path=ppt/charts/_rels/chart75.xml.rels><?xml version="1.0" encoding="UTF-8" standalone="yes"?>
<Relationships xmlns="http://schemas.openxmlformats.org/package/2006/relationships"><Relationship Id="rId2" Type="http://schemas.openxmlformats.org/officeDocument/2006/relationships/package" Target="../embeddings/Microsoft_Excel_Worksheet74.xlsx"/><Relationship Id="rId1" Type="http://schemas.openxmlformats.org/officeDocument/2006/relationships/image" Target="../media/image9.png"/></Relationships>
</file>

<file path=ppt/charts/_rels/chart76.xml.rels><?xml version="1.0" encoding="UTF-8" standalone="yes"?>
<Relationships xmlns="http://schemas.openxmlformats.org/package/2006/relationships"><Relationship Id="rId2" Type="http://schemas.openxmlformats.org/officeDocument/2006/relationships/package" Target="../embeddings/Microsoft_Excel_Worksheet75.xlsx"/><Relationship Id="rId1" Type="http://schemas.openxmlformats.org/officeDocument/2006/relationships/image" Target="../media/image9.png"/></Relationships>
</file>

<file path=ppt/charts/_rels/chart77.xml.rels><?xml version="1.0" encoding="UTF-8" standalone="yes"?>
<Relationships xmlns="http://schemas.openxmlformats.org/package/2006/relationships"><Relationship Id="rId2" Type="http://schemas.openxmlformats.org/officeDocument/2006/relationships/package" Target="../embeddings/Microsoft_Excel_Worksheet76.xlsx"/><Relationship Id="rId1" Type="http://schemas.openxmlformats.org/officeDocument/2006/relationships/image" Target="../media/image9.png"/></Relationships>
</file>

<file path=ppt/charts/_rels/chart78.xml.rels><?xml version="1.0" encoding="UTF-8" standalone="yes"?>
<Relationships xmlns="http://schemas.openxmlformats.org/package/2006/relationships"><Relationship Id="rId2" Type="http://schemas.openxmlformats.org/officeDocument/2006/relationships/package" Target="../embeddings/Microsoft_Excel_Worksheet77.xlsx"/><Relationship Id="rId1" Type="http://schemas.openxmlformats.org/officeDocument/2006/relationships/image" Target="../media/image9.png"/></Relationships>
</file>

<file path=ppt/charts/_rels/chart79.xml.rels><?xml version="1.0" encoding="UTF-8" standalone="yes"?>
<Relationships xmlns="http://schemas.openxmlformats.org/package/2006/relationships"><Relationship Id="rId2" Type="http://schemas.openxmlformats.org/officeDocument/2006/relationships/package" Target="../embeddings/Microsoft_Excel_Worksheet78.xlsx"/><Relationship Id="rId1" Type="http://schemas.openxmlformats.org/officeDocument/2006/relationships/image" Target="../media/image9.png"/></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7.xlsx"/></Relationships>
</file>

<file path=ppt/charts/_rels/chart80.xml.rels><?xml version="1.0" encoding="UTF-8" standalone="yes"?>
<Relationships xmlns="http://schemas.openxmlformats.org/package/2006/relationships"><Relationship Id="rId1" Type="http://schemas.openxmlformats.org/officeDocument/2006/relationships/package" Target="../embeddings/Microsoft_Excel_Worksheet79.xlsx"/></Relationships>
</file>

<file path=ppt/charts/_rels/chart81.xml.rels><?xml version="1.0" encoding="UTF-8" standalone="yes"?>
<Relationships xmlns="http://schemas.openxmlformats.org/package/2006/relationships"><Relationship Id="rId1" Type="http://schemas.openxmlformats.org/officeDocument/2006/relationships/package" Target="../embeddings/Microsoft_Excel_Worksheet80.xlsx"/></Relationships>
</file>

<file path=ppt/charts/_rels/chart82.xml.rels><?xml version="1.0" encoding="UTF-8" standalone="yes"?>
<Relationships xmlns="http://schemas.openxmlformats.org/package/2006/relationships"><Relationship Id="rId2" Type="http://schemas.openxmlformats.org/officeDocument/2006/relationships/package" Target="../embeddings/Microsoft_Excel_Worksheet81.xlsx"/><Relationship Id="rId1" Type="http://schemas.openxmlformats.org/officeDocument/2006/relationships/image" Target="../media/image9.png"/></Relationships>
</file>

<file path=ppt/charts/_rels/chart83.xml.rels><?xml version="1.0" encoding="UTF-8" standalone="yes"?>
<Relationships xmlns="http://schemas.openxmlformats.org/package/2006/relationships"><Relationship Id="rId2" Type="http://schemas.openxmlformats.org/officeDocument/2006/relationships/package" Target="../embeddings/Microsoft_Excel_Worksheet82.xlsx"/><Relationship Id="rId1" Type="http://schemas.openxmlformats.org/officeDocument/2006/relationships/image" Target="../media/image9.png"/></Relationships>
</file>

<file path=ppt/charts/_rels/chart84.xml.rels><?xml version="1.0" encoding="UTF-8" standalone="yes"?>
<Relationships xmlns="http://schemas.openxmlformats.org/package/2006/relationships"><Relationship Id="rId2" Type="http://schemas.openxmlformats.org/officeDocument/2006/relationships/package" Target="../embeddings/Microsoft_Excel_Worksheet83.xlsx"/><Relationship Id="rId1" Type="http://schemas.openxmlformats.org/officeDocument/2006/relationships/image" Target="../media/image9.png"/></Relationships>
</file>

<file path=ppt/charts/_rels/chart85.xml.rels><?xml version="1.0" encoding="UTF-8" standalone="yes"?>
<Relationships xmlns="http://schemas.openxmlformats.org/package/2006/relationships"><Relationship Id="rId1" Type="http://schemas.openxmlformats.org/officeDocument/2006/relationships/package" Target="../embeddings/Microsoft_Excel_Worksheet84.xlsx"/></Relationships>
</file>

<file path=ppt/charts/_rels/chart86.xml.rels><?xml version="1.0" encoding="UTF-8" standalone="yes"?>
<Relationships xmlns="http://schemas.openxmlformats.org/package/2006/relationships"><Relationship Id="rId1" Type="http://schemas.openxmlformats.org/officeDocument/2006/relationships/package" Target="../embeddings/Microsoft_Excel_Worksheet85.xlsx"/></Relationships>
</file>

<file path=ppt/charts/_rels/chart87.xml.rels><?xml version="1.0" encoding="UTF-8" standalone="yes"?>
<Relationships xmlns="http://schemas.openxmlformats.org/package/2006/relationships"><Relationship Id="rId1" Type="http://schemas.openxmlformats.org/officeDocument/2006/relationships/package" Target="../embeddings/Microsoft_Excel_Worksheet86.xlsx"/></Relationships>
</file>

<file path=ppt/charts/_rels/chart88.xml.rels><?xml version="1.0" encoding="UTF-8" standalone="yes"?>
<Relationships xmlns="http://schemas.openxmlformats.org/package/2006/relationships"><Relationship Id="rId1" Type="http://schemas.openxmlformats.org/officeDocument/2006/relationships/package" Target="../embeddings/Microsoft_Excel_Worksheet87.xlsx"/></Relationships>
</file>

<file path=ppt/charts/_rels/chart89.xml.rels><?xml version="1.0" encoding="UTF-8" standalone="yes"?>
<Relationships xmlns="http://schemas.openxmlformats.org/package/2006/relationships"><Relationship Id="rId3" Type="http://schemas.openxmlformats.org/officeDocument/2006/relationships/package" Target="../embeddings/Microsoft_Excel_Worksheet88.xlsx"/><Relationship Id="rId2" Type="http://schemas.microsoft.com/office/2011/relationships/chartColorStyle" Target="colors21.xml"/><Relationship Id="rId1" Type="http://schemas.microsoft.com/office/2011/relationships/chartStyle" Target="style21.xml"/></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90.xml.rels><?xml version="1.0" encoding="UTF-8" standalone="yes"?>
<Relationships xmlns="http://schemas.openxmlformats.org/package/2006/relationships"><Relationship Id="rId3" Type="http://schemas.openxmlformats.org/officeDocument/2006/relationships/package" Target="../embeddings/Microsoft_Excel_Worksheet89.xlsx"/><Relationship Id="rId2" Type="http://schemas.microsoft.com/office/2011/relationships/chartColorStyle" Target="colors22.xml"/><Relationship Id="rId1" Type="http://schemas.microsoft.com/office/2011/relationships/chartStyle" Target="style22.xml"/></Relationships>
</file>

<file path=ppt/charts/_rels/chart91.xml.rels><?xml version="1.0" encoding="UTF-8" standalone="yes"?>
<Relationships xmlns="http://schemas.openxmlformats.org/package/2006/relationships"><Relationship Id="rId3" Type="http://schemas.openxmlformats.org/officeDocument/2006/relationships/package" Target="../embeddings/Microsoft_Excel_Worksheet90.xlsx"/><Relationship Id="rId2" Type="http://schemas.microsoft.com/office/2011/relationships/chartColorStyle" Target="colors23.xml"/><Relationship Id="rId1" Type="http://schemas.microsoft.com/office/2011/relationships/chartStyle" Target="style23.xml"/></Relationships>
</file>

<file path=ppt/charts/_rels/chart92.xml.rels><?xml version="1.0" encoding="UTF-8" standalone="yes"?>
<Relationships xmlns="http://schemas.openxmlformats.org/package/2006/relationships"><Relationship Id="rId2" Type="http://schemas.openxmlformats.org/officeDocument/2006/relationships/package" Target="../embeddings/Microsoft_Excel_Worksheet91.xlsx"/><Relationship Id="rId1" Type="http://schemas.openxmlformats.org/officeDocument/2006/relationships/image" Target="../media/image9.png"/></Relationships>
</file>

<file path=ppt/charts/_rels/chart93.xml.rels><?xml version="1.0" encoding="UTF-8" standalone="yes"?>
<Relationships xmlns="http://schemas.openxmlformats.org/package/2006/relationships"><Relationship Id="rId2" Type="http://schemas.openxmlformats.org/officeDocument/2006/relationships/package" Target="../embeddings/Microsoft_Excel_Worksheet92.xlsx"/><Relationship Id="rId1" Type="http://schemas.openxmlformats.org/officeDocument/2006/relationships/image" Target="../media/image9.png"/></Relationships>
</file>

<file path=ppt/charts/_rels/chart94.xml.rels><?xml version="1.0" encoding="UTF-8" standalone="yes"?>
<Relationships xmlns="http://schemas.openxmlformats.org/package/2006/relationships"><Relationship Id="rId2" Type="http://schemas.openxmlformats.org/officeDocument/2006/relationships/package" Target="../embeddings/Microsoft_Excel_Worksheet93.xlsx"/><Relationship Id="rId1" Type="http://schemas.openxmlformats.org/officeDocument/2006/relationships/image" Target="../media/image9.png"/></Relationships>
</file>

<file path=ppt/charts/_rels/chart95.xml.rels><?xml version="1.0" encoding="UTF-8" standalone="yes"?>
<Relationships xmlns="http://schemas.openxmlformats.org/package/2006/relationships"><Relationship Id="rId1" Type="http://schemas.openxmlformats.org/officeDocument/2006/relationships/package" Target="../embeddings/Microsoft_Excel_Worksheet94.xlsx"/></Relationships>
</file>

<file path=ppt/charts/_rels/chart96.xml.rels><?xml version="1.0" encoding="UTF-8" standalone="yes"?>
<Relationships xmlns="http://schemas.openxmlformats.org/package/2006/relationships"><Relationship Id="rId1" Type="http://schemas.openxmlformats.org/officeDocument/2006/relationships/package" Target="../embeddings/Microsoft_Excel_Worksheet95.xlsx"/></Relationships>
</file>

<file path=ppt/charts/_rels/chart97.xml.rels><?xml version="1.0" encoding="UTF-8" standalone="yes"?>
<Relationships xmlns="http://schemas.openxmlformats.org/package/2006/relationships"><Relationship Id="rId1" Type="http://schemas.openxmlformats.org/officeDocument/2006/relationships/package" Target="../embeddings/Microsoft_Excel_Worksheet96.xlsx"/></Relationships>
</file>

<file path=ppt/charts/_rels/chart98.xml.rels><?xml version="1.0" encoding="UTF-8" standalone="yes"?>
<Relationships xmlns="http://schemas.openxmlformats.org/package/2006/relationships"><Relationship Id="rId1" Type="http://schemas.openxmlformats.org/officeDocument/2006/relationships/package" Target="../embeddings/Microsoft_Excel_Worksheet97.xlsx"/></Relationships>
</file>

<file path=ppt/charts/_rels/chart99.xml.rels><?xml version="1.0" encoding="UTF-8" standalone="yes"?>
<Relationships xmlns="http://schemas.openxmlformats.org/package/2006/relationships"><Relationship Id="rId3" Type="http://schemas.openxmlformats.org/officeDocument/2006/relationships/package" Target="../embeddings/Microsoft_Excel_Worksheet98.xlsx"/><Relationship Id="rId2" Type="http://schemas.microsoft.com/office/2011/relationships/chartColorStyle" Target="colors24.xml"/><Relationship Id="rId1" Type="http://schemas.microsoft.com/office/2011/relationships/chartStyle" Target="style2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A803-49F7-AF84-883EE5BBE633}"/>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6667093550775235"/>
          <c:y val="7.1619806564375429E-2"/>
          <c:w val="0.47647546936784907"/>
          <c:h val="0.87237546064130389"/>
        </c:manualLayout>
      </c:layout>
      <c:barChart>
        <c:barDir val="bar"/>
        <c:grouping val="clustered"/>
        <c:varyColors val="0"/>
        <c:ser>
          <c:idx val="0"/>
          <c:order val="0"/>
          <c:tx>
            <c:strRef>
              <c:f>Feuil1!$B$1</c:f>
              <c:strCache>
                <c:ptCount val="1"/>
                <c:pt idx="0">
                  <c:v>Number of Qs</c:v>
                </c:pt>
              </c:strCache>
            </c:strRef>
          </c:tx>
          <c:spPr>
            <a:solidFill>
              <a:schemeClr val="accent1"/>
            </a:solidFill>
            <a:ln w="19050">
              <a:noFill/>
            </a:ln>
            <a:effectLst/>
          </c:spPr>
          <c:invertIfNegative val="0"/>
          <c:dPt>
            <c:idx val="0"/>
            <c:invertIfNegative val="0"/>
            <c:bubble3D val="0"/>
            <c:spPr>
              <a:solidFill>
                <a:srgbClr val="E87722"/>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949-4AB8-BB9A-A642C645D59A}"/>
              </c:ext>
            </c:extLst>
          </c:dPt>
          <c:dPt>
            <c:idx val="1"/>
            <c:invertIfNegative val="0"/>
            <c:bubble3D val="0"/>
            <c:spPr>
              <a:solidFill>
                <a:srgbClr val="F1BE48"/>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949-4AB8-BB9A-A642C645D59A}"/>
              </c:ext>
            </c:extLst>
          </c:dPt>
          <c:dPt>
            <c:idx val="2"/>
            <c:invertIfNegative val="0"/>
            <c:bubble3D val="0"/>
            <c:spPr>
              <a:solidFill>
                <a:srgbClr val="FFD966"/>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949-4AB8-BB9A-A642C645D59A}"/>
              </c:ext>
            </c:extLst>
          </c:dPt>
          <c:dPt>
            <c:idx val="3"/>
            <c:invertIfNegative val="0"/>
            <c:bubble3D val="0"/>
            <c:spPr>
              <a:solidFill>
                <a:srgbClr val="D9D9D9"/>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949-4AB8-BB9A-A642C645D59A}"/>
              </c:ext>
            </c:extLst>
          </c:dPt>
          <c:dPt>
            <c:idx val="4"/>
            <c:invertIfNegative val="0"/>
            <c:bubble3D val="0"/>
            <c:spPr>
              <a:solidFill>
                <a:srgbClr val="A9D18E"/>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949-4AB8-BB9A-A642C645D59A}"/>
              </c:ext>
            </c:extLst>
          </c:dPt>
          <c:dPt>
            <c:idx val="5"/>
            <c:invertIfNegative val="0"/>
            <c:bubble3D val="0"/>
            <c:spPr>
              <a:solidFill>
                <a:srgbClr val="5FBD83"/>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B-F949-4AB8-BB9A-A642C645D59A}"/>
              </c:ext>
            </c:extLst>
          </c:dPt>
          <c:dPt>
            <c:idx val="6"/>
            <c:invertIfNegative val="0"/>
            <c:bubble3D val="0"/>
            <c:spPr>
              <a:solidFill>
                <a:srgbClr val="419999"/>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D-F949-4AB8-BB9A-A642C645D59A}"/>
              </c:ext>
            </c:extLst>
          </c:dPt>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Feuil1!$A$2:$A$8</c:f>
              <c:strCache>
                <c:ptCount val="7"/>
                <c:pt idx="0">
                  <c:v>Much worse than expected</c:v>
                </c:pt>
                <c:pt idx="1">
                  <c:v>Worse than expected</c:v>
                </c:pt>
                <c:pt idx="2">
                  <c:v>Somewhat worse than expected </c:v>
                </c:pt>
                <c:pt idx="3">
                  <c:v>About the same</c:v>
                </c:pt>
                <c:pt idx="4">
                  <c:v>Somewhat better than expected </c:v>
                </c:pt>
                <c:pt idx="5">
                  <c:v>Better than expected </c:v>
                </c:pt>
                <c:pt idx="6">
                  <c:v>Much better than expected</c:v>
                </c:pt>
              </c:strCache>
            </c:strRef>
          </c:cat>
          <c:val>
            <c:numRef>
              <c:f>Feuil1!$B$2:$B$8</c:f>
              <c:numCache>
                <c:formatCode>0</c:formatCode>
                <c:ptCount val="7"/>
                <c:pt idx="0">
                  <c:v>1</c:v>
                </c:pt>
                <c:pt idx="1">
                  <c:v>7</c:v>
                </c:pt>
                <c:pt idx="2">
                  <c:v>4</c:v>
                </c:pt>
                <c:pt idx="3">
                  <c:v>35</c:v>
                </c:pt>
                <c:pt idx="4">
                  <c:v>0</c:v>
                </c:pt>
                <c:pt idx="5">
                  <c:v>0</c:v>
                </c:pt>
                <c:pt idx="6">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E-F949-4AB8-BB9A-A642C645D59A}"/>
            </c:ext>
          </c:extLst>
        </c:ser>
        <c:dLbls>
          <c:dLblPos val="outEnd"/>
          <c:showLegendKey val="0"/>
          <c:showVal val="1"/>
          <c:showCatName val="0"/>
          <c:showSerName val="0"/>
          <c:showPercent val="0"/>
          <c:showBubbleSize val="0"/>
        </c:dLbls>
        <c:gapWidth val="27"/>
        <c:axId val="1497582047"/>
        <c:axId val="1911437247"/>
      </c:barChart>
      <c:valAx>
        <c:axId val="1911437247"/>
        <c:scaling>
          <c:orientation val="minMax"/>
        </c:scaling>
        <c:delete val="1"/>
        <c:axPos val="b"/>
        <c:numFmt formatCode="0" sourceLinked="1"/>
        <c:majorTickMark val="out"/>
        <c:minorTickMark val="none"/>
        <c:tickLblPos val="nextTo"/>
        <c:crossAx val="1497582047"/>
        <c:crosses val="autoZero"/>
        <c:crossBetween val="between"/>
      </c:valAx>
      <c:catAx>
        <c:axId val="1497582047"/>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911437247"/>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4">
    <c:autoUpdate val="0"/>
  </c:externalData>
</c:chartSpace>
</file>

<file path=ppt/charts/chart1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Royal Marsden NHS Foundation Trust</c:v>
                </c:pt>
                <c:pt idx="1">
                  <c:v>Royal National Orthopaedic Hospital NHS Trust</c:v>
                </c:pt>
                <c:pt idx="2">
                  <c:v>Imperial College Healthcare NHS Trust</c:v>
                </c:pt>
                <c:pt idx="3">
                  <c:v>University College London Hospitals NHS Foundation Trust</c:v>
                </c:pt>
                <c:pt idx="4">
                  <c:v>Guy's and St Thomas' NHS Foundation Trust</c:v>
                </c:pt>
              </c:strCache>
            </c:strRef>
          </c:cat>
          <c:val>
            <c:numRef>
              <c:f>Sheet1!$B$2:$B$6</c:f>
              <c:numCache>
                <c:formatCode>0.0</c:formatCode>
                <c:ptCount val="5"/>
                <c:pt idx="0">
                  <c:v>8.1999999999999993</c:v>
                </c:pt>
                <c:pt idx="1">
                  <c:v>8.1</c:v>
                </c:pt>
                <c:pt idx="2">
                  <c:v>7.5</c:v>
                </c:pt>
                <c:pt idx="3">
                  <c:v>7.4</c:v>
                </c:pt>
                <c:pt idx="4">
                  <c:v>7.3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A8F1-4449-A74D-532F54E2604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Royal Marsden NHS Foundation Trust</c:v>
                </c:pt>
                <c:pt idx="1">
                  <c:v>Royal National Orthopaedic Hospital NHS Trust</c:v>
                </c:pt>
                <c:pt idx="2">
                  <c:v>Imperial College Healthcare NHS Trust</c:v>
                </c:pt>
                <c:pt idx="3">
                  <c:v>University College London Hospitals NHS Foundation Trust</c:v>
                </c:pt>
                <c:pt idx="4">
                  <c:v>Guy's and St Thomas' NHS Foundation Trust</c:v>
                </c:pt>
              </c:strCache>
            </c:strRef>
          </c:cat>
          <c:val>
            <c:numRef>
              <c:f>Sheet1!$C$2:$C$6</c:f>
              <c:numCache>
                <c:formatCode>0.0</c:formatCode>
                <c:ptCount val="5"/>
                <c:pt idx="0">
                  <c:v>1.8000000000000007</c:v>
                </c:pt>
                <c:pt idx="1">
                  <c:v>1.9000000000000004</c:v>
                </c:pt>
                <c:pt idx="2">
                  <c:v>2.5</c:v>
                </c:pt>
                <c:pt idx="3">
                  <c:v>2.5999999999999996</c:v>
                </c:pt>
                <c:pt idx="4">
                  <c:v>2.7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A8F1-4449-A74D-532F54E2604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Barking, Havering and Redbridge University Hospitals NHS Trust</c:v>
                </c:pt>
                <c:pt idx="1">
                  <c:v>Lewisham and Greenwich NHS Trust</c:v>
                </c:pt>
                <c:pt idx="2">
                  <c:v>Croydon Health Services NHS Trust</c:v>
                </c:pt>
                <c:pt idx="3">
                  <c:v>London North West University Healthcare NHS Trust</c:v>
                </c:pt>
                <c:pt idx="4">
                  <c:v>North Middlesex University Hospital NHS Trust</c:v>
                </c:pt>
              </c:strCache>
            </c:strRef>
          </c:cat>
          <c:val>
            <c:numRef>
              <c:f>Sheet1!$B$2:$B$6</c:f>
              <c:numCache>
                <c:formatCode>0.0</c:formatCode>
                <c:ptCount val="5"/>
                <c:pt idx="0">
                  <c:v>6.2</c:v>
                </c:pt>
                <c:pt idx="1">
                  <c:v>6.7</c:v>
                </c:pt>
                <c:pt idx="2">
                  <c:v>6.7</c:v>
                </c:pt>
                <c:pt idx="3">
                  <c:v>6.8</c:v>
                </c:pt>
                <c:pt idx="4">
                  <c:v>6.8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E34-4660-812C-03E8848AD3A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Barking, Havering and Redbridge University Hospitals NHS Trust</c:v>
                </c:pt>
                <c:pt idx="1">
                  <c:v>Lewisham and Greenwich NHS Trust</c:v>
                </c:pt>
                <c:pt idx="2">
                  <c:v>Croydon Health Services NHS Trust</c:v>
                </c:pt>
                <c:pt idx="3">
                  <c:v>London North West University Healthcare NHS Trust</c:v>
                </c:pt>
                <c:pt idx="4">
                  <c:v>North Middlesex University Hospital NHS Trust</c:v>
                </c:pt>
              </c:strCache>
            </c:strRef>
          </c:cat>
          <c:val>
            <c:numRef>
              <c:f>Sheet1!$C$2:$C$6</c:f>
              <c:numCache>
                <c:formatCode>0.0</c:formatCode>
                <c:ptCount val="5"/>
                <c:pt idx="0">
                  <c:v>3.8</c:v>
                </c:pt>
                <c:pt idx="1">
                  <c:v>3.3</c:v>
                </c:pt>
                <c:pt idx="2">
                  <c:v>3.3</c:v>
                </c:pt>
                <c:pt idx="3">
                  <c:v>3.2</c:v>
                </c:pt>
                <c:pt idx="4">
                  <c:v>3.2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E34-4660-812C-03E8848AD3A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6.1962581014450002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BB2B-4EAA-951B-683F60AB9E3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BB2B-4EAA-951B-683F60AB9E3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0.121847898555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BB2B-4EAA-951B-683F60AB9E3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0.10044699999999995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BB2B-4EAA-951B-683F60AB9E3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1.0486560000000003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BB2B-4EAA-951B-683F60AB9E3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0.10044699999999995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BB2B-4EAA-951B-683F60AB9E3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0.36029499999999981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BB2B-4EAA-951B-683F60AB9E3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0.55011200000000038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BB2B-4EAA-951B-683F60AB9E3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6.6656259999999996</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BB2B-4EAA-951B-683F60AB9E3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BB2B-4EAA-951B-683F60AB9E35}"/>
              </c:ext>
            </c:extLst>
          </c:dPt>
          <c:xVal>
            <c:numRef>
              <c:f>Sheet1!$B$12</c:f>
              <c:numCache>
                <c:formatCode>0.000000</c:formatCode>
                <c:ptCount val="1"/>
                <c:pt idx="0">
                  <c:v>6.9428809999999999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BB2B-4EAA-951B-683F60AB9E35}"/>
            </c:ext>
          </c:extLst>
        </c:ser>
        <c:ser>
          <c:idx val="9"/>
          <c:order val="10"/>
          <c:tx>
            <c:v>label</c:v>
          </c:tx>
          <c:spPr>
            <a:ln w="25400" cap="rnd">
              <a:noFill/>
              <a:round/>
            </a:ln>
            <a:effectLst/>
          </c:spPr>
          <c:marker>
            <c:symbol val="none"/>
          </c:marker>
          <c:dLbls>
            <c:dLbl>
              <c:idx val="0"/>
              <c:tx>
                <c:rich>
                  <a:bodyPr/>
                  <a:lstStyle/>
                  <a:p>
                    <a:r>
                      <a:rPr lang="en-GB" dirty="0"/>
                      <a:t>Q35. </a:t>
                    </a:r>
                    <a:r>
                      <a:rPr lang="en-GB" sz="900" b="0" i="0" u="none" strike="noStrike" baseline="0" dirty="0">
                        <a:effectLst/>
                      </a:rPr>
                      <a:t>To what extent did staff involve you in decisions about you leaving hospital?</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BB2B-4EAA-951B-683F60AB9E3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BB2B-4EAA-951B-683F60AB9E3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6.4588378265747002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241-4E7E-9A83-E94B0BDDB9B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241-4E7E-9A83-E94B0BDDB9B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0.13070217342530022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F241-4E7E-9A83-E94B0BDDB9B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9.8984999999999879E-2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241-4E7E-9A83-E94B0BDDB9B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1.0333899999999998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F241-4E7E-9A83-E94B0BDDB9B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9.8984999999999879E-2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241-4E7E-9A83-E94B0BDDB9B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0.35504899999999928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F241-4E7E-9A83-E94B0BDDB9B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0.79384800000000055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241-4E7E-9A83-E94B0BDDB9B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7.1103389999999997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F241-4E7E-9A83-E94B0BDDB9B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F241-4E7E-9A83-E94B0BDDB9B5}"/>
              </c:ext>
            </c:extLst>
          </c:dPt>
          <c:xVal>
            <c:numRef>
              <c:f>Sheet1!$B$12</c:f>
              <c:numCache>
                <c:formatCode>0.000000</c:formatCode>
                <c:ptCount val="1"/>
                <c:pt idx="0">
                  <c:v>7.2052199999999997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F241-4E7E-9A83-E94B0BDDB9B5}"/>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Q36. </a:t>
                    </a:r>
                    <a:r>
                      <a:rPr lang="en-GB" sz="900" b="0" i="0" u="none" strike="noStrike" baseline="0" dirty="0">
                        <a:effectLst/>
                      </a:rPr>
                      <a:t>To what extent did hospital staff take your family or home situation into account when planning for you to leave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241-4E7E-9A83-E94B0BDDB9B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F241-4E7E-9A83-E94B0BDDB9B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5.6337060000000001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3C23-46B8-983C-19E0C42910D0}"/>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1.2645039999999996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3C23-46B8-983C-19E0C42910D0}"/>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0.52188800000000057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3C23-46B8-983C-19E0C42910D0}"/>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0.14549900000000004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3C23-46B8-983C-19E0C42910D0}"/>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1.5189839999999997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3C23-46B8-983C-19E0C42910D0}"/>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0.14549899999999916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3C23-46B8-983C-19E0C42910D0}"/>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0.35403731179690112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3C23-46B8-983C-19E0C42910D0}"/>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3C23-46B8-983C-19E0C42910D0}"/>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7.7469070000000002</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3C23-46B8-983C-19E0C42910D0}"/>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3C23-46B8-983C-19E0C42910D0}"/>
              </c:ext>
            </c:extLst>
          </c:dPt>
          <c:xVal>
            <c:numRef>
              <c:f>Sheet1!$B$12</c:f>
              <c:numCache>
                <c:formatCode>0.000000</c:formatCode>
                <c:ptCount val="1"/>
                <c:pt idx="0">
                  <c:v>8.3250890000000002</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3C23-46B8-983C-19E0C42910D0}"/>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Q37. </a:t>
                    </a:r>
                    <a:r>
                      <a:rPr lang="en-GB" sz="900" b="0" i="0" u="none" strike="noStrike" baseline="0" dirty="0">
                        <a:effectLst/>
                      </a:rPr>
                      <a:t>Did hospital staff discuss with you whether you would need any additional equipment in your home, or any changes to your home, after leaving the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C23-46B8-983C-19E0C42910D0}"/>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3C23-46B8-983C-19E0C42910D0}"/>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5.9754987089845004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938-4B17-AB88-EF150E8C9A6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7938-4B17-AB88-EF150E8C9A6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0.3755982910154998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7938-4B17-AB88-EF150E8C9A6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0.1061949999999996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7938-4B17-AB88-EF150E8C9A6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1.1086640000000001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7938-4B17-AB88-EF150E8C9A6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0.10619500000000048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7938-4B17-AB88-EF150E8C9A6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0.38091100000000022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7938-4B17-AB88-EF150E8C9A6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0.49476699999999951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7938-4B17-AB88-EF150E8C9A6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6.703951</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7938-4B17-AB88-EF150E8C9A6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7938-4B17-AB88-EF150E8C9A63}"/>
              </c:ext>
            </c:extLst>
          </c:dPt>
          <c:xVal>
            <c:numRef>
              <c:f>Sheet1!$B$12</c:f>
              <c:numCache>
                <c:formatCode>0.000000</c:formatCode>
                <c:ptCount val="1"/>
                <c:pt idx="0">
                  <c:v>7.0116240000000003</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7938-4B17-AB88-EF150E8C9A63}"/>
            </c:ext>
          </c:extLst>
        </c:ser>
        <c:ser>
          <c:idx val="9"/>
          <c:order val="10"/>
          <c:tx>
            <c:v>label</c:v>
          </c:tx>
          <c:spPr>
            <a:ln w="25400" cap="rnd">
              <a:noFill/>
              <a:round/>
            </a:ln>
            <a:effectLst/>
          </c:spPr>
          <c:marker>
            <c:symbol val="none"/>
          </c:marker>
          <c:dLbls>
            <c:dLbl>
              <c:idx val="0"/>
              <c:tx>
                <c:rich>
                  <a:bodyPr/>
                  <a:lstStyle/>
                  <a:p>
                    <a:r>
                      <a:rPr lang="en-GB" dirty="0"/>
                      <a:t>Q38.</a:t>
                    </a:r>
                    <a:r>
                      <a:rPr lang="en-GB" baseline="0" dirty="0"/>
                      <a:t> </a:t>
                    </a:r>
                    <a:r>
                      <a:rPr lang="en-GB" sz="900" b="0" i="0" u="none" strike="noStrike" baseline="0" dirty="0">
                        <a:effectLst/>
                      </a:rPr>
                      <a:t>Were you given enough notice about when you were going to leave hospital?</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7938-4B17-AB88-EF150E8C9A6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7938-4B17-AB88-EF150E8C9A6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24907574054862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6.9602897557272998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B227-4994-AD57-7562892B6EB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B227-4994-AD57-7562892B6EB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0.38170124427270036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B227-4994-AD57-7562892B6EB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0.11007600000000028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B227-4994-AD57-7562892B6EB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1.149176999999999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B227-4994-AD57-7562892B6EB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0.11007600000000117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B227-4994-AD57-7562892B6EB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0.39483099999999993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B227-4994-AD57-7562892B6EB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0.6247910000000001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B227-4994-AD57-7562892B6EB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7.8934740000000003</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B227-4994-AD57-7562892B6EB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B227-4994-AD57-7562892B6EB3}"/>
              </c:ext>
            </c:extLst>
          </c:dPt>
          <c:xVal>
            <c:numRef>
              <c:f>Sheet1!$B$12</c:f>
              <c:numCache>
                <c:formatCode>0.000000</c:formatCode>
                <c:ptCount val="1"/>
                <c:pt idx="0">
                  <c:v>8.0266549999999999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B227-4994-AD57-7562892B6EB3}"/>
            </c:ext>
          </c:extLst>
        </c:ser>
        <c:ser>
          <c:idx val="9"/>
          <c:order val="10"/>
          <c:tx>
            <c:v>label</c:v>
          </c:tx>
          <c:spPr>
            <a:ln w="25400" cap="rnd">
              <a:noFill/>
              <a:round/>
            </a:ln>
            <a:effectLst/>
          </c:spPr>
          <c:marker>
            <c:symbol val="none"/>
          </c:marker>
          <c:dLbls>
            <c:dLbl>
              <c:idx val="0"/>
              <c:layout>
                <c:manualLayout>
                  <c:x val="-0.22561618970022168"/>
                  <c:y val="-1.5430977921922016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Q39. </a:t>
                    </a:r>
                    <a:r>
                      <a:rPr lang="en-GB" sz="900" b="0" i="0" u="none" strike="noStrike" baseline="0" dirty="0">
                        <a:effectLst/>
                      </a:rPr>
                      <a:t>Before you left hospital, were you given any information about what you should or should not do after leaving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r"/>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layout>
                    <c:manualLayout>
                      <c:w val="0.2091844239399204"/>
                      <c:h val="0.45386906046883424"/>
                    </c:manualLayout>
                  </c15:layout>
                  <c15:showDataLabelsRange val="0"/>
                </c:ext>
                <c:ext xmlns:c16="http://schemas.microsoft.com/office/drawing/2014/chart" uri="{C3380CC4-5D6E-409C-BE32-E72D297353CC}">
                  <c16:uniqueId val="{0000000B-B227-4994-AD57-7562892B6EB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B227-4994-AD57-7562892B6EB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45A7-4BD9-AB5C-C2B0EF5534F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97B-4C3B-AE25-025A5059785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8.5159970000000005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3933-4385-A874-8C5EF59C49F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1.3755999999998991E-2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3933-4385-A874-8C5EF59C49F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0.16797500000000021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3933-4385-A874-8C5EF59C49F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4.6829999999999927E-2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3933-4385-A874-8C5EF59C49F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0.48889899999999997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3933-4385-A874-8C5EF59C49F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4.6829999999999927E-2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3933-4385-A874-8C5EF59C49F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0.16797500000000021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3933-4385-A874-8C5EF59C49F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8.9961000000000624E-2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3933-4385-A874-8C5EF59C49F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8.731439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3933-4385-A874-8C5EF59C49F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3933-4385-A874-8C5EF59C49F7}"/>
              </c:ext>
            </c:extLst>
          </c:dPt>
          <c:xVal>
            <c:numRef>
              <c:f>Sheet1!$B$12</c:f>
              <c:numCache>
                <c:formatCode>0.000000</c:formatCode>
                <c:ptCount val="1"/>
                <c:pt idx="0">
                  <c:v>8.9890070000000009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3933-4385-A874-8C5EF59C49F7}"/>
            </c:ext>
          </c:extLst>
        </c:ser>
        <c:ser>
          <c:idx val="9"/>
          <c:order val="10"/>
          <c:tx>
            <c:v>label</c:v>
          </c:tx>
          <c:spPr>
            <a:ln w="25400" cap="rnd">
              <a:noFill/>
              <a:round/>
            </a:ln>
            <a:effectLst/>
          </c:spPr>
          <c:marker>
            <c:symbol val="none"/>
          </c:marker>
          <c:dLbls>
            <c:dLbl>
              <c:idx val="0"/>
              <c:tx>
                <c:rich>
                  <a:bodyPr/>
                  <a:lstStyle/>
                  <a:p>
                    <a:r>
                      <a:rPr lang="en-GB" sz="900" b="0" i="0" u="none" strike="noStrike" baseline="0" dirty="0"/>
                      <a:t>Q40. To what extent did you understand the information you were given about what you should or should not do after leaving hospital? </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3933-4385-A874-8C5EF59C49F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3933-4385-A874-8C5EF59C49F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6667093550775235"/>
          <c:y val="7.1619806564375429E-2"/>
          <c:w val="0.47647546936784907"/>
          <c:h val="0.87237546064130389"/>
        </c:manualLayout>
      </c:layout>
      <c:barChart>
        <c:barDir val="bar"/>
        <c:grouping val="clustered"/>
        <c:varyColors val="0"/>
        <c:ser>
          <c:idx val="0"/>
          <c:order val="0"/>
          <c:tx>
            <c:strRef>
              <c:f>Feuil1!$B$1</c:f>
              <c:strCache>
                <c:ptCount val="1"/>
                <c:pt idx="0">
                  <c:v>Number of Qs</c:v>
                </c:pt>
              </c:strCache>
            </c:strRef>
          </c:tx>
          <c:spPr>
            <a:solidFill>
              <a:schemeClr val="accent1"/>
            </a:solidFill>
            <a:ln w="19050">
              <a:noFill/>
            </a:ln>
            <a:effectLst/>
          </c:spPr>
          <c:invertIfNegative val="0"/>
          <c:dPt>
            <c:idx val="0"/>
            <c:invertIfNegative val="0"/>
            <c:bubble3D val="0"/>
            <c:spPr>
              <a:solidFill>
                <a:srgbClr val="C00000"/>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C747-4233-85B3-6520E9365C16}"/>
              </c:ext>
            </c:extLst>
          </c:dPt>
          <c:dPt>
            <c:idx val="1"/>
            <c:invertIfNegative val="0"/>
            <c:bubble3D val="0"/>
            <c:spPr>
              <a:solidFill>
                <a:srgbClr val="D9D9D9"/>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C747-4233-85B3-6520E9365C16}"/>
              </c:ext>
            </c:extLst>
          </c:dPt>
          <c:dPt>
            <c:idx val="2"/>
            <c:invertIfNegative val="0"/>
            <c:bubble3D val="0"/>
            <c:spPr>
              <a:solidFill>
                <a:srgbClr val="70AD47">
                  <a:lumMod val="75000"/>
                </a:srgbClr>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C747-4233-85B3-6520E9365C1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Feuil1!$A$2:$A$4</c:f>
              <c:strCache>
                <c:ptCount val="3"/>
                <c:pt idx="0">
                  <c:v>Statistically significant decrease</c:v>
                </c:pt>
                <c:pt idx="1">
                  <c:v>No statistically significant change</c:v>
                </c:pt>
                <c:pt idx="2">
                  <c:v>Statistically significant increase</c:v>
                </c:pt>
              </c:strCache>
            </c:strRef>
          </c:cat>
          <c:val>
            <c:numRef>
              <c:f>Feuil1!$B$2:$B$4</c:f>
              <c:numCache>
                <c:formatCode>0</c:formatCode>
                <c:ptCount val="3"/>
                <c:pt idx="0">
                  <c:v>16</c:v>
                </c:pt>
                <c:pt idx="1">
                  <c:v>25</c:v>
                </c:pt>
                <c:pt idx="2">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C747-4233-85B3-6520E9365C16}"/>
            </c:ext>
          </c:extLst>
        </c:ser>
        <c:dLbls>
          <c:dLblPos val="outEnd"/>
          <c:showLegendKey val="0"/>
          <c:showVal val="1"/>
          <c:showCatName val="0"/>
          <c:showSerName val="0"/>
          <c:showPercent val="0"/>
          <c:showBubbleSize val="0"/>
        </c:dLbls>
        <c:gapWidth val="27"/>
        <c:axId val="1497582047"/>
        <c:axId val="1911437247"/>
      </c:barChart>
      <c:valAx>
        <c:axId val="1911437247"/>
        <c:scaling>
          <c:orientation val="minMax"/>
        </c:scaling>
        <c:delete val="1"/>
        <c:axPos val="b"/>
        <c:numFmt formatCode="0" sourceLinked="1"/>
        <c:majorTickMark val="out"/>
        <c:minorTickMark val="none"/>
        <c:tickLblPos val="nextTo"/>
        <c:crossAx val="1497582047"/>
        <c:crosses val="autoZero"/>
        <c:crossBetween val="between"/>
      </c:valAx>
      <c:catAx>
        <c:axId val="1497582047"/>
        <c:scaling>
          <c:orientation val="minMax"/>
        </c:scaling>
        <c:delete val="0"/>
        <c:axPos val="l"/>
        <c:numFmt formatCode="General" sourceLinked="1"/>
        <c:majorTickMark val="out"/>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911437247"/>
        <c:crosses val="autoZero"/>
        <c:auto val="1"/>
        <c:lblAlgn val="ctr"/>
        <c:lblOffset val="100"/>
        <c:noMultiLvlLbl val="0"/>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1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3.5730170000000001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00FC-427E-A365-6B559FBADBD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3.6763999999999797E-2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00FC-427E-A365-6B559FBADBD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0.34746699999999997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00FC-427E-A365-6B559FBADBD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9.6871000000000151E-2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00FC-427E-A365-6B559FBADBD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1.0113209999999997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00FC-427E-A365-6B559FBADBD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9.6871000000000151E-2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00FC-427E-A365-6B559FBADBD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0.34746699999999997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00FC-427E-A365-6B559FBADBD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0.6990160000000003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00FC-427E-A365-6B559FBADBDD}"/>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4.7970499999999996</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00FC-427E-A365-6B559FBADBDD}"/>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00FC-427E-A365-6B559FBADBDD}"/>
              </c:ext>
            </c:extLst>
          </c:dPt>
          <c:xVal>
            <c:numRef>
              <c:f>Sheet1!$B$12</c:f>
              <c:numCache>
                <c:formatCode>0.000000</c:formatCode>
                <c:ptCount val="1"/>
                <c:pt idx="0">
                  <c:v>4.5597799999999999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00FC-427E-A365-6B559FBADBD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Q41. Thinking about any medicine you were to take at home, were you given any of the following?</a:t>
                    </a: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00FC-427E-A365-6B559FBADBD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00FC-427E-A365-6B559FBADBDD}"/>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5.3134230000000002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4F4-4DDD-A9BE-459DBDDC4FA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0.2050200000000002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D4F4-4DDD-A9BE-459DBDDC4FA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0.38778099999999949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D4F4-4DDD-A9BE-459DBDDC4FA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0.10810999999999993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D4F4-4DDD-A9BE-459DBDDC4FA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1.1286579999999997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D4F4-4DDD-A9BE-459DBDDC4FA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0.10811100000000007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D4F4-4DDD-A9BE-459DBDDC4FA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0.38778100000000038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D4F4-4DDD-A9BE-459DBDDC4FA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0.73964300000000005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D4F4-4DDD-A9BE-459DBDDC4FAC}"/>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6.3036149999999997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D4F4-4DDD-A9BE-459DBDDC4FA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D4F4-4DDD-A9BE-459DBDDC4FAC}"/>
              </c:ext>
            </c:extLst>
          </c:dPt>
          <c:xVal>
            <c:numRef>
              <c:f>Sheet1!$B$12</c:f>
              <c:numCache>
                <c:formatCode>0.000000</c:formatCode>
                <c:ptCount val="1"/>
                <c:pt idx="0">
                  <c:v>6.5786629999999997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D4F4-4DDD-A9BE-459DBDDC4FAC}"/>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Q42.Before you left hospital, did you know what would happen next with your care? </a:t>
                    </a: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D4F4-4DDD-A9BE-459DBDDC4FA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D4F4-4DDD-A9BE-459DBDDC4FAC}"/>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6.2417710147424001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F4D-4D2F-B5F5-FDFE444ED49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5F4D-4D2F-B5F5-FDFE444ED49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0.27257198525760007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5F4D-4D2F-B5F5-FDFE444ED49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0.16995499999999986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5F4D-4D2F-B5F5-FDFE444ED49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1.7743140000000004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5F4D-4D2F-B5F5-FDFE444ED49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0.16995599999999911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5F4D-4D2F-B5F5-FDFE444ED49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0.60961300000000129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5F4D-4D2F-B5F5-FDFE444ED49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0.51100399999999979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5F4D-4D2F-B5F5-FDFE444ED49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6.3313350000000002</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5F4D-4D2F-B5F5-FDFE444ED49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5F4D-4D2F-B5F5-FDFE444ED499}"/>
              </c:ext>
            </c:extLst>
          </c:dPt>
          <c:xVal>
            <c:numRef>
              <c:f>Sheet1!$B$12</c:f>
              <c:numCache>
                <c:formatCode>0.000000</c:formatCode>
                <c:ptCount val="1"/>
                <c:pt idx="0">
                  <c:v>7.5714550000000003</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5F4D-4D2F-B5F5-FDFE444ED499}"/>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Q43.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Did hospital staff tell you who to contact if you were worried about your condition or treatment after you left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F4D-4D2F-B5F5-FDFE444ED49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5F4D-4D2F-B5F5-FDFE444ED49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2968625786982602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6.0060330000000004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4A22-400D-B3AE-1557BB069C9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0.6776099999999996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4A22-400D-B3AE-1557BB069C9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0.48112499999999958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4A22-400D-B3AE-1557BB069C9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0.13413500000000056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4A22-400D-B3AE-1557BB069C9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1.4003419999999993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4A22-400D-B3AE-1557BB069C9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0.13413400000000131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4A22-400D-B3AE-1557BB069C9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0.48112599999999972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4A22-400D-B3AE-1557BB069C9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0.18479999999999919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4A22-400D-B3AE-1557BB069C9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7.6485190000000003</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4A22-400D-B3AE-1557BB069C9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4A22-400D-B3AE-1557BB069C99}"/>
              </c:ext>
            </c:extLst>
          </c:dPt>
          <c:xVal>
            <c:numRef>
              <c:f>Sheet1!$B$12</c:f>
              <c:numCache>
                <c:formatCode>0.000000</c:formatCode>
                <c:ptCount val="1"/>
                <c:pt idx="0">
                  <c:v>7.9990740000000002</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4A22-400D-B3AE-1557BB069C99}"/>
            </c:ext>
          </c:extLst>
        </c:ser>
        <c:ser>
          <c:idx val="9"/>
          <c:order val="10"/>
          <c:tx>
            <c:v>label</c:v>
          </c:tx>
          <c:spPr>
            <a:ln w="25400" cap="rnd">
              <a:noFill/>
              <a:round/>
            </a:ln>
            <a:effectLst/>
          </c:spPr>
          <c:marker>
            <c:symbol val="none"/>
          </c:marker>
          <c:dLbls>
            <c:dLbl>
              <c:idx val="0"/>
              <c:layout>
                <c:manualLayout>
                  <c:x val="-0.22561618970022168"/>
                  <c:y val="2.6333601334108864E-2"/>
                </c:manualLayout>
              </c:layout>
              <c:tx>
                <c:rich>
                  <a:bodyPr rot="0" spcFirstLastPara="1" vertOverflow="ellipsis" vert="horz" wrap="square" lIns="0" tIns="19050" rIns="0" bIns="1905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Q44. Did hospital staff discuss with you whether you may need any further health or social care services after leaving hospital?</a:t>
                    </a:r>
                  </a:p>
                </c:rich>
              </c:tx>
              <c:spPr>
                <a:noFill/>
                <a:ln>
                  <a:noFill/>
                </a:ln>
                <a:effectLst/>
              </c:spPr>
              <c:dLblPos val="r"/>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layout>
                    <c:manualLayout>
                      <c:w val="0.20610433943889347"/>
                      <c:h val="0.4120661531516312"/>
                    </c:manualLayout>
                  </c15:layout>
                  <c15:showDataLabelsRange val="0"/>
                </c:ext>
                <c:ext xmlns:c16="http://schemas.microsoft.com/office/drawing/2014/chart" uri="{C3380CC4-5D6E-409C-BE32-E72D297353CC}">
                  <c16:uniqueId val="{0000000B-4A22-400D-B3AE-1557BB069C9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4A22-400D-B3AE-1557BB069C9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681A-4863-B75C-FACEC8E79C9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923A-4C0F-AEEE-EB2F663B85B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3.900318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3933-4385-A874-8C5EF59C49F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1.0343969999999998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3933-4385-A874-8C5EF59C49F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0.4773840000000007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3933-4385-A874-8C5EF59C49F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0.1330909999999994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3933-4385-A874-8C5EF59C49F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1.3894520000000004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3933-4385-A874-8C5EF59C49F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0.13309199999999954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3933-4385-A874-8C5EF59C49F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0.4773840000000007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3933-4385-A874-8C5EF59C49F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0.69750200000000007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3933-4385-A874-8C5EF59C49F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6.0259809999999998</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3933-4385-A874-8C5EF59C49F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3933-4385-A874-8C5EF59C49F7}"/>
              </c:ext>
            </c:extLst>
          </c:dPt>
          <c:xVal>
            <c:numRef>
              <c:f>Sheet1!$B$12</c:f>
              <c:numCache>
                <c:formatCode>0.000000</c:formatCode>
                <c:ptCount val="1"/>
                <c:pt idx="0">
                  <c:v>6.239916</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3933-4385-A874-8C5EF59C49F7}"/>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Q46.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After leaving hospital, did you get enough support from health or social care services to help you recover or manage your condition?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3933-4385-A874-8C5EF59C49F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3933-4385-A874-8C5EF59C49F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681A-4863-B75C-FACEC8E79C9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923A-4C0F-AEEE-EB2F663B85B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780-420D-A1E6-A8E24C5C35E9}"/>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5690694389337403"/>
          <c:y val="0.16849564408371354"/>
          <c:w val="0.36926033611321279"/>
          <c:h val="0.81342642006185917"/>
        </c:manualLayout>
      </c:layout>
      <c:barChart>
        <c:barDir val="bar"/>
        <c:grouping val="clustered"/>
        <c:varyColors val="0"/>
        <c:ser>
          <c:idx val="0"/>
          <c:order val="0"/>
          <c:tx>
            <c:strRef>
              <c:f>Sheet1!$B$1</c:f>
              <c:strCache>
                <c:ptCount val="1"/>
                <c:pt idx="0">
                  <c:v>Trust score</c:v>
                </c:pt>
              </c:strCache>
            </c:strRef>
          </c:tx>
          <c:spPr>
            <a:solidFill>
              <a:srgbClr val="B7ACC0"/>
            </a:solidFill>
          </c:spPr>
          <c:invertIfNegative val="0"/>
          <c:dPt>
            <c:idx val="0"/>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0-249E-4525-A1CE-EE1557F7947F}"/>
              </c:ext>
            </c:extLst>
          </c:dPt>
          <c:dPt>
            <c:idx val="3"/>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1-249E-4525-A1CE-EE1557F7947F}"/>
              </c:ext>
            </c:extLst>
          </c:dPt>
          <c:dPt>
            <c:idx val="4"/>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2-249E-4525-A1CE-EE1557F7947F}"/>
              </c:ext>
            </c:extLst>
          </c:dPt>
          <c:dPt>
            <c:idx val="27"/>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3-249E-4525-A1CE-EE1557F7947F}"/>
              </c:ext>
            </c:extLst>
          </c:dPt>
          <c:dPt>
            <c:idx val="28"/>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4-249E-4525-A1CE-EE1557F7947F}"/>
              </c:ext>
            </c:extLst>
          </c:dPt>
          <c:dPt>
            <c:idx val="29"/>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5-249E-4525-A1CE-EE1557F7947F}"/>
              </c:ext>
            </c:extLst>
          </c:dPt>
          <c:dPt>
            <c:idx val="30"/>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6-249E-4525-A1CE-EE1557F7947F}"/>
              </c:ext>
            </c:extLst>
          </c:dPt>
          <c:dPt>
            <c:idx val="31"/>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7-249E-4525-A1CE-EE1557F7947F}"/>
              </c:ext>
            </c:extLst>
          </c:dPt>
          <c:dPt>
            <c:idx val="32"/>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8-249E-4525-A1CE-EE1557F7947F}"/>
              </c:ext>
            </c:extLst>
          </c:dPt>
          <c:dPt>
            <c:idx val="33"/>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9-249E-4525-A1CE-EE1557F7947F}"/>
              </c:ext>
            </c:extLst>
          </c:dPt>
          <c:dPt>
            <c:idx val="34"/>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A-249E-4525-A1CE-EE1557F7947F}"/>
              </c:ext>
            </c:extLst>
          </c:dPt>
          <c:dPt>
            <c:idx val="35"/>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B-249E-4525-A1CE-EE1557F7947F}"/>
              </c:ext>
            </c:extLst>
          </c:dPt>
          <c:dPt>
            <c:idx val="36"/>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C-249E-4525-A1CE-EE1557F7947F}"/>
              </c:ext>
            </c:extLst>
          </c:dPt>
          <c:dPt>
            <c:idx val="37"/>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D-249E-4525-A1CE-EE1557F7947F}"/>
              </c:ext>
            </c:extLst>
          </c:dPt>
          <c:dPt>
            <c:idx val="38"/>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E-249E-4525-A1CE-EE1557F7947F}"/>
              </c:ext>
            </c:extLst>
          </c:dPt>
          <c:dPt>
            <c:idx val="39"/>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F-249E-4525-A1CE-EE1557F7947F}"/>
              </c:ext>
            </c:extLst>
          </c:dPt>
          <c:dLbls>
            <c:numFmt formatCode="#,##0.0" sourceLinked="0"/>
            <c:spPr>
              <a:noFill/>
              <a:ln>
                <a:noFill/>
              </a:ln>
              <a:effectLst/>
            </c:spPr>
            <c:txPr>
              <a:bodyPr wrap="square" lIns="38100" tIns="19050" rIns="38100" bIns="19050" anchor="ctr">
                <a:spAutoFit/>
              </a:bodyPr>
              <a:lstStyle/>
              <a:p>
                <a:pPr>
                  <a:defRPr sz="1200">
                    <a:solidFill>
                      <a:schemeClr val="tx1"/>
                    </a:solidFill>
                    <a:latin typeface="Arial" panose="020B0604020202020204" pitchFamily="34" charset="0"/>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c:ext xmlns:c15="http://schemas.microsoft.com/office/drawing/2012/chart" uri="{CE6537A1-D6FC-4f65-9D91-7224C49458BB}">
                <c15:showLeaderLines val="1"/>
              </c:ext>
            </c:extLst>
          </c:dLbls>
          <c:cat>
            <c:strRef>
              <c:f>Sheet1!$A$2:$A$6</c:f>
              <c:strCache>
                <c:ptCount val="5"/>
                <c:pt idx="0">
                  <c:v>Leaving hospital Q41. Thinking about any medicine you were to take at home, were you given any of the following?</c:v>
                </c:pt>
                <c:pt idx="1">
                  <c:v>The hospital and ward Q5. Were you ever prevented from sleeping at night by hospital lighting?</c:v>
                </c:pt>
                <c:pt idx="2">
                  <c:v>Doctors Q16. When you asked doctors questions, did you get answers you could understand?</c:v>
                </c:pt>
                <c:pt idx="3">
                  <c:v>The hospital and ward Q10. If you brought medication with you to hospital, were you able to take it when you needed to?</c:v>
                </c:pt>
                <c:pt idx="4">
                  <c:v>Feedback on care Q49. During your hospital stay, were you ever asked to give your views on the quality of your care?</c:v>
                </c:pt>
              </c:strCache>
            </c:strRef>
          </c:cat>
          <c:val>
            <c:numRef>
              <c:f>Sheet1!$B$2:$B$6</c:f>
              <c:numCache>
                <c:formatCode>0.0</c:formatCode>
                <c:ptCount val="5"/>
                <c:pt idx="0">
                  <c:v>4.8</c:v>
                </c:pt>
                <c:pt idx="1">
                  <c:v>8.1999999999999993</c:v>
                </c:pt>
                <c:pt idx="2">
                  <c:v>8.6999999999999993</c:v>
                </c:pt>
                <c:pt idx="3">
                  <c:v>8.1</c:v>
                </c:pt>
                <c:pt idx="4">
                  <c:v>1.3</c:v>
                </c:pt>
              </c:numCache>
            </c:numRef>
          </c:val>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0-249E-4525-A1CE-EE1557F7947F}"/>
            </c:ext>
          </c:extLst>
        </c:ser>
        <c:dLbls>
          <c:dLblPos val="outEnd"/>
          <c:showLegendKey val="0"/>
          <c:showVal val="1"/>
          <c:showCatName val="0"/>
          <c:showSerName val="0"/>
          <c:showPercent val="0"/>
          <c:showBubbleSize val="0"/>
        </c:dLbls>
        <c:gapWidth val="35"/>
        <c:overlap val="100"/>
        <c:axId val="85444096"/>
        <c:axId val="85482112"/>
      </c:barChart>
      <c:barChart>
        <c:barDir val="bar"/>
        <c:grouping val="clustered"/>
        <c:varyColors val="0"/>
        <c:ser>
          <c:idx val="1"/>
          <c:order val="1"/>
          <c:tx>
            <c:strRef>
              <c:f>Sheet1!$C$1</c:f>
              <c:strCache>
                <c:ptCount val="1"/>
                <c:pt idx="0">
                  <c:v>National average</c:v>
                </c:pt>
              </c:strCache>
            </c:strRef>
          </c:tx>
          <c:spPr>
            <a:noFill/>
            <a:ln>
              <a:noFill/>
            </a:ln>
            <a:effectLst>
              <a:outerShdw dist="50800" algn="ctr" rotWithShape="0">
                <a:sysClr val="windowText" lastClr="000000"/>
              </a:outerShdw>
            </a:effectLst>
          </c:spPr>
          <c:invertIfNegative val="0"/>
          <c:cat>
            <c:strRef>
              <c:f>Sheet1!$A$2:$A$6</c:f>
              <c:strCache>
                <c:ptCount val="5"/>
                <c:pt idx="0">
                  <c:v>Leaving hospital Q41. Thinking about any medicine you were to take at home, were you given any of the following?</c:v>
                </c:pt>
                <c:pt idx="1">
                  <c:v>The hospital and ward Q5. Were you ever prevented from sleeping at night by hospital lighting?</c:v>
                </c:pt>
                <c:pt idx="2">
                  <c:v>Doctors Q16. When you asked doctors questions, did you get answers you could understand?</c:v>
                </c:pt>
                <c:pt idx="3">
                  <c:v>The hospital and ward Q10. If you brought medication with you to hospital, were you able to take it when you needed to?</c:v>
                </c:pt>
                <c:pt idx="4">
                  <c:v>Feedback on care Q49. During your hospital stay, were you ever asked to give your views on the quality of your care?</c:v>
                </c:pt>
              </c:strCache>
            </c:strRef>
          </c:cat>
          <c:val>
            <c:numRef>
              <c:f>Sheet1!$C$2:$C$6</c:f>
              <c:numCache>
                <c:formatCode>0.0</c:formatCode>
                <c:ptCount val="5"/>
                <c:pt idx="0">
                  <c:v>4.5999999999999996</c:v>
                </c:pt>
                <c:pt idx="1">
                  <c:v>8.1</c:v>
                </c:pt>
                <c:pt idx="2">
                  <c:v>8.6999999999999993</c:v>
                </c:pt>
                <c:pt idx="3">
                  <c:v>8.1</c:v>
                </c:pt>
                <c:pt idx="4">
                  <c:v>1.4</c:v>
                </c:pt>
              </c:numCache>
            </c:numRef>
          </c:val>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1-249E-4525-A1CE-EE1557F7947F}"/>
            </c:ext>
          </c:extLst>
        </c:ser>
        <c:dLbls>
          <c:showLegendKey val="0"/>
          <c:showVal val="0"/>
          <c:showCatName val="0"/>
          <c:showSerName val="0"/>
          <c:showPercent val="0"/>
          <c:showBubbleSize val="0"/>
        </c:dLbls>
        <c:gapWidth val="35"/>
        <c:overlap val="100"/>
        <c:axId val="122424271"/>
        <c:axId val="119927455"/>
      </c:barChart>
      <c:catAx>
        <c:axId val="85444096"/>
        <c:scaling>
          <c:orientation val="maxMin"/>
        </c:scaling>
        <c:delete val="0"/>
        <c:axPos val="l"/>
        <c:numFmt formatCode="General" sourceLinked="0"/>
        <c:majorTickMark val="out"/>
        <c:minorTickMark val="none"/>
        <c:tickLblPos val="none"/>
        <c:spPr>
          <a:ln>
            <a:noFill/>
          </a:ln>
        </c:spPr>
        <c:txPr>
          <a:bodyPr/>
          <a:lstStyle/>
          <a:p>
            <a:pPr algn="r">
              <a:defRPr sz="1200" b="0">
                <a:solidFill>
                  <a:schemeClr val="tx1"/>
                </a:solidFill>
                <a:latin typeface="Arial" panose="020B0604020202020204" pitchFamily="34" charset="0"/>
                <a:cs typeface="Arial" panose="020B0604020202020204" pitchFamily="34" charset="0"/>
              </a:defRPr>
            </a:pPr>
            <a:endParaRPr lang="en-US"/>
          </a:p>
        </c:txPr>
        <c:crossAx val="85482112"/>
        <c:crosses val="autoZero"/>
        <c:auto val="1"/>
        <c:lblAlgn val="ctr"/>
        <c:lblOffset val="200"/>
        <c:noMultiLvlLbl val="0"/>
      </c:catAx>
      <c:valAx>
        <c:axId val="85482112"/>
        <c:scaling>
          <c:orientation val="minMax"/>
          <c:max val="10"/>
          <c:min val="0"/>
        </c:scaling>
        <c:delete val="0"/>
        <c:axPos val="t"/>
        <c:numFmt formatCode="0.0" sourceLinked="1"/>
        <c:majorTickMark val="out"/>
        <c:minorTickMark val="in"/>
        <c:tickLblPos val="nextTo"/>
        <c:spPr>
          <a:ln/>
        </c:spPr>
        <c:txPr>
          <a:bodyPr/>
          <a:lstStyle/>
          <a:p>
            <a:pPr>
              <a:defRPr sz="800">
                <a:solidFill>
                  <a:schemeClr val="tx1">
                    <a:lumMod val="75000"/>
                    <a:lumOff val="25000"/>
                  </a:schemeClr>
                </a:solidFill>
                <a:latin typeface="Arial" panose="020B0604020202020204" pitchFamily="34" charset="0"/>
                <a:cs typeface="Arial" panose="020B0604020202020204" pitchFamily="34" charset="0"/>
              </a:defRPr>
            </a:pPr>
            <a:endParaRPr lang="en-US"/>
          </a:p>
        </c:txPr>
        <c:crossAx val="85444096"/>
        <c:crosses val="autoZero"/>
        <c:crossBetween val="between"/>
      </c:valAx>
      <c:valAx>
        <c:axId val="119927455"/>
        <c:scaling>
          <c:orientation val="minMax"/>
          <c:max val="0.70000000000000007"/>
          <c:min val="0"/>
        </c:scaling>
        <c:delete val="1"/>
        <c:axPos val="b"/>
        <c:numFmt formatCode="0.0" sourceLinked="1"/>
        <c:majorTickMark val="out"/>
        <c:minorTickMark val="none"/>
        <c:tickLblPos val="nextTo"/>
        <c:crossAx val="122424271"/>
        <c:crosses val="max"/>
        <c:crossBetween val="between"/>
      </c:valAx>
      <c:catAx>
        <c:axId val="122424271"/>
        <c:scaling>
          <c:orientation val="maxMin"/>
        </c:scaling>
        <c:delete val="1"/>
        <c:axPos val="r"/>
        <c:numFmt formatCode="General" sourceLinked="1"/>
        <c:majorTickMark val="out"/>
        <c:minorTickMark val="none"/>
        <c:tickLblPos val="nextTo"/>
        <c:crossAx val="119927455"/>
        <c:crosses val="max"/>
        <c:auto val="1"/>
        <c:lblAlgn val="ctr"/>
        <c:lblOffset val="100"/>
        <c:noMultiLvlLbl val="0"/>
      </c:catAx>
    </c:plotArea>
    <c:plotVisOnly val="1"/>
    <c:dispBlanksAs val="gap"/>
    <c:showDLblsOverMax val="0"/>
  </c:chart>
  <c:txPr>
    <a:bodyPr/>
    <a:lstStyle/>
    <a:p>
      <a:pPr>
        <a:defRPr sz="1400" b="1">
          <a:solidFill>
            <a:schemeClr val="bg1"/>
          </a:solidFill>
          <a:latin typeface="AvantGarde Bk BT" panose="020B0402020202020204" pitchFamily="34" charset="0"/>
        </a:defRPr>
      </a:pPr>
      <a:endParaRPr lang="en-US"/>
    </a:p>
  </c:txPr>
  <c:externalData r:id="rId2">
    <c:autoUpdate val="0"/>
  </c:externalData>
</c:chartSpace>
</file>

<file path=ppt/charts/chart1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9DA-4627-9475-33A61EF8303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Your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D2D-49BF-AC93-3B4F540D741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Your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Sheet1!$E$2:$E$138</c:f>
              <c:numCache>
                <c:formatCode>0.0</c:formatCode>
                <c:ptCount val="134"/>
                <c:pt idx="0">
                  <c:v>0.49178444280937</c:v>
                </c:pt>
                <c:pt idx="1">
                  <c:v>0.60832871520081999</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1-8D2D-49BF-AC93-3B4F540D741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Your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Sheet1!$F$2:$F$138</c:f>
              <c:numCache>
                <c:formatCode>0.0</c:formatCode>
                <c:ptCount val="134"/>
                <c:pt idx="0">
                  <c:v>0</c:v>
                </c:pt>
                <c:pt idx="1">
                  <c:v>0</c:v>
                </c:pt>
                <c:pt idx="2">
                  <c:v>0.63273213574442999</c:v>
                </c:pt>
                <c:pt idx="3">
                  <c:v>0.65192128005502004</c:v>
                </c:pt>
                <c:pt idx="4">
                  <c:v>0.65226271412727999</c:v>
                </c:pt>
                <c:pt idx="5">
                  <c:v>0.66121863746189002</c:v>
                </c:pt>
                <c:pt idx="6">
                  <c:v>0.66125728766419001</c:v>
                </c:pt>
                <c:pt idx="7">
                  <c:v>0.69802283324872005</c:v>
                </c:pt>
                <c:pt idx="8">
                  <c:v>0.70223274287629001</c:v>
                </c:pt>
                <c:pt idx="9">
                  <c:v>0.72819729596230998</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2-8D2D-49BF-AC93-3B4F540D741C}"/>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Your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0.77396199802615995</c:v>
                </c:pt>
                <c:pt idx="11">
                  <c:v>0.77550411131760999</c:v>
                </c:pt>
                <c:pt idx="12">
                  <c:v>0.78118309075237002</c:v>
                </c:pt>
                <c:pt idx="13">
                  <c:v>0.78269718159304003</c:v>
                </c:pt>
                <c:pt idx="14">
                  <c:v>0.82235771133055002</c:v>
                </c:pt>
                <c:pt idx="15">
                  <c:v>0.82306846195145</c:v>
                </c:pt>
                <c:pt idx="16">
                  <c:v>0.85905639179573001</c:v>
                </c:pt>
                <c:pt idx="17">
                  <c:v>0.86128379384780995</c:v>
                </c:pt>
                <c:pt idx="18">
                  <c:v>0.87511338949817996</c:v>
                </c:pt>
                <c:pt idx="19">
                  <c:v>0.87849254807730004</c:v>
                </c:pt>
                <c:pt idx="20">
                  <c:v>0.88724154151912005</c:v>
                </c:pt>
                <c:pt idx="21">
                  <c:v>0.88914487243038998</c:v>
                </c:pt>
                <c:pt idx="22">
                  <c:v>0.90010512130991005</c:v>
                </c:pt>
                <c:pt idx="23">
                  <c:v>0.91319004253583003</c:v>
                </c:pt>
                <c:pt idx="24">
                  <c:v>0.92169779325975998</c:v>
                </c:pt>
                <c:pt idx="25">
                  <c:v>0.94613177259087999</c:v>
                </c:pt>
                <c:pt idx="26">
                  <c:v>0.94679273144457998</c:v>
                </c:pt>
                <c:pt idx="27">
                  <c:v>0.96140395700564996</c:v>
                </c:pt>
                <c:pt idx="28">
                  <c:v>0.96141088926784002</c:v>
                </c:pt>
                <c:pt idx="29">
                  <c:v>0.96521868796195998</c:v>
                </c:pt>
                <c:pt idx="30">
                  <c:v>0.97257692509141003</c:v>
                </c:pt>
                <c:pt idx="31">
                  <c:v>0.98559503005274995</c:v>
                </c:pt>
                <c:pt idx="32">
                  <c:v>1.01634810947302</c:v>
                </c:pt>
                <c:pt idx="33">
                  <c:v>1.0182030417216299</c:v>
                </c:pt>
                <c:pt idx="34">
                  <c:v>1.0304325182220999</c:v>
                </c:pt>
                <c:pt idx="35">
                  <c:v>1.03649091970372</c:v>
                </c:pt>
                <c:pt idx="36">
                  <c:v>1.0366267357321</c:v>
                </c:pt>
                <c:pt idx="37">
                  <c:v>1.0404459855643999</c:v>
                </c:pt>
                <c:pt idx="38">
                  <c:v>1.04348945528224</c:v>
                </c:pt>
                <c:pt idx="39">
                  <c:v>1.0469882336362499</c:v>
                </c:pt>
                <c:pt idx="40">
                  <c:v>1.0539012371928</c:v>
                </c:pt>
                <c:pt idx="41">
                  <c:v>1.07007639303375</c:v>
                </c:pt>
                <c:pt idx="42">
                  <c:v>1.0831438582389901</c:v>
                </c:pt>
                <c:pt idx="43">
                  <c:v>1.09161632466132</c:v>
                </c:pt>
                <c:pt idx="44">
                  <c:v>1.0994690453623699</c:v>
                </c:pt>
                <c:pt idx="45">
                  <c:v>1.12418783550436</c:v>
                </c:pt>
                <c:pt idx="46">
                  <c:v>1.13544476311359</c:v>
                </c:pt>
                <c:pt idx="47">
                  <c:v>1.14411192797283</c:v>
                </c:pt>
                <c:pt idx="48">
                  <c:v>1.14486526703929</c:v>
                </c:pt>
                <c:pt idx="49">
                  <c:v>1.1493722922848799</c:v>
                </c:pt>
                <c:pt idx="50">
                  <c:v>1.1499583923153101</c:v>
                </c:pt>
                <c:pt idx="51">
                  <c:v>1.15077138572878</c:v>
                </c:pt>
                <c:pt idx="52">
                  <c:v>1.15369854111248</c:v>
                </c:pt>
                <c:pt idx="53">
                  <c:v>1.1541281990729499</c:v>
                </c:pt>
                <c:pt idx="54">
                  <c:v>1.1549250076850801</c:v>
                </c:pt>
                <c:pt idx="55">
                  <c:v>1.1585693339706999</c:v>
                </c:pt>
                <c:pt idx="56">
                  <c:v>1.17110872429171</c:v>
                </c:pt>
                <c:pt idx="57">
                  <c:v>1.17480319426487</c:v>
                </c:pt>
                <c:pt idx="58">
                  <c:v>1.18011009602659</c:v>
                </c:pt>
                <c:pt idx="59">
                  <c:v>1.1896906000781899</c:v>
                </c:pt>
                <c:pt idx="60">
                  <c:v>1.19088945596817</c:v>
                </c:pt>
                <c:pt idx="61">
                  <c:v>1.1948132843114201</c:v>
                </c:pt>
                <c:pt idx="62">
                  <c:v>1.1996599741746801</c:v>
                </c:pt>
                <c:pt idx="63">
                  <c:v>1.2058909345783899</c:v>
                </c:pt>
                <c:pt idx="64">
                  <c:v>1.2093312443167701</c:v>
                </c:pt>
                <c:pt idx="65">
                  <c:v>1.2187066493319101</c:v>
                </c:pt>
                <c:pt idx="66">
                  <c:v>1.2332136979486099</c:v>
                </c:pt>
                <c:pt idx="67">
                  <c:v>1.2405086371706</c:v>
                </c:pt>
                <c:pt idx="68">
                  <c:v>1.24071923870823</c:v>
                </c:pt>
                <c:pt idx="69">
                  <c:v>1.2442703939231301</c:v>
                </c:pt>
                <c:pt idx="70">
                  <c:v>1.25721080470988</c:v>
                </c:pt>
                <c:pt idx="71">
                  <c:v>1.2639791902536699</c:v>
                </c:pt>
                <c:pt idx="72">
                  <c:v>1.29718653805423</c:v>
                </c:pt>
                <c:pt idx="73">
                  <c:v>1.29732188844937</c:v>
                </c:pt>
                <c:pt idx="74">
                  <c:v>1.3101251538244101</c:v>
                </c:pt>
                <c:pt idx="75">
                  <c:v>1.3298712698670101</c:v>
                </c:pt>
                <c:pt idx="76">
                  <c:v>1.33591671950233</c:v>
                </c:pt>
                <c:pt idx="77">
                  <c:v>1.3576310488584999</c:v>
                </c:pt>
                <c:pt idx="78">
                  <c:v>1.37794066215537</c:v>
                </c:pt>
                <c:pt idx="79">
                  <c:v>1.3787126341090701</c:v>
                </c:pt>
                <c:pt idx="80">
                  <c:v>1.3799539704693899</c:v>
                </c:pt>
                <c:pt idx="81">
                  <c:v>1.42338832143806</c:v>
                </c:pt>
                <c:pt idx="82">
                  <c:v>1.42771115374114</c:v>
                </c:pt>
                <c:pt idx="83">
                  <c:v>1.4354778634232701</c:v>
                </c:pt>
                <c:pt idx="84">
                  <c:v>1.4382584651541901</c:v>
                </c:pt>
                <c:pt idx="85">
                  <c:v>1.44622385873306</c:v>
                </c:pt>
                <c:pt idx="86">
                  <c:v>1.44657942828467</c:v>
                </c:pt>
                <c:pt idx="87">
                  <c:v>1.47248812272351</c:v>
                </c:pt>
                <c:pt idx="88">
                  <c:v>1.47367949890941</c:v>
                </c:pt>
                <c:pt idx="89">
                  <c:v>1.49256979799904</c:v>
                </c:pt>
                <c:pt idx="90">
                  <c:v>1.5097915151756001</c:v>
                </c:pt>
                <c:pt idx="91">
                  <c:v>1.51051059032747</c:v>
                </c:pt>
                <c:pt idx="92">
                  <c:v>1.5204340264112499</c:v>
                </c:pt>
                <c:pt idx="93">
                  <c:v>1.5261090036370899</c:v>
                </c:pt>
                <c:pt idx="94">
                  <c:v>1.5461198926296</c:v>
                </c:pt>
                <c:pt idx="95">
                  <c:v>1.5522741039825101</c:v>
                </c:pt>
                <c:pt idx="96">
                  <c:v>1.5545603109880799</c:v>
                </c:pt>
                <c:pt idx="97">
                  <c:v>1.6090657084488</c:v>
                </c:pt>
                <c:pt idx="98">
                  <c:v>1.6150520624426501</c:v>
                </c:pt>
                <c:pt idx="99">
                  <c:v>1.62256635569708</c:v>
                </c:pt>
                <c:pt idx="100">
                  <c:v>1.6265210363410301</c:v>
                </c:pt>
                <c:pt idx="101">
                  <c:v>1.6425789439387199</c:v>
                </c:pt>
                <c:pt idx="102">
                  <c:v>1.6460364509136201</c:v>
                </c:pt>
                <c:pt idx="103">
                  <c:v>1.6556027459646001</c:v>
                </c:pt>
                <c:pt idx="104">
                  <c:v>1.6578931551093199</c:v>
                </c:pt>
                <c:pt idx="105">
                  <c:v>1.6841844807887401</c:v>
                </c:pt>
                <c:pt idx="106">
                  <c:v>1.7035491843966299</c:v>
                </c:pt>
                <c:pt idx="107">
                  <c:v>1.70501876176574</c:v>
                </c:pt>
                <c:pt idx="108">
                  <c:v>1.75737060877675</c:v>
                </c:pt>
                <c:pt idx="109">
                  <c:v>1.7772047932711901</c:v>
                </c:pt>
                <c:pt idx="110">
                  <c:v>1.8331917871581001</c:v>
                </c:pt>
                <c:pt idx="111">
                  <c:v>1.8494281715229499</c:v>
                </c:pt>
                <c:pt idx="112">
                  <c:v>1.8501929293749999</c:v>
                </c:pt>
                <c:pt idx="113">
                  <c:v>1.87116189229334</c:v>
                </c:pt>
                <c:pt idx="114">
                  <c:v>1.8816706079680201</c:v>
                </c:pt>
                <c:pt idx="115">
                  <c:v>1.89022039618821</c:v>
                </c:pt>
                <c:pt idx="116">
                  <c:v>1.89762939241454</c:v>
                </c:pt>
                <c:pt idx="117">
                  <c:v>1.89997767993072</c:v>
                </c:pt>
                <c:pt idx="118">
                  <c:v>1.92139407312461</c:v>
                </c:pt>
                <c:pt idx="119">
                  <c:v>1.95988299678245</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3-8D2D-49BF-AC93-3B4F540D741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Your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2.1652308491761398</c:v>
                </c:pt>
                <c:pt idx="121">
                  <c:v>2.1845253642804301</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4-8D2D-49BF-AC93-3B4F540D741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Your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2.3604611979238301</c:v>
                </c:pt>
                <c:pt idx="123">
                  <c:v>2.3682823582220802</c:v>
                </c:pt>
                <c:pt idx="124">
                  <c:v>2.3721981003505199</c:v>
                </c:pt>
                <c:pt idx="125">
                  <c:v>2.3809244273735799</c:v>
                </c:pt>
                <c:pt idx="126">
                  <c:v>2.4781031533091902</c:v>
                </c:pt>
                <c:pt idx="127">
                  <c:v>2.4862925371887199</c:v>
                </c:pt>
                <c:pt idx="128">
                  <c:v>2.4976752921212699</c:v>
                </c:pt>
                <c:pt idx="129">
                  <c:v>2.5804472426212302</c:v>
                </c:pt>
                <c:pt idx="130">
                  <c:v>2.7339439594804</c:v>
                </c:pt>
                <c:pt idx="131">
                  <c:v>2.8942084182500198</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5-8D2D-49BF-AC93-3B4F540D741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Your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2.8473229802873599</c:v>
                </c:pt>
                <c:pt idx="133">
                  <c:v>3.4353563888864498</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6-8D2D-49BF-AC93-3B4F540D741C}"/>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Your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1.3101251538244101</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7-8D2D-49BF-AC93-3B4F540D741C}"/>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Royal National Orthopaedic Hospital NHS Trust</c:v>
                </c:pt>
                <c:pt idx="1">
                  <c:v>The Royal Marsden NHS Foundation Trust</c:v>
                </c:pt>
                <c:pt idx="2">
                  <c:v>Lewisham and Greenwich NHS Trust</c:v>
                </c:pt>
                <c:pt idx="3">
                  <c:v>Chelsea and Westminster Hospital NHS Foundation Trust</c:v>
                </c:pt>
                <c:pt idx="4">
                  <c:v>Barking, Havering and Redbridge University Hospitals NHS Trust</c:v>
                </c:pt>
              </c:strCache>
            </c:strRef>
          </c:cat>
          <c:val>
            <c:numRef>
              <c:f>Sheet1!$B$2:$B$6</c:f>
              <c:numCache>
                <c:formatCode>0.0</c:formatCode>
                <c:ptCount val="5"/>
                <c:pt idx="0">
                  <c:v>3.4</c:v>
                </c:pt>
                <c:pt idx="1">
                  <c:v>2.5</c:v>
                </c:pt>
                <c:pt idx="2">
                  <c:v>2.5</c:v>
                </c:pt>
                <c:pt idx="3">
                  <c:v>2.5</c:v>
                </c:pt>
                <c:pt idx="4">
                  <c:v>2.4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BFF-42EE-9285-6D71D99CB3A0}"/>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Royal National Orthopaedic Hospital NHS Trust</c:v>
                </c:pt>
                <c:pt idx="1">
                  <c:v>The Royal Marsden NHS Foundation Trust</c:v>
                </c:pt>
                <c:pt idx="2">
                  <c:v>Lewisham and Greenwich NHS Trust</c:v>
                </c:pt>
                <c:pt idx="3">
                  <c:v>Chelsea and Westminster Hospital NHS Foundation Trust</c:v>
                </c:pt>
                <c:pt idx="4">
                  <c:v>Barking, Havering and Redbridge University Hospitals NHS Trust</c:v>
                </c:pt>
              </c:strCache>
            </c:strRef>
          </c:cat>
          <c:val>
            <c:numRef>
              <c:f>Sheet1!$C$2:$C$6</c:f>
              <c:numCache>
                <c:formatCode>0.0</c:formatCode>
                <c:ptCount val="5"/>
                <c:pt idx="0">
                  <c:v>6.6</c:v>
                </c:pt>
                <c:pt idx="1">
                  <c:v>7.5</c:v>
                </c:pt>
                <c:pt idx="2">
                  <c:v>7.5</c:v>
                </c:pt>
                <c:pt idx="3">
                  <c:v>7.5</c:v>
                </c:pt>
                <c:pt idx="4">
                  <c:v>7.6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BFF-42EE-9285-6D71D99CB3A0}"/>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Royal Free London NHS Foundation Trust</c:v>
                </c:pt>
                <c:pt idx="1">
                  <c:v>North Middlesex University Hospital NHS Trust</c:v>
                </c:pt>
                <c:pt idx="2">
                  <c:v>Croydon Health Services NHS Trust</c:v>
                </c:pt>
                <c:pt idx="3">
                  <c:v>Epsom and St Helier University Hospitals NHS Trust</c:v>
                </c:pt>
                <c:pt idx="4">
                  <c:v>Whittington Health NHS Trust</c:v>
                </c:pt>
              </c:strCache>
            </c:strRef>
          </c:cat>
          <c:val>
            <c:numRef>
              <c:f>Sheet1!$B$2:$B$6</c:f>
              <c:numCache>
                <c:formatCode>0.0</c:formatCode>
                <c:ptCount val="5"/>
                <c:pt idx="0">
                  <c:v>1.2</c:v>
                </c:pt>
                <c:pt idx="1">
                  <c:v>1.2</c:v>
                </c:pt>
                <c:pt idx="2">
                  <c:v>1.2</c:v>
                </c:pt>
                <c:pt idx="3">
                  <c:v>1.2</c:v>
                </c:pt>
                <c:pt idx="4">
                  <c:v>1.3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3F9B-4DAE-A16A-180DBE3F3254}"/>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Royal Free London NHS Foundation Trust</c:v>
                </c:pt>
                <c:pt idx="1">
                  <c:v>North Middlesex University Hospital NHS Trust</c:v>
                </c:pt>
                <c:pt idx="2">
                  <c:v>Croydon Health Services NHS Trust</c:v>
                </c:pt>
                <c:pt idx="3">
                  <c:v>Epsom and St Helier University Hospitals NHS Trust</c:v>
                </c:pt>
                <c:pt idx="4">
                  <c:v>Whittington Health NHS Trust</c:v>
                </c:pt>
              </c:strCache>
            </c:strRef>
          </c:cat>
          <c:val>
            <c:numRef>
              <c:f>Sheet1!$C$2:$C$6</c:f>
              <c:numCache>
                <c:formatCode>0.0</c:formatCode>
                <c:ptCount val="5"/>
                <c:pt idx="0">
                  <c:v>8.8000000000000007</c:v>
                </c:pt>
                <c:pt idx="1">
                  <c:v>8.8000000000000007</c:v>
                </c:pt>
                <c:pt idx="2">
                  <c:v>8.8000000000000007</c:v>
                </c:pt>
                <c:pt idx="3">
                  <c:v>8.8000000000000007</c:v>
                </c:pt>
                <c:pt idx="4">
                  <c:v>8.6999999999999993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3F9B-4DAE-A16A-180DBE3F3254}"/>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0.49178444280939998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2A2-400F-A03B-B55639AFA9B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12A2-400F-A03B-B55639AFA9B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7.9053557190599977E-2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12A2-400F-A03B-B55639AFA9B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0.12881600000000004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12A2-400F-A03B-B55639AFA9B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1.3448200000000001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12A2-400F-A03B-B55639AFA9B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0.12881600000000004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12A2-400F-A03B-B55639AFA9B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0.46204899999999993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12A2-400F-A03B-B55639AFA9B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0.80001699999999998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12A2-400F-A03B-B55639AFA9BC}"/>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1.310125</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12A2-400F-A03B-B55639AFA9B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12A2-400F-A03B-B55639AFA9BC}"/>
              </c:ext>
            </c:extLst>
          </c:dPt>
          <c:xVal>
            <c:numRef>
              <c:f>Sheet1!$B$12</c:f>
              <c:numCache>
                <c:formatCode>0.000000</c:formatCode>
                <c:ptCount val="1"/>
                <c:pt idx="0">
                  <c:v>1.372064</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12A2-400F-A03B-B55639AFA9BC}"/>
            </c:ext>
          </c:extLst>
        </c:ser>
        <c:ser>
          <c:idx val="9"/>
          <c:order val="10"/>
          <c:tx>
            <c:v>label</c:v>
          </c:tx>
          <c:spPr>
            <a:ln w="25400" cap="rnd">
              <a:noFill/>
              <a:round/>
            </a:ln>
            <a:effectLst/>
          </c:spPr>
          <c:marker>
            <c:symbol val="none"/>
          </c:marker>
          <c:dLbls>
            <c:dLbl>
              <c:idx val="0"/>
              <c:tx>
                <c:rich>
                  <a:bodyPr/>
                  <a:lstStyle/>
                  <a:p>
                    <a:r>
                      <a:rPr lang="en-GB" dirty="0"/>
                      <a:t>Q49. </a:t>
                    </a:r>
                    <a:r>
                      <a:rPr lang="en-GB" sz="900" b="0" i="0" u="none" strike="noStrike" baseline="0" dirty="0">
                        <a:effectLst/>
                      </a:rPr>
                      <a:t>During your hospital stay, were you ever asked to give your views on the quality of your care?</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12A2-400F-A03B-B55639AFA9B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12A2-400F-A03B-B55639AFA9BC}"/>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6745-4200-8AC7-8531F554387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7B7-4301-A0D2-1EBB2B178F8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15E-41E4-AA88-6E79FE487A9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02E-4269-9416-AFE247602CE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Your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Sheet1!$D$2:$D$138</c:f>
              <c:numCache>
                <c:formatCode>0.0</c:formatCode>
                <c:ptCount val="134"/>
                <c:pt idx="0">
                  <c:v>8.2161917491182095</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00C-4E79-BCA3-D529802510E2}"/>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Your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Sheet1!$E$2:$E$138</c:f>
              <c:numCache>
                <c:formatCode>0.0</c:formatCode>
                <c:ptCount val="134"/>
                <c:pt idx="0">
                  <c:v>0</c:v>
                </c:pt>
                <c:pt idx="1">
                  <c:v>8.4183067529835593</c:v>
                </c:pt>
                <c:pt idx="2">
                  <c:v>8.4691391391418396</c:v>
                </c:pt>
                <c:pt idx="3">
                  <c:v>8.5519312398679794</c:v>
                </c:pt>
                <c:pt idx="4">
                  <c:v>8.5905084487123506</c:v>
                </c:pt>
                <c:pt idx="5">
                  <c:v>8.6265341057487603</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1-F00C-4E79-BCA3-D529802510E2}"/>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Your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Sheet1!$F$2:$F$138</c:f>
              <c:numCache>
                <c:formatCode>0.0</c:formatCode>
                <c:ptCount val="134"/>
                <c:pt idx="0">
                  <c:v>0</c:v>
                </c:pt>
                <c:pt idx="1">
                  <c:v>0</c:v>
                </c:pt>
                <c:pt idx="2">
                  <c:v>0</c:v>
                </c:pt>
                <c:pt idx="3">
                  <c:v>0</c:v>
                </c:pt>
                <c:pt idx="4">
                  <c:v>0</c:v>
                </c:pt>
                <c:pt idx="5">
                  <c:v>0</c:v>
                </c:pt>
                <c:pt idx="6">
                  <c:v>8.6507994595042508</c:v>
                </c:pt>
                <c:pt idx="7">
                  <c:v>8.6710423437278905</c:v>
                </c:pt>
                <c:pt idx="8">
                  <c:v>8.6780711738671599</c:v>
                </c:pt>
                <c:pt idx="9">
                  <c:v>8.7129095132694498</c:v>
                </c:pt>
                <c:pt idx="10">
                  <c:v>8.7237985318841194</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2-F00C-4E79-BCA3-D529802510E2}"/>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Your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8.7467363012613397</c:v>
                </c:pt>
                <c:pt idx="12">
                  <c:v>8.7489474445449407</c:v>
                </c:pt>
                <c:pt idx="13">
                  <c:v>8.7642132668001391</c:v>
                </c:pt>
                <c:pt idx="14">
                  <c:v>8.7726321285320896</c:v>
                </c:pt>
                <c:pt idx="15">
                  <c:v>8.7799667389889997</c:v>
                </c:pt>
                <c:pt idx="16">
                  <c:v>8.7843955754239609</c:v>
                </c:pt>
                <c:pt idx="17">
                  <c:v>8.7911606469464996</c:v>
                </c:pt>
                <c:pt idx="18">
                  <c:v>8.7998866817861092</c:v>
                </c:pt>
                <c:pt idx="19">
                  <c:v>8.8011394905763591</c:v>
                </c:pt>
                <c:pt idx="20">
                  <c:v>8.8037079765308093</c:v>
                </c:pt>
                <c:pt idx="21">
                  <c:v>8.8306794761821603</c:v>
                </c:pt>
                <c:pt idx="22">
                  <c:v>8.8433250675826205</c:v>
                </c:pt>
                <c:pt idx="23">
                  <c:v>8.8433953816530106</c:v>
                </c:pt>
                <c:pt idx="24">
                  <c:v>8.8629966501506097</c:v>
                </c:pt>
                <c:pt idx="25">
                  <c:v>8.8769821555298094</c:v>
                </c:pt>
                <c:pt idx="26">
                  <c:v>8.8789511791606603</c:v>
                </c:pt>
                <c:pt idx="27">
                  <c:v>8.8991416195449204</c:v>
                </c:pt>
                <c:pt idx="28">
                  <c:v>8.9016307284443101</c:v>
                </c:pt>
                <c:pt idx="29">
                  <c:v>8.9088042152883098</c:v>
                </c:pt>
                <c:pt idx="30">
                  <c:v>8.9143373144395408</c:v>
                </c:pt>
                <c:pt idx="31">
                  <c:v>8.9184522804187001</c:v>
                </c:pt>
                <c:pt idx="32">
                  <c:v>8.9241994364162593</c:v>
                </c:pt>
                <c:pt idx="33">
                  <c:v>8.9288782359482006</c:v>
                </c:pt>
                <c:pt idx="34">
                  <c:v>8.9354938305757301</c:v>
                </c:pt>
                <c:pt idx="35">
                  <c:v>8.9435956341347005</c:v>
                </c:pt>
                <c:pt idx="36">
                  <c:v>8.9532485971432401</c:v>
                </c:pt>
                <c:pt idx="37">
                  <c:v>8.9564822283604304</c:v>
                </c:pt>
                <c:pt idx="38">
                  <c:v>8.9647866491485306</c:v>
                </c:pt>
                <c:pt idx="39">
                  <c:v>8.9694216109385003</c:v>
                </c:pt>
                <c:pt idx="40">
                  <c:v>8.9730349520121599</c:v>
                </c:pt>
                <c:pt idx="41">
                  <c:v>8.9749752715305302</c:v>
                </c:pt>
                <c:pt idx="42">
                  <c:v>8.9774702352247502</c:v>
                </c:pt>
                <c:pt idx="43">
                  <c:v>8.9780505348732191</c:v>
                </c:pt>
                <c:pt idx="44">
                  <c:v>8.9922559655023697</c:v>
                </c:pt>
                <c:pt idx="45">
                  <c:v>8.9930396135760695</c:v>
                </c:pt>
                <c:pt idx="46">
                  <c:v>8.9931416115721596</c:v>
                </c:pt>
                <c:pt idx="47">
                  <c:v>8.9942786238311605</c:v>
                </c:pt>
                <c:pt idx="48">
                  <c:v>8.9950933604842191</c:v>
                </c:pt>
                <c:pt idx="49">
                  <c:v>9.0054440024779794</c:v>
                </c:pt>
                <c:pt idx="50">
                  <c:v>9.0126756835101691</c:v>
                </c:pt>
                <c:pt idx="51">
                  <c:v>9.0140868830595604</c:v>
                </c:pt>
                <c:pt idx="52">
                  <c:v>9.0159157094416695</c:v>
                </c:pt>
                <c:pt idx="53">
                  <c:v>9.0248621582875792</c:v>
                </c:pt>
                <c:pt idx="54">
                  <c:v>9.0266144871078495</c:v>
                </c:pt>
                <c:pt idx="55">
                  <c:v>9.0287461329112801</c:v>
                </c:pt>
                <c:pt idx="56">
                  <c:v>9.0303562973786207</c:v>
                </c:pt>
                <c:pt idx="57">
                  <c:v>9.0315311190169894</c:v>
                </c:pt>
                <c:pt idx="58">
                  <c:v>9.0347560786251204</c:v>
                </c:pt>
                <c:pt idx="59">
                  <c:v>9.0350249954174195</c:v>
                </c:pt>
                <c:pt idx="60">
                  <c:v>9.0410890899009004</c:v>
                </c:pt>
                <c:pt idx="61">
                  <c:v>9.0492159317420207</c:v>
                </c:pt>
                <c:pt idx="62">
                  <c:v>9.0509556950878203</c:v>
                </c:pt>
                <c:pt idx="63">
                  <c:v>9.0526096431651304</c:v>
                </c:pt>
                <c:pt idx="64">
                  <c:v>9.0592333348381704</c:v>
                </c:pt>
                <c:pt idx="65">
                  <c:v>9.0614672202152597</c:v>
                </c:pt>
                <c:pt idx="66">
                  <c:v>9.0618494353415606</c:v>
                </c:pt>
                <c:pt idx="67">
                  <c:v>9.0664932353950398</c:v>
                </c:pt>
                <c:pt idx="68">
                  <c:v>9.0693550776388694</c:v>
                </c:pt>
                <c:pt idx="69">
                  <c:v>9.0784140245073601</c:v>
                </c:pt>
                <c:pt idx="70">
                  <c:v>9.0826155328979503</c:v>
                </c:pt>
                <c:pt idx="71">
                  <c:v>9.0835688664183891</c:v>
                </c:pt>
                <c:pt idx="72">
                  <c:v>9.0874860404287308</c:v>
                </c:pt>
                <c:pt idx="73">
                  <c:v>9.1009872404105199</c:v>
                </c:pt>
                <c:pt idx="74">
                  <c:v>9.1011833194730904</c:v>
                </c:pt>
                <c:pt idx="75">
                  <c:v>9.1034821764337899</c:v>
                </c:pt>
                <c:pt idx="76">
                  <c:v>9.1192880492131305</c:v>
                </c:pt>
                <c:pt idx="77">
                  <c:v>9.1206041092310208</c:v>
                </c:pt>
                <c:pt idx="78">
                  <c:v>9.1308475769063193</c:v>
                </c:pt>
                <c:pt idx="79">
                  <c:v>9.1350027663260001</c:v>
                </c:pt>
                <c:pt idx="80">
                  <c:v>9.1388546356036002</c:v>
                </c:pt>
                <c:pt idx="81">
                  <c:v>9.1432023343604296</c:v>
                </c:pt>
                <c:pt idx="82">
                  <c:v>9.1488068474843995</c:v>
                </c:pt>
                <c:pt idx="83">
                  <c:v>9.1530850243978694</c:v>
                </c:pt>
                <c:pt idx="84">
                  <c:v>9.1535740305705104</c:v>
                </c:pt>
                <c:pt idx="85">
                  <c:v>9.1592212513484501</c:v>
                </c:pt>
                <c:pt idx="86">
                  <c:v>9.15932650911334</c:v>
                </c:pt>
                <c:pt idx="87">
                  <c:v>9.1614759613985406</c:v>
                </c:pt>
                <c:pt idx="88">
                  <c:v>9.1663488122510604</c:v>
                </c:pt>
                <c:pt idx="89">
                  <c:v>9.1682988207652496</c:v>
                </c:pt>
                <c:pt idx="90">
                  <c:v>9.1710117842276002</c:v>
                </c:pt>
                <c:pt idx="91">
                  <c:v>9.1875988020165096</c:v>
                </c:pt>
                <c:pt idx="92">
                  <c:v>9.1890560626468307</c:v>
                </c:pt>
                <c:pt idx="93">
                  <c:v>9.1929876675326003</c:v>
                </c:pt>
                <c:pt idx="94">
                  <c:v>9.1936323173265304</c:v>
                </c:pt>
                <c:pt idx="95">
                  <c:v>9.1976574185818301</c:v>
                </c:pt>
                <c:pt idx="96">
                  <c:v>9.1995304216113905</c:v>
                </c:pt>
                <c:pt idx="97">
                  <c:v>9.2012819431563209</c:v>
                </c:pt>
                <c:pt idx="98">
                  <c:v>9.2133453233206701</c:v>
                </c:pt>
                <c:pt idx="99">
                  <c:v>9.2163220326188995</c:v>
                </c:pt>
                <c:pt idx="100">
                  <c:v>9.2213502375042307</c:v>
                </c:pt>
                <c:pt idx="101">
                  <c:v>9.2228222937983197</c:v>
                </c:pt>
                <c:pt idx="102">
                  <c:v>9.2326231423793406</c:v>
                </c:pt>
                <c:pt idx="103">
                  <c:v>9.2351661858283798</c:v>
                </c:pt>
                <c:pt idx="104">
                  <c:v>9.2529470152465496</c:v>
                </c:pt>
                <c:pt idx="105">
                  <c:v>9.2665464275428704</c:v>
                </c:pt>
                <c:pt idx="106">
                  <c:v>9.2717344843438791</c:v>
                </c:pt>
                <c:pt idx="107">
                  <c:v>9.2926311262477004</c:v>
                </c:pt>
                <c:pt idx="108">
                  <c:v>9.2958098609966004</c:v>
                </c:pt>
                <c:pt idx="109">
                  <c:v>9.3032338656541693</c:v>
                </c:pt>
                <c:pt idx="110">
                  <c:v>9.3034525510084993</c:v>
                </c:pt>
                <c:pt idx="111">
                  <c:v>9.3104233077421394</c:v>
                </c:pt>
                <c:pt idx="112">
                  <c:v>9.3188087635717292</c:v>
                </c:pt>
                <c:pt idx="113">
                  <c:v>9.3338240149942102</c:v>
                </c:pt>
                <c:pt idx="114">
                  <c:v>9.3340300682582402</c:v>
                </c:pt>
                <c:pt idx="115">
                  <c:v>9.3375981776310493</c:v>
                </c:pt>
                <c:pt idx="116">
                  <c:v>9.3433728097485194</c:v>
                </c:pt>
                <c:pt idx="117">
                  <c:v>9.3591915493074698</c:v>
                </c:pt>
                <c:pt idx="118">
                  <c:v>9.3714036652059605</c:v>
                </c:pt>
                <c:pt idx="119">
                  <c:v>9.3757838461011502</c:v>
                </c:pt>
                <c:pt idx="120">
                  <c:v>9.3774034192179592</c:v>
                </c:pt>
                <c:pt idx="121">
                  <c:v>9.3778755296928207</c:v>
                </c:pt>
                <c:pt idx="122">
                  <c:v>9.3812697537859808</c:v>
                </c:pt>
                <c:pt idx="123">
                  <c:v>9.3821423263746393</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3-F00C-4E79-BCA3-D529802510E2}"/>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Your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9.3857677500338497</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4-F00C-4E79-BCA3-D529802510E2}"/>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Your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9.4963526779696501</c:v>
                </c:pt>
                <c:pt idx="126">
                  <c:v>9.5731418874037093</c:v>
                </c:pt>
                <c:pt idx="127">
                  <c:v>9.6108832835193692</c:v>
                </c:pt>
                <c:pt idx="128">
                  <c:v>9.6734478860481001</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5-F00C-4E79-BCA3-D529802510E2}"/>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Your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9.6365666009904807</c:v>
                </c:pt>
                <c:pt idx="130">
                  <c:v>9.6611798572109695</c:v>
                </c:pt>
                <c:pt idx="131">
                  <c:v>9.7178651847973008</c:v>
                </c:pt>
                <c:pt idx="132">
                  <c:v>9.7368639882357009</c:v>
                </c:pt>
                <c:pt idx="133">
                  <c:v>9.7667707256175795</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6-F00C-4E79-BCA3-D529802510E2}"/>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Your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Sheet1!$K$2:$K$138</c:f>
              <c:numCache>
                <c:formatCode>0.0</c:formatCode>
                <c:ptCount val="134"/>
                <c:pt idx="0">
                  <c:v>0</c:v>
                </c:pt>
                <c:pt idx="1">
                  <c:v>0</c:v>
                </c:pt>
                <c:pt idx="2">
                  <c:v>0</c:v>
                </c:pt>
                <c:pt idx="3">
                  <c:v>0</c:v>
                </c:pt>
                <c:pt idx="4">
                  <c:v>8.5905084487123506</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7-F00C-4E79-BCA3-D529802510E2}"/>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5690694389337403"/>
          <c:y val="0.16849564408371354"/>
          <c:w val="0.36926033611321279"/>
          <c:h val="0.81342642006185917"/>
        </c:manualLayout>
      </c:layout>
      <c:barChart>
        <c:barDir val="bar"/>
        <c:grouping val="clustered"/>
        <c:varyColors val="0"/>
        <c:ser>
          <c:idx val="0"/>
          <c:order val="0"/>
          <c:tx>
            <c:strRef>
              <c:f>Sheet1!$B$1</c:f>
              <c:strCache>
                <c:ptCount val="1"/>
                <c:pt idx="0">
                  <c:v>Trust score</c:v>
                </c:pt>
              </c:strCache>
            </c:strRef>
          </c:tx>
          <c:spPr>
            <a:solidFill>
              <a:srgbClr val="9FAEC1"/>
            </a:solidFill>
          </c:spPr>
          <c:invertIfNegative val="0"/>
          <c:dPt>
            <c:idx val="0"/>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0-DFB1-46C8-9750-0A871099C563}"/>
              </c:ext>
            </c:extLst>
          </c:dPt>
          <c:dPt>
            <c:idx val="3"/>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1-DFB1-46C8-9750-0A871099C563}"/>
              </c:ext>
            </c:extLst>
          </c:dPt>
          <c:dPt>
            <c:idx val="4"/>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2-DFB1-46C8-9750-0A871099C563}"/>
              </c:ext>
            </c:extLst>
          </c:dPt>
          <c:dPt>
            <c:idx val="27"/>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3-DFB1-46C8-9750-0A871099C563}"/>
              </c:ext>
            </c:extLst>
          </c:dPt>
          <c:dPt>
            <c:idx val="28"/>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4-DFB1-46C8-9750-0A871099C563}"/>
              </c:ext>
            </c:extLst>
          </c:dPt>
          <c:dPt>
            <c:idx val="29"/>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5-DFB1-46C8-9750-0A871099C563}"/>
              </c:ext>
            </c:extLst>
          </c:dPt>
          <c:dPt>
            <c:idx val="30"/>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6-DFB1-46C8-9750-0A871099C563}"/>
              </c:ext>
            </c:extLst>
          </c:dPt>
          <c:dPt>
            <c:idx val="31"/>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7-DFB1-46C8-9750-0A871099C563}"/>
              </c:ext>
            </c:extLst>
          </c:dPt>
          <c:dPt>
            <c:idx val="32"/>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8-DFB1-46C8-9750-0A871099C563}"/>
              </c:ext>
            </c:extLst>
          </c:dPt>
          <c:dPt>
            <c:idx val="33"/>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9-DFB1-46C8-9750-0A871099C563}"/>
              </c:ext>
            </c:extLst>
          </c:dPt>
          <c:dPt>
            <c:idx val="34"/>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A-DFB1-46C8-9750-0A871099C563}"/>
              </c:ext>
            </c:extLst>
          </c:dPt>
          <c:dPt>
            <c:idx val="35"/>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B-DFB1-46C8-9750-0A871099C563}"/>
              </c:ext>
            </c:extLst>
          </c:dPt>
          <c:dPt>
            <c:idx val="36"/>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C-DFB1-46C8-9750-0A871099C563}"/>
              </c:ext>
            </c:extLst>
          </c:dPt>
          <c:dPt>
            <c:idx val="37"/>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D-DFB1-46C8-9750-0A871099C563}"/>
              </c:ext>
            </c:extLst>
          </c:dPt>
          <c:dPt>
            <c:idx val="38"/>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E-DFB1-46C8-9750-0A871099C563}"/>
              </c:ext>
            </c:extLst>
          </c:dPt>
          <c:dPt>
            <c:idx val="39"/>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F-DFB1-46C8-9750-0A871099C563}"/>
              </c:ext>
            </c:extLst>
          </c:dPt>
          <c:dLbls>
            <c:numFmt formatCode="#,##0.0" sourceLinked="0"/>
            <c:spPr>
              <a:noFill/>
              <a:ln>
                <a:noFill/>
              </a:ln>
              <a:effectLst/>
            </c:spPr>
            <c:txPr>
              <a:bodyPr wrap="square" lIns="38100" tIns="19050" rIns="38100" bIns="19050" anchor="ctr">
                <a:spAutoFit/>
              </a:bodyPr>
              <a:lstStyle/>
              <a:p>
                <a:pPr>
                  <a:defRPr sz="1200">
                    <a:solidFill>
                      <a:schemeClr val="tx1"/>
                    </a:solidFill>
                    <a:latin typeface="Arial" panose="020B0604020202020204" pitchFamily="34" charset="0"/>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c:ext xmlns:c15="http://schemas.microsoft.com/office/drawing/2012/chart" uri="{CE6537A1-D6FC-4f65-9D91-7224C49458BB}">
                <c15:showLeaderLines val="1"/>
              </c:ext>
            </c:extLst>
          </c:dLbls>
          <c:cat>
            <c:strRef>
              <c:f>Sheet1!$A$2:$A$6</c:f>
              <c:strCache>
                <c:ptCount val="5"/>
                <c:pt idx="0">
                  <c:v>The hospital and ward Q14. Were you able to get hospital food outside of set meal times?</c:v>
                </c:pt>
                <c:pt idx="1">
                  <c:v>Leaving hospital Q43. Did hospital staff tell you who to contact if you were worried about your condition or treatment after you left hospital?</c:v>
                </c:pt>
                <c:pt idx="2">
                  <c:v>The hospital and ward Q13. Did you get enough help from staff to eat your meals?</c:v>
                </c:pt>
                <c:pt idx="3">
                  <c:v>The hospital and ward Q12. How would you rate the hospital food?</c:v>
                </c:pt>
                <c:pt idx="4">
                  <c:v>Your care and treatment Q26. Did you feel able to talk to members of hospital staff about your worries and fears?</c:v>
                </c:pt>
              </c:strCache>
            </c:strRef>
          </c:cat>
          <c:val>
            <c:numRef>
              <c:f>Sheet1!$B$2:$B$6</c:f>
              <c:numCache>
                <c:formatCode>0.0</c:formatCode>
                <c:ptCount val="5"/>
                <c:pt idx="0">
                  <c:v>4.5999999999999996</c:v>
                </c:pt>
                <c:pt idx="1">
                  <c:v>6.3</c:v>
                </c:pt>
                <c:pt idx="2">
                  <c:v>6.3</c:v>
                </c:pt>
                <c:pt idx="3">
                  <c:v>5.9</c:v>
                </c:pt>
                <c:pt idx="4">
                  <c:v>6.7</c:v>
                </c:pt>
              </c:numCache>
            </c:numRef>
          </c:val>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0-DFB1-46C8-9750-0A871099C563}"/>
            </c:ext>
          </c:extLst>
        </c:ser>
        <c:dLbls>
          <c:dLblPos val="outEnd"/>
          <c:showLegendKey val="0"/>
          <c:showVal val="1"/>
          <c:showCatName val="0"/>
          <c:showSerName val="0"/>
          <c:showPercent val="0"/>
          <c:showBubbleSize val="0"/>
        </c:dLbls>
        <c:gapWidth val="35"/>
        <c:overlap val="100"/>
        <c:axId val="85444096"/>
        <c:axId val="85482112"/>
      </c:barChart>
      <c:barChart>
        <c:barDir val="bar"/>
        <c:grouping val="clustered"/>
        <c:varyColors val="0"/>
        <c:ser>
          <c:idx val="1"/>
          <c:order val="1"/>
          <c:tx>
            <c:strRef>
              <c:f>Sheet1!$C$1</c:f>
              <c:strCache>
                <c:ptCount val="1"/>
                <c:pt idx="0">
                  <c:v>National average</c:v>
                </c:pt>
              </c:strCache>
            </c:strRef>
          </c:tx>
          <c:spPr>
            <a:noFill/>
            <a:ln>
              <a:noFill/>
            </a:ln>
            <a:effectLst>
              <a:outerShdw dist="50800" algn="ctr" rotWithShape="0">
                <a:sysClr val="windowText" lastClr="000000"/>
              </a:outerShdw>
            </a:effectLst>
          </c:spPr>
          <c:invertIfNegative val="0"/>
          <c:cat>
            <c:strRef>
              <c:f>Sheet1!$A$2:$A$6</c:f>
              <c:strCache>
                <c:ptCount val="5"/>
                <c:pt idx="0">
                  <c:v>The hospital and ward Q14. Were you able to get hospital food outside of set meal times?</c:v>
                </c:pt>
                <c:pt idx="1">
                  <c:v>Leaving hospital Q43. Did hospital staff tell you who to contact if you were worried about your condition or treatment after you left hospital?</c:v>
                </c:pt>
                <c:pt idx="2">
                  <c:v>The hospital and ward Q13. Did you get enough help from staff to eat your meals?</c:v>
                </c:pt>
                <c:pt idx="3">
                  <c:v>The hospital and ward Q12. How would you rate the hospital food?</c:v>
                </c:pt>
                <c:pt idx="4">
                  <c:v>Your care and treatment Q26. Did you feel able to talk to members of hospital staff about your worries and fears?</c:v>
                </c:pt>
              </c:strCache>
            </c:strRef>
          </c:cat>
          <c:val>
            <c:numRef>
              <c:f>Sheet1!$C$2:$C$6</c:f>
              <c:numCache>
                <c:formatCode>0.0</c:formatCode>
                <c:ptCount val="5"/>
                <c:pt idx="0">
                  <c:v>5.9</c:v>
                </c:pt>
                <c:pt idx="1">
                  <c:v>7.6</c:v>
                </c:pt>
                <c:pt idx="2">
                  <c:v>7.5</c:v>
                </c:pt>
                <c:pt idx="3">
                  <c:v>7</c:v>
                </c:pt>
                <c:pt idx="4">
                  <c:v>7.6</c:v>
                </c:pt>
              </c:numCache>
            </c:numRef>
          </c:val>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1-DFB1-46C8-9750-0A871099C563}"/>
            </c:ext>
          </c:extLst>
        </c:ser>
        <c:dLbls>
          <c:showLegendKey val="0"/>
          <c:showVal val="0"/>
          <c:showCatName val="0"/>
          <c:showSerName val="0"/>
          <c:showPercent val="0"/>
          <c:showBubbleSize val="0"/>
        </c:dLbls>
        <c:gapWidth val="35"/>
        <c:overlap val="100"/>
        <c:axId val="122424271"/>
        <c:axId val="119927455"/>
      </c:barChart>
      <c:catAx>
        <c:axId val="85444096"/>
        <c:scaling>
          <c:orientation val="maxMin"/>
        </c:scaling>
        <c:delete val="0"/>
        <c:axPos val="l"/>
        <c:numFmt formatCode="General" sourceLinked="0"/>
        <c:majorTickMark val="out"/>
        <c:minorTickMark val="none"/>
        <c:tickLblPos val="none"/>
        <c:spPr>
          <a:ln>
            <a:noFill/>
          </a:ln>
        </c:spPr>
        <c:txPr>
          <a:bodyPr/>
          <a:lstStyle/>
          <a:p>
            <a:pPr algn="r">
              <a:defRPr sz="1200" b="0">
                <a:solidFill>
                  <a:schemeClr val="tx1"/>
                </a:solidFill>
                <a:latin typeface="Arial" panose="020B0604020202020204" pitchFamily="34" charset="0"/>
                <a:cs typeface="Arial" panose="020B0604020202020204" pitchFamily="34" charset="0"/>
              </a:defRPr>
            </a:pPr>
            <a:endParaRPr lang="en-US"/>
          </a:p>
        </c:txPr>
        <c:crossAx val="85482112"/>
        <c:crosses val="autoZero"/>
        <c:auto val="1"/>
        <c:lblAlgn val="ctr"/>
        <c:lblOffset val="200"/>
        <c:noMultiLvlLbl val="0"/>
      </c:catAx>
      <c:valAx>
        <c:axId val="85482112"/>
        <c:scaling>
          <c:orientation val="minMax"/>
          <c:max val="10"/>
          <c:min val="0"/>
        </c:scaling>
        <c:delete val="0"/>
        <c:axPos val="t"/>
        <c:numFmt formatCode="0.0" sourceLinked="1"/>
        <c:majorTickMark val="out"/>
        <c:minorTickMark val="in"/>
        <c:tickLblPos val="nextTo"/>
        <c:spPr>
          <a:ln/>
        </c:spPr>
        <c:txPr>
          <a:bodyPr/>
          <a:lstStyle/>
          <a:p>
            <a:pPr>
              <a:defRPr sz="800">
                <a:solidFill>
                  <a:schemeClr val="tx1">
                    <a:lumMod val="75000"/>
                    <a:lumOff val="25000"/>
                  </a:schemeClr>
                </a:solidFill>
                <a:latin typeface="Arial" panose="020B0604020202020204" pitchFamily="34" charset="0"/>
                <a:cs typeface="Arial" panose="020B0604020202020204" pitchFamily="34" charset="0"/>
              </a:defRPr>
            </a:pPr>
            <a:endParaRPr lang="en-US"/>
          </a:p>
        </c:txPr>
        <c:crossAx val="85444096"/>
        <c:crosses val="autoZero"/>
        <c:crossBetween val="between"/>
      </c:valAx>
      <c:valAx>
        <c:axId val="119927455"/>
        <c:scaling>
          <c:orientation val="minMax"/>
          <c:max val="0.70000000000000007"/>
          <c:min val="0"/>
        </c:scaling>
        <c:delete val="1"/>
        <c:axPos val="b"/>
        <c:numFmt formatCode="0.0" sourceLinked="1"/>
        <c:majorTickMark val="out"/>
        <c:minorTickMark val="none"/>
        <c:tickLblPos val="nextTo"/>
        <c:crossAx val="122424271"/>
        <c:crosses val="max"/>
        <c:crossBetween val="between"/>
      </c:valAx>
      <c:catAx>
        <c:axId val="122424271"/>
        <c:scaling>
          <c:orientation val="maxMin"/>
        </c:scaling>
        <c:delete val="1"/>
        <c:axPos val="r"/>
        <c:numFmt formatCode="General" sourceLinked="1"/>
        <c:majorTickMark val="out"/>
        <c:minorTickMark val="none"/>
        <c:tickLblPos val="nextTo"/>
        <c:crossAx val="119927455"/>
        <c:crosses val="max"/>
        <c:auto val="1"/>
        <c:lblAlgn val="ctr"/>
        <c:lblOffset val="100"/>
        <c:noMultiLvlLbl val="0"/>
      </c:catAx>
    </c:plotArea>
    <c:plotVisOnly val="1"/>
    <c:dispBlanksAs val="gap"/>
    <c:showDLblsOverMax val="0"/>
  </c:chart>
  <c:txPr>
    <a:bodyPr/>
    <a:lstStyle/>
    <a:p>
      <a:pPr>
        <a:defRPr sz="1400" b="1">
          <a:solidFill>
            <a:schemeClr val="bg1"/>
          </a:solidFill>
          <a:latin typeface="AvantGarde Bk BT" panose="020B0402020202020204" pitchFamily="34" charset="0"/>
        </a:defRPr>
      </a:pPr>
      <a:endParaRPr lang="en-US"/>
    </a:p>
  </c:txPr>
  <c:externalData r:id="rId2">
    <c:autoUpdate val="0"/>
  </c:externalData>
</c:chartSpace>
</file>

<file path=ppt/charts/chart1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Royal Marsden NHS Foundation Trust</c:v>
                </c:pt>
                <c:pt idx="1">
                  <c:v>Royal National Orthopaedic Hospital NHS Trust</c:v>
                </c:pt>
                <c:pt idx="2">
                  <c:v>Guy's and St Thomas' NHS Foundation Trust</c:v>
                </c:pt>
                <c:pt idx="3">
                  <c:v>Imperial College Healthcare NHS Trust</c:v>
                </c:pt>
                <c:pt idx="4">
                  <c:v>University College London Hospitals NHS Foundation Trust</c:v>
                </c:pt>
              </c:strCache>
            </c:strRef>
          </c:cat>
          <c:val>
            <c:numRef>
              <c:f>Sheet1!$B$2:$B$6</c:f>
              <c:numCache>
                <c:formatCode>0.0</c:formatCode>
                <c:ptCount val="5"/>
                <c:pt idx="0">
                  <c:v>9.6999999999999993</c:v>
                </c:pt>
                <c:pt idx="1">
                  <c:v>9.4</c:v>
                </c:pt>
                <c:pt idx="2">
                  <c:v>9.3000000000000007</c:v>
                </c:pt>
                <c:pt idx="3">
                  <c:v>9.1999999999999993</c:v>
                </c:pt>
                <c:pt idx="4">
                  <c:v>9.1999999999999993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B9E2-44CD-8236-528A275BA849}"/>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Royal Marsden NHS Foundation Trust</c:v>
                </c:pt>
                <c:pt idx="1">
                  <c:v>Royal National Orthopaedic Hospital NHS Trust</c:v>
                </c:pt>
                <c:pt idx="2">
                  <c:v>Guy's and St Thomas' NHS Foundation Trust</c:v>
                </c:pt>
                <c:pt idx="3">
                  <c:v>Imperial College Healthcare NHS Trust</c:v>
                </c:pt>
                <c:pt idx="4">
                  <c:v>University College London Hospitals NHS Foundation Trust</c:v>
                </c:pt>
              </c:strCache>
            </c:strRef>
          </c:cat>
          <c:val>
            <c:numRef>
              <c:f>Sheet1!$C$2:$C$6</c:f>
              <c:numCache>
                <c:formatCode>0.0</c:formatCode>
                <c:ptCount val="5"/>
                <c:pt idx="0">
                  <c:v>0.30000000000000071</c:v>
                </c:pt>
                <c:pt idx="1">
                  <c:v>0.59999999999999964</c:v>
                </c:pt>
                <c:pt idx="2">
                  <c:v>0.69999999999999929</c:v>
                </c:pt>
                <c:pt idx="3">
                  <c:v>0.80000000000000071</c:v>
                </c:pt>
                <c:pt idx="4">
                  <c:v>0.80000000000000071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B9E2-44CD-8236-528A275BA849}"/>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Barking, Havering and Redbridge University Hospitals NHS Trust</c:v>
                </c:pt>
                <c:pt idx="1">
                  <c:v>Lewisham and Greenwich NHS Trust</c:v>
                </c:pt>
                <c:pt idx="2">
                  <c:v>North Middlesex University Hospital NHS Trust</c:v>
                </c:pt>
                <c:pt idx="3">
                  <c:v>Whittington Health NHS Trust</c:v>
                </c:pt>
                <c:pt idx="4">
                  <c:v>London North West University Healthcare NHS Trust</c:v>
                </c:pt>
              </c:strCache>
            </c:strRef>
          </c:cat>
          <c:val>
            <c:numRef>
              <c:f>Sheet1!$B$2:$B$6</c:f>
              <c:numCache>
                <c:formatCode>0.0</c:formatCode>
                <c:ptCount val="5"/>
                <c:pt idx="0">
                  <c:v>8.1999999999999993</c:v>
                </c:pt>
                <c:pt idx="1">
                  <c:v>8.4</c:v>
                </c:pt>
                <c:pt idx="2">
                  <c:v>8.5</c:v>
                </c:pt>
                <c:pt idx="3">
                  <c:v>8.6</c:v>
                </c:pt>
                <c:pt idx="4">
                  <c:v>8.6999999999999993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416A-4270-AA0B-EF8D23B7A36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Barking, Havering and Redbridge University Hospitals NHS Trust</c:v>
                </c:pt>
                <c:pt idx="1">
                  <c:v>Lewisham and Greenwich NHS Trust</c:v>
                </c:pt>
                <c:pt idx="2">
                  <c:v>North Middlesex University Hospital NHS Trust</c:v>
                </c:pt>
                <c:pt idx="3">
                  <c:v>Whittington Health NHS Trust</c:v>
                </c:pt>
                <c:pt idx="4">
                  <c:v>London North West University Healthcare NHS Trust</c:v>
                </c:pt>
              </c:strCache>
            </c:strRef>
          </c:cat>
          <c:val>
            <c:numRef>
              <c:f>Sheet1!$C$2:$C$6</c:f>
              <c:numCache>
                <c:formatCode>0.0</c:formatCode>
                <c:ptCount val="5"/>
                <c:pt idx="0">
                  <c:v>1.8000000000000007</c:v>
                </c:pt>
                <c:pt idx="1">
                  <c:v>1.5999999999999996</c:v>
                </c:pt>
                <c:pt idx="2">
                  <c:v>1.5</c:v>
                </c:pt>
                <c:pt idx="3">
                  <c:v>1.4000000000000004</c:v>
                </c:pt>
                <c:pt idx="4">
                  <c:v>1.3000000000000007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416A-4270-AA0B-EF8D23B7A36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8.2161919999999995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1A0-4E36-BB92-60EFA834F72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0.16014800000000129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1A0-4E36-BB92-60EFA834F72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0.25654499999999913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F1A0-4E36-BB92-60EFA834F72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7.1523000000000891E-2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1A0-4E36-BB92-60EFA834F72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0.74668899999999994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F1A0-4E36-BB92-60EFA834F72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7.1521999999999863E-2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1A0-4E36-BB92-60EFA834F72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0.24415172561760023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F1A0-4E36-BB92-60EFA834F72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1A0-4E36-BB92-60EFA834F72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8.5905079999999998</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F1A0-4E36-BB92-60EFA834F72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F1A0-4E36-BB92-60EFA834F729}"/>
              </c:ext>
            </c:extLst>
          </c:dPt>
          <c:xVal>
            <c:numRef>
              <c:f>Sheet1!$B$12</c:f>
              <c:numCache>
                <c:formatCode>0.000000</c:formatCode>
                <c:ptCount val="1"/>
                <c:pt idx="0">
                  <c:v>9.0777520000000003</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F1A0-4E36-BB92-60EFA834F729}"/>
            </c:ext>
          </c:extLst>
        </c:ser>
        <c:ser>
          <c:idx val="9"/>
          <c:order val="10"/>
          <c:tx>
            <c:v>label</c:v>
          </c:tx>
          <c:spPr>
            <a:ln w="25400" cap="rnd">
              <a:noFill/>
              <a:round/>
            </a:ln>
            <a:effectLst/>
          </c:spPr>
          <c:marker>
            <c:symbol val="none"/>
          </c:marker>
          <c:dLbls>
            <c:dLbl>
              <c:idx val="0"/>
              <c:tx>
                <c:rich>
                  <a:bodyPr/>
                  <a:lstStyle/>
                  <a:p>
                    <a:r>
                      <a:rPr lang="en-GB" dirty="0"/>
                      <a:t>Q47.</a:t>
                    </a:r>
                    <a:r>
                      <a:rPr lang="en-GB" baseline="0" dirty="0"/>
                      <a:t> </a:t>
                    </a:r>
                    <a:r>
                      <a:rPr lang="en-GB" sz="900" b="0" i="0" u="none" strike="noStrike" baseline="0" dirty="0">
                        <a:effectLst/>
                      </a:rPr>
                      <a:t>Overall, did you feel you were treated with respect and dignity while you were in the hospital?</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F1A0-4E36-BB92-60EFA834F72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F1A0-4E36-BB92-60EFA834F72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0F3-4A79-8763-D69964F6F52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6E0D-4C27-916F-FC277290604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D9B-425D-B97B-C940A84AF19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6C5-4053-8802-E1CEA91E5E8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Your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03A-49A7-B86F-194A6E769F42}"/>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Your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Sheet1!$E$2:$E$138</c:f>
              <c:numCache>
                <c:formatCode>0.0</c:formatCode>
                <c:ptCount val="134"/>
                <c:pt idx="0">
                  <c:v>7.3755009717257103</c:v>
                </c:pt>
                <c:pt idx="1">
                  <c:v>7.4145382832501801</c:v>
                </c:pt>
                <c:pt idx="2">
                  <c:v>7.5225597180991004</c:v>
                </c:pt>
                <c:pt idx="3">
                  <c:v>7.5364425249303997</c:v>
                </c:pt>
                <c:pt idx="4">
                  <c:v>7.5852558690559704</c:v>
                </c:pt>
                <c:pt idx="5">
                  <c:v>7.6158889682452404</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1-203A-49A7-B86F-194A6E769F42}"/>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Your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Sheet1!$F$2:$F$138</c:f>
              <c:numCache>
                <c:formatCode>0.0</c:formatCode>
                <c:ptCount val="134"/>
                <c:pt idx="0">
                  <c:v>0</c:v>
                </c:pt>
                <c:pt idx="1">
                  <c:v>0</c:v>
                </c:pt>
                <c:pt idx="2">
                  <c:v>0</c:v>
                </c:pt>
                <c:pt idx="3">
                  <c:v>0</c:v>
                </c:pt>
                <c:pt idx="4">
                  <c:v>0</c:v>
                </c:pt>
                <c:pt idx="5">
                  <c:v>0</c:v>
                </c:pt>
                <c:pt idx="6">
                  <c:v>7.6665446843048803</c:v>
                </c:pt>
                <c:pt idx="7">
                  <c:v>7.6721272977102801</c:v>
                </c:pt>
                <c:pt idx="8">
                  <c:v>7.6740004731635603</c:v>
                </c:pt>
                <c:pt idx="9">
                  <c:v>7.69685657333837</c:v>
                </c:pt>
                <c:pt idx="10">
                  <c:v>7.7049161535358097</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2-203A-49A7-B86F-194A6E769F42}"/>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Your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7.7152736892867901</c:v>
                </c:pt>
                <c:pt idx="12">
                  <c:v>7.7560502468160397</c:v>
                </c:pt>
                <c:pt idx="13">
                  <c:v>7.7583956217583099</c:v>
                </c:pt>
                <c:pt idx="14">
                  <c:v>7.76769283980971</c:v>
                </c:pt>
                <c:pt idx="15">
                  <c:v>7.7681893107797002</c:v>
                </c:pt>
                <c:pt idx="16">
                  <c:v>7.777884807625</c:v>
                </c:pt>
                <c:pt idx="17">
                  <c:v>7.8178090197552503</c:v>
                </c:pt>
                <c:pt idx="18">
                  <c:v>7.8406385068912101</c:v>
                </c:pt>
                <c:pt idx="19">
                  <c:v>7.8459642518750101</c:v>
                </c:pt>
                <c:pt idx="20">
                  <c:v>7.8519380694701404</c:v>
                </c:pt>
                <c:pt idx="21">
                  <c:v>7.8521323151555196</c:v>
                </c:pt>
                <c:pt idx="22">
                  <c:v>7.8595315381152604</c:v>
                </c:pt>
                <c:pt idx="23">
                  <c:v>7.8625297816266304</c:v>
                </c:pt>
                <c:pt idx="24">
                  <c:v>7.8725847569146703</c:v>
                </c:pt>
                <c:pt idx="25">
                  <c:v>7.8736819442238097</c:v>
                </c:pt>
                <c:pt idx="26">
                  <c:v>7.87719714284502</c:v>
                </c:pt>
                <c:pt idx="27">
                  <c:v>7.8867984332120198</c:v>
                </c:pt>
                <c:pt idx="28">
                  <c:v>7.8917559310068599</c:v>
                </c:pt>
                <c:pt idx="29">
                  <c:v>7.9001164807308202</c:v>
                </c:pt>
                <c:pt idx="30">
                  <c:v>7.9029140329936496</c:v>
                </c:pt>
                <c:pt idx="31">
                  <c:v>7.9035180949541397</c:v>
                </c:pt>
                <c:pt idx="32">
                  <c:v>7.90567228167337</c:v>
                </c:pt>
                <c:pt idx="33">
                  <c:v>7.9168278167138499</c:v>
                </c:pt>
                <c:pt idx="34">
                  <c:v>7.9207349366795796</c:v>
                </c:pt>
                <c:pt idx="35">
                  <c:v>7.9263119133867397</c:v>
                </c:pt>
                <c:pt idx="36">
                  <c:v>7.9352292610168798</c:v>
                </c:pt>
                <c:pt idx="37">
                  <c:v>7.9402097106709197</c:v>
                </c:pt>
                <c:pt idx="38">
                  <c:v>7.9429474872559398</c:v>
                </c:pt>
                <c:pt idx="39">
                  <c:v>7.9429629589150004</c:v>
                </c:pt>
                <c:pt idx="40">
                  <c:v>7.9478132329953404</c:v>
                </c:pt>
                <c:pt idx="41">
                  <c:v>7.95358967484015</c:v>
                </c:pt>
                <c:pt idx="42">
                  <c:v>7.9547697717306596</c:v>
                </c:pt>
                <c:pt idx="43">
                  <c:v>7.9559876527345503</c:v>
                </c:pt>
                <c:pt idx="44">
                  <c:v>7.95696228934123</c:v>
                </c:pt>
                <c:pt idx="45">
                  <c:v>7.9689666322407398</c:v>
                </c:pt>
                <c:pt idx="46">
                  <c:v>7.9922019739163899</c:v>
                </c:pt>
                <c:pt idx="47">
                  <c:v>7.9997593588326303</c:v>
                </c:pt>
                <c:pt idx="48">
                  <c:v>8.0034538073593193</c:v>
                </c:pt>
                <c:pt idx="49">
                  <c:v>8.0053728444328502</c:v>
                </c:pt>
                <c:pt idx="50">
                  <c:v>8.0064235861660205</c:v>
                </c:pt>
                <c:pt idx="51">
                  <c:v>8.0085867074340609</c:v>
                </c:pt>
                <c:pt idx="52">
                  <c:v>8.0102643203452093</c:v>
                </c:pt>
                <c:pt idx="53">
                  <c:v>8.0134071566049805</c:v>
                </c:pt>
                <c:pt idx="54">
                  <c:v>8.0270206358230798</c:v>
                </c:pt>
                <c:pt idx="55">
                  <c:v>8.0289649747280798</c:v>
                </c:pt>
                <c:pt idx="56">
                  <c:v>8.0397927611989299</c:v>
                </c:pt>
                <c:pt idx="57">
                  <c:v>8.04075243907009</c:v>
                </c:pt>
                <c:pt idx="58">
                  <c:v>8.0465767864900304</c:v>
                </c:pt>
                <c:pt idx="59">
                  <c:v>8.0521309643485495</c:v>
                </c:pt>
                <c:pt idx="60">
                  <c:v>8.0550799577536196</c:v>
                </c:pt>
                <c:pt idx="61">
                  <c:v>8.0573722657167703</c:v>
                </c:pt>
                <c:pt idx="62">
                  <c:v>8.0658661969121397</c:v>
                </c:pt>
                <c:pt idx="63">
                  <c:v>8.0917239169902508</c:v>
                </c:pt>
                <c:pt idx="64">
                  <c:v>8.0946700351828493</c:v>
                </c:pt>
                <c:pt idx="65">
                  <c:v>8.0969846505716703</c:v>
                </c:pt>
                <c:pt idx="66">
                  <c:v>8.0977681518776805</c:v>
                </c:pt>
                <c:pt idx="67">
                  <c:v>8.1010033439804392</c:v>
                </c:pt>
                <c:pt idx="68">
                  <c:v>8.1157591151971697</c:v>
                </c:pt>
                <c:pt idx="69">
                  <c:v>8.1236956262060005</c:v>
                </c:pt>
                <c:pt idx="70">
                  <c:v>8.1258089470102508</c:v>
                </c:pt>
                <c:pt idx="71">
                  <c:v>8.1312218321871192</c:v>
                </c:pt>
                <c:pt idx="72">
                  <c:v>8.1387254401382307</c:v>
                </c:pt>
                <c:pt idx="73">
                  <c:v>8.1399379448600495</c:v>
                </c:pt>
                <c:pt idx="74">
                  <c:v>8.1510069583078408</c:v>
                </c:pt>
                <c:pt idx="75">
                  <c:v>8.1516114822929406</c:v>
                </c:pt>
                <c:pt idx="76">
                  <c:v>8.16122273344428</c:v>
                </c:pt>
                <c:pt idx="77">
                  <c:v>8.1640895157905593</c:v>
                </c:pt>
                <c:pt idx="78">
                  <c:v>8.1663038488298394</c:v>
                </c:pt>
                <c:pt idx="79">
                  <c:v>8.1677791802450397</c:v>
                </c:pt>
                <c:pt idx="80">
                  <c:v>8.1686064284397801</c:v>
                </c:pt>
                <c:pt idx="81">
                  <c:v>8.1692099071584501</c:v>
                </c:pt>
                <c:pt idx="82">
                  <c:v>8.1744408727728093</c:v>
                </c:pt>
                <c:pt idx="83">
                  <c:v>8.1807147106761207</c:v>
                </c:pt>
                <c:pt idx="84">
                  <c:v>8.1849676265199705</c:v>
                </c:pt>
                <c:pt idx="85">
                  <c:v>8.1850943880580402</c:v>
                </c:pt>
                <c:pt idx="86">
                  <c:v>8.1882663085078793</c:v>
                </c:pt>
                <c:pt idx="87">
                  <c:v>8.1913200647554003</c:v>
                </c:pt>
                <c:pt idx="88">
                  <c:v>8.1949940276036894</c:v>
                </c:pt>
                <c:pt idx="89">
                  <c:v>8.2004920058565194</c:v>
                </c:pt>
                <c:pt idx="90">
                  <c:v>8.2060058361056107</c:v>
                </c:pt>
                <c:pt idx="91">
                  <c:v>8.2304547215594397</c:v>
                </c:pt>
                <c:pt idx="92">
                  <c:v>8.2346057246477695</c:v>
                </c:pt>
                <c:pt idx="93">
                  <c:v>8.2347969454624792</c:v>
                </c:pt>
                <c:pt idx="94">
                  <c:v>8.2507302783289997</c:v>
                </c:pt>
                <c:pt idx="95">
                  <c:v>8.2521201914149405</c:v>
                </c:pt>
                <c:pt idx="96">
                  <c:v>8.2588617982738306</c:v>
                </c:pt>
                <c:pt idx="97">
                  <c:v>8.2636569768340102</c:v>
                </c:pt>
                <c:pt idx="98">
                  <c:v>8.2688694895530794</c:v>
                </c:pt>
                <c:pt idx="99">
                  <c:v>8.2880158035318896</c:v>
                </c:pt>
                <c:pt idx="100">
                  <c:v>8.2990384146638903</c:v>
                </c:pt>
                <c:pt idx="101">
                  <c:v>8.3390407248051002</c:v>
                </c:pt>
                <c:pt idx="102">
                  <c:v>8.3462571947869506</c:v>
                </c:pt>
                <c:pt idx="103">
                  <c:v>8.3470087434319602</c:v>
                </c:pt>
                <c:pt idx="104">
                  <c:v>8.3501878238832301</c:v>
                </c:pt>
                <c:pt idx="105">
                  <c:v>8.3682301895902391</c:v>
                </c:pt>
                <c:pt idx="106">
                  <c:v>8.3741472307717704</c:v>
                </c:pt>
                <c:pt idx="107">
                  <c:v>8.37763390035337</c:v>
                </c:pt>
                <c:pt idx="108">
                  <c:v>8.3779386666653206</c:v>
                </c:pt>
                <c:pt idx="109">
                  <c:v>8.3980164396727108</c:v>
                </c:pt>
                <c:pt idx="110">
                  <c:v>8.3997944340255302</c:v>
                </c:pt>
                <c:pt idx="111">
                  <c:v>8.4162316213130204</c:v>
                </c:pt>
                <c:pt idx="112">
                  <c:v>8.4272254107688198</c:v>
                </c:pt>
                <c:pt idx="113">
                  <c:v>8.4377511661449507</c:v>
                </c:pt>
                <c:pt idx="114">
                  <c:v>8.4864774096597309</c:v>
                </c:pt>
                <c:pt idx="115">
                  <c:v>8.4907240120688705</c:v>
                </c:pt>
                <c:pt idx="116">
                  <c:v>8.5053606457643909</c:v>
                </c:pt>
                <c:pt idx="117">
                  <c:v>8.5142333719777508</c:v>
                </c:pt>
                <c:pt idx="118">
                  <c:v>8.5213549809842402</c:v>
                </c:pt>
                <c:pt idx="119">
                  <c:v>8.5270112331125301</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3-203A-49A7-B86F-194A6E769F42}"/>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Your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8.5656191098190408</c:v>
                </c:pt>
                <c:pt idx="121">
                  <c:v>8.5745795456577696</c:v>
                </c:pt>
                <c:pt idx="122">
                  <c:v>8.6857424972845401</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4-203A-49A7-B86F-194A6E769F42}"/>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Your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8.7362833282276604</c:v>
                </c:pt>
                <c:pt idx="124">
                  <c:v>8.7515345546956205</c:v>
                </c:pt>
                <c:pt idx="125">
                  <c:v>8.84986970061804</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5-203A-49A7-B86F-194A6E769F42}"/>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Your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8.9702800936148606</c:v>
                </c:pt>
                <c:pt idx="127">
                  <c:v>9.0211215445420798</c:v>
                </c:pt>
                <c:pt idx="128">
                  <c:v>9.0455022476277307</c:v>
                </c:pt>
                <c:pt idx="129">
                  <c:v>9.0678957141366006</c:v>
                </c:pt>
                <c:pt idx="130">
                  <c:v>9.1688673401245993</c:v>
                </c:pt>
                <c:pt idx="131">
                  <c:v>9.1869530397675696</c:v>
                </c:pt>
                <c:pt idx="132">
                  <c:v>9.2326516009595494</c:v>
                </c:pt>
                <c:pt idx="133">
                  <c:v>9.4089411926375295</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6-203A-49A7-B86F-194A6E769F42}"/>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Your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Sheet1!$K$2:$K$138</c:f>
              <c:numCache>
                <c:formatCode>0.0</c:formatCode>
                <c:ptCount val="134"/>
                <c:pt idx="0">
                  <c:v>0</c:v>
                </c:pt>
                <c:pt idx="1">
                  <c:v>0</c:v>
                </c:pt>
                <c:pt idx="2">
                  <c:v>0</c:v>
                </c:pt>
                <c:pt idx="3">
                  <c:v>0</c:v>
                </c:pt>
                <c:pt idx="4">
                  <c:v>0</c:v>
                </c:pt>
                <c:pt idx="5">
                  <c:v>0</c:v>
                </c:pt>
                <c:pt idx="6">
                  <c:v>7.6665446843048803</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7-203A-49A7-B86F-194A6E769F42}"/>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Royal Marsden NHS Foundation Trust</c:v>
                </c:pt>
                <c:pt idx="1">
                  <c:v>Royal National Orthopaedic Hospital NHS Trust</c:v>
                </c:pt>
                <c:pt idx="2">
                  <c:v>University College London Hospitals NHS Foundation Trust</c:v>
                </c:pt>
                <c:pt idx="3">
                  <c:v>Guy's and St Thomas' NHS Foundation Trust</c:v>
                </c:pt>
                <c:pt idx="4">
                  <c:v>Chelsea and Westminster Hospital NHS Foundation Trust</c:v>
                </c:pt>
              </c:strCache>
            </c:strRef>
          </c:cat>
          <c:val>
            <c:numRef>
              <c:f>Sheet1!$B$2:$B$6</c:f>
              <c:numCache>
                <c:formatCode>0.0</c:formatCode>
                <c:ptCount val="5"/>
                <c:pt idx="0">
                  <c:v>9</c:v>
                </c:pt>
                <c:pt idx="1">
                  <c:v>8.8000000000000007</c:v>
                </c:pt>
                <c:pt idx="2">
                  <c:v>8.5</c:v>
                </c:pt>
                <c:pt idx="3">
                  <c:v>8.3000000000000007</c:v>
                </c:pt>
                <c:pt idx="4">
                  <c:v>8.3000000000000007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CB2-41D3-847E-C578377D2951}"/>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Royal Marsden NHS Foundation Trust</c:v>
                </c:pt>
                <c:pt idx="1">
                  <c:v>Royal National Orthopaedic Hospital NHS Trust</c:v>
                </c:pt>
                <c:pt idx="2">
                  <c:v>University College London Hospitals NHS Foundation Trust</c:v>
                </c:pt>
                <c:pt idx="3">
                  <c:v>Guy's and St Thomas' NHS Foundation Trust</c:v>
                </c:pt>
                <c:pt idx="4">
                  <c:v>Chelsea and Westminster Hospital NHS Foundation Trust</c:v>
                </c:pt>
              </c:strCache>
            </c:strRef>
          </c:cat>
          <c:val>
            <c:numRef>
              <c:f>Sheet1!$C$2:$C$6</c:f>
              <c:numCache>
                <c:formatCode>0.0</c:formatCode>
                <c:ptCount val="5"/>
                <c:pt idx="0">
                  <c:v>1</c:v>
                </c:pt>
                <c:pt idx="1">
                  <c:v>1.1999999999999993</c:v>
                </c:pt>
                <c:pt idx="2">
                  <c:v>1.5</c:v>
                </c:pt>
                <c:pt idx="3">
                  <c:v>1.6999999999999993</c:v>
                </c:pt>
                <c:pt idx="4">
                  <c:v>1.6999999999999993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CB2-41D3-847E-C578377D2951}"/>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Barking, Havering and Redbridge University Hospitals NHS Trust</c:v>
                </c:pt>
                <c:pt idx="1">
                  <c:v>Lewisham and Greenwich NHS Trust</c:v>
                </c:pt>
                <c:pt idx="2">
                  <c:v>Whittington Health NHS Trust</c:v>
                </c:pt>
                <c:pt idx="3">
                  <c:v>North Middlesex University Hospital NHS Trust</c:v>
                </c:pt>
                <c:pt idx="4">
                  <c:v>Croydon Health Services NHS Trust</c:v>
                </c:pt>
              </c:strCache>
            </c:strRef>
          </c:cat>
          <c:val>
            <c:numRef>
              <c:f>Sheet1!$B$2:$B$6</c:f>
              <c:numCache>
                <c:formatCode>0.0</c:formatCode>
                <c:ptCount val="5"/>
                <c:pt idx="0">
                  <c:v>7.4</c:v>
                </c:pt>
                <c:pt idx="1">
                  <c:v>7.4</c:v>
                </c:pt>
                <c:pt idx="2">
                  <c:v>7.7</c:v>
                </c:pt>
                <c:pt idx="3">
                  <c:v>7.7</c:v>
                </c:pt>
                <c:pt idx="4">
                  <c:v>7.7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B2FF-49B2-A70E-61DB208F705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Barking, Havering and Redbridge University Hospitals NHS Trust</c:v>
                </c:pt>
                <c:pt idx="1">
                  <c:v>Lewisham and Greenwich NHS Trust</c:v>
                </c:pt>
                <c:pt idx="2">
                  <c:v>Whittington Health NHS Trust</c:v>
                </c:pt>
                <c:pt idx="3">
                  <c:v>North Middlesex University Hospital NHS Trust</c:v>
                </c:pt>
                <c:pt idx="4">
                  <c:v>Croydon Health Services NHS Trust</c:v>
                </c:pt>
              </c:strCache>
            </c:strRef>
          </c:cat>
          <c:val>
            <c:numRef>
              <c:f>Sheet1!$C$2:$C$6</c:f>
              <c:numCache>
                <c:formatCode>0.0</c:formatCode>
                <c:ptCount val="5"/>
                <c:pt idx="0">
                  <c:v>2.5999999999999996</c:v>
                </c:pt>
                <c:pt idx="1">
                  <c:v>2.5999999999999996</c:v>
                </c:pt>
                <c:pt idx="2">
                  <c:v>2.2999999999999998</c:v>
                </c:pt>
                <c:pt idx="3">
                  <c:v>2.2999999999999998</c:v>
                </c:pt>
                <c:pt idx="4">
                  <c:v>2.2999999999999998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B2FF-49B2-A70E-61DB208F705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9AE-471E-A271-2852C70B38F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7.3755009717256996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3C3-4AAA-A881-8C9A7B4F3DE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C3C3-4AAA-A881-8C9A7B4F3DE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0.24043202827430044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C3C3-4AAA-A881-8C9A7B4F3DE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8.5485000000000255E-2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C3C3-4AAA-A881-8C9A7B4F3DE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0.89245099999999944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C3C3-4AAA-A881-8C9A7B4F3DE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8.5485000000000255E-2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C3C3-4AAA-A881-8C9A7B4F3DE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0.30662599999999962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C3C3-4AAA-A881-8C9A7B4F3DE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0.42296100000000081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C3C3-4AAA-A881-8C9A7B4F3DE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7.6665450000000002</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C3C3-4AAA-A881-8C9A7B4F3DE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C3C3-4AAA-A881-8C9A7B4F3DE7}"/>
              </c:ext>
            </c:extLst>
          </c:dPt>
          <c:xVal>
            <c:numRef>
              <c:f>Sheet1!$B$12</c:f>
              <c:numCache>
                <c:formatCode>0.000000</c:formatCode>
                <c:ptCount val="1"/>
                <c:pt idx="0">
                  <c:v>8.1476439999999997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C3C3-4AAA-A881-8C9A7B4F3DE7}"/>
            </c:ext>
          </c:extLst>
        </c:ser>
        <c:ser>
          <c:idx val="9"/>
          <c:order val="10"/>
          <c:tx>
            <c:v>label</c:v>
          </c:tx>
          <c:spPr>
            <a:ln w="25400" cap="rnd">
              <a:noFill/>
              <a:round/>
            </a:ln>
            <a:effectLst/>
          </c:spPr>
          <c:marker>
            <c:symbol val="none"/>
          </c:marker>
          <c:dLbls>
            <c:dLbl>
              <c:idx val="0"/>
              <c:tx>
                <c:rich>
                  <a:bodyPr/>
                  <a:lstStyle/>
                  <a:p>
                    <a:r>
                      <a:rPr lang="en-GB" dirty="0"/>
                      <a:t>Q48. Overall, how was your experience while you were in the hospital?</a:t>
                    </a:r>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C3C3-4AAA-A881-8C9A7B4F3DE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C3C3-4AAA-A881-8C9A7B4F3DE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F51-4185-A835-08B8AB1B17C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05D-4775-A442-1238BE8F3F86}"/>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4F8-4AD7-A1A1-D62CEDC25E1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4F8-4AD7-A1A1-D62CEDC25E1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4F8-4AD7-A1A1-D62CEDC25E1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4F8-4AD7-A1A1-D62CEDC25E1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4F8-4AD7-A1A1-D62CEDC25E1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4F8-4AD7-A1A1-D62CEDC25E1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4F8-4AD7-A1A1-D62CEDC25E1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2.7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4F8-4AD7-A1A1-D62CEDC25E1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804-4579-B8EE-FEBE4BED957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804-4579-B8EE-FEBE4BED957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804-4579-B8EE-FEBE4BED957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804-4579-B8EE-FEBE4BED957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804-4579-B8EE-FEBE4BED957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804-4579-B8EE-FEBE4BED957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804-4579-B8EE-FEBE4BED9572}"/>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804-4579-B8EE-FEBE4BED957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6A0-46E9-82F9-D4B3727D4F1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6A0-46E9-82F9-D4B3727D4F1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6A0-46E9-82F9-D4B3727D4F1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6A0-46E9-82F9-D4B3727D4F1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6A0-46E9-82F9-D4B3727D4F1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6A0-46E9-82F9-D4B3727D4F1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6A0-46E9-82F9-D4B3727D4F1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3.7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6A0-46E9-82F9-D4B3727D4F1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AEE-484D-AAEA-455DA2E3D8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AEE-484D-AAEA-455DA2E3D8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AEE-484D-AAEA-455DA2E3D8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6.3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AEE-484D-AAEA-455DA2E3D8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AEE-484D-AAEA-455DA2E3D8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AEE-484D-AAEA-455DA2E3D8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AEE-484D-AAEA-455DA2E3D8DC}"/>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AEE-484D-AAEA-455DA2E3D8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F94-4A6B-B331-CBD194EF5C8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4CE-43D3-AD6D-386F0FE26FE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E3BE-4574-9DEB-05A173428C9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0D5C-478B-8683-95BB46656F9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0D5C-478B-8683-95BB46656F9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0D5C-478B-8683-95BB46656F9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0D5C-478B-8683-95BB46656F9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0D5C-478B-8683-95BB46656F9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0D5C-478B-8683-95BB46656F9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0D5C-478B-8683-95BB46656F9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2.7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0D5C-478B-8683-95BB46656F9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FA5-4B2F-94F7-A03E28C267A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FA5-4B2F-94F7-A03E28C267A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FA5-4B2F-94F7-A03E28C267A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FA5-4B2F-94F7-A03E28C267A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FA5-4B2F-94F7-A03E28C267A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FA5-4B2F-94F7-A03E28C267A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FA5-4B2F-94F7-A03E28C267A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FFA5-4B2F-94F7-A03E28C267A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FA5-4B2F-94F7-A03E28C267A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07D-49C5-A559-94D789303A1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07D-49C5-A559-94D789303A1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07D-49C5-A559-94D789303A1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5.2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07D-49C5-A559-94D789303A1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07D-49C5-A559-94D789303A1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07D-49C5-A559-94D789303A1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07D-49C5-A559-94D789303A1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4.8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07D-49C5-A559-94D789303A1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4834-4173-AB77-FE1153421F1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3EA8-4960-B490-D7AFADB4576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3EA8-4960-B490-D7AFADB4576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3EA8-4960-B490-D7AFADB4576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5.2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3EA8-4960-B490-D7AFADB4576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3EA8-4960-B490-D7AFADB4576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3EA8-4960-B490-D7AFADB4576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3EA8-4960-B490-D7AFADB4576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3EA8-4960-B490-D7AFADB4576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4.8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3EA8-4960-B490-D7AFADB4576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BFF5-42CD-A8A7-9657AA9D69F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1E7-4A4E-BB2E-4250B4AB6D9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1E7-4A4E-BB2E-4250B4AB6D9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1E7-4A4E-BB2E-4250B4AB6D9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1E7-4A4E-BB2E-4250B4AB6D9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1E7-4A4E-BB2E-4250B4AB6D9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1E7-4A4E-BB2E-4250B4AB6D9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1E7-4A4E-BB2E-4250B4AB6D93}"/>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1E7-4A4E-BB2E-4250B4AB6D9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4390-404D-B28E-922ED799ADD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4390-404D-B28E-922ED799ADD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4390-404D-B28E-922ED799ADD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4390-404D-B28E-922ED799ADD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4390-404D-B28E-922ED799ADD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4390-404D-B28E-922ED799ADD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4390-404D-B28E-922ED799ADDA}"/>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4390-404D-B28E-922ED799ADD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0A02-43B2-833D-8E7D1CC9E75A}"/>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79F-48A7-927B-ECE9595B1FD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79F-48A7-927B-ECE9595B1FD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79F-48A7-927B-ECE9595B1FD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79F-48A7-927B-ECE9595B1FD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79F-48A7-927B-ECE9595B1FD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79F-48A7-927B-ECE9595B1FD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79F-48A7-927B-ECE9595B1FD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79F-48A7-927B-ECE9595B1FD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715-4D59-8338-0D5E3781062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671-4B7F-AEA3-1C1BC33E8B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671-4B7F-AEA3-1C1BC33E8B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671-4B7F-AEA3-1C1BC33E8B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671-4B7F-AEA3-1C1BC33E8B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671-4B7F-AEA3-1C1BC33E8B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671-4B7F-AEA3-1C1BC33E8B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671-4B7F-AEA3-1C1BC33E8BD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9671-4B7F-AEA3-1C1BC33E8BD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671-4B7F-AEA3-1C1BC33E8B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F36-4BCA-94F8-6BDA9137F0B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169-448E-AD38-4B8B4E25F68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169-448E-AD38-4B8B4E25F68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169-448E-AD38-4B8B4E25F68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169-448E-AD38-4B8B4E25F68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169-448E-AD38-4B8B4E25F68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169-448E-AD38-4B8B4E25F68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169-448E-AD38-4B8B4E25F68E}"/>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169-448E-AD38-4B8B4E25F68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8BD-4386-B60B-BC38DBB95F31}"/>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8BD-4386-B60B-BC38DBB95F31}"/>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8BD-4386-B60B-BC38DBB95F31}"/>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6.2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8BD-4386-B60B-BC38DBB95F31}"/>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8BD-4386-B60B-BC38DBB95F31}"/>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8BD-4386-B60B-BC38DBB95F31}"/>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8BD-4386-B60B-BC38DBB95F31}"/>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D8BD-4386-B60B-BC38DBB95F31}"/>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8BD-4386-B60B-BC38DBB95F31}"/>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C019-406B-AF87-02789F68A21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8.5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C019-406B-AF87-02789F68A21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C019-406B-AF87-02789F68A21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C019-406B-AF87-02789F68A21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C019-406B-AF87-02789F68A21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C019-406B-AF87-02789F68A21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C019-406B-AF87-02789F68A21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C019-406B-AF87-02789F68A21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B28C-488B-80C0-099306D20FE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4E3A-4B49-9734-2A08CE4735E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8.5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4E3A-4B49-9734-2A08CE4735E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4E3A-4B49-9734-2A08CE4735E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4E3A-4B49-9734-2A08CE4735E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4E3A-4B49-9734-2A08CE4735E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4E3A-4B49-9734-2A08CE4735E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4E3A-4B49-9734-2A08CE4735E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4E3A-4B49-9734-2A08CE4735E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4E3A-4B49-9734-2A08CE4735E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FD2-4692-AF62-60F6CD6F753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0E4-4B77-AC80-9D100DDB244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8BB-4639-BD4B-5F5ADDC7CB8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8BB-4639-BD4B-5F5ADDC7CB8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8BB-4639-BD4B-5F5ADDC7CB8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8BB-4639-BD4B-5F5ADDC7CB8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8BB-4639-BD4B-5F5ADDC7CB8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8BB-4639-BD4B-5F5ADDC7CB8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8BB-4639-BD4B-5F5ADDC7CB83}"/>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2.2000000000000002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8BB-4639-BD4B-5F5ADDC7CB8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4134-45DA-BE3E-8B6B494039A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4134-45DA-BE3E-8B6B494039A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4134-45DA-BE3E-8B6B494039A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4134-45DA-BE3E-8B6B494039A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4134-45DA-BE3E-8B6B494039A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4134-45DA-BE3E-8B6B494039A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4134-45DA-BE3E-8B6B494039A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4134-45DA-BE3E-8B6B494039A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2.2000000000000002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4134-45DA-BE3E-8B6B494039A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A25-40E3-90F7-B2162B006A3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A25-40E3-90F7-B2162B006A3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A25-40E3-90F7-B2162B006A3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A25-40E3-90F7-B2162B006A3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A25-40E3-90F7-B2162B006A3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A25-40E3-90F7-B2162B006A3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A25-40E3-90F7-B2162B006A3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A25-40E3-90F7-B2162B006A3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7AF-4403-A839-FC23ABE112A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281-4BB3-A6B0-C0D0E0613E0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281-4BB3-A6B0-C0D0E0613E0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281-4BB3-A6B0-C0D0E0613E0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281-4BB3-A6B0-C0D0E0613E0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281-4BB3-A6B0-C0D0E0613E0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281-4BB3-A6B0-C0D0E0613E0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281-4BB3-A6B0-C0D0E0613E0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D281-4BB3-A6B0-C0D0E0613E0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281-4BB3-A6B0-C0D0E0613E0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B46-4346-A153-2711F78E131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B7B-45F3-8454-ABFA3A53785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B7B-45F3-8454-ABFA3A53785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B7B-45F3-8454-ABFA3A53785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B7B-45F3-8454-ABFA3A53785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B7B-45F3-8454-ABFA3A53785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B7B-45F3-8454-ABFA3A53785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B7B-45F3-8454-ABFA3A53785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2.2999999999999998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B7B-45F3-8454-ABFA3A53785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Your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4F46-4CDF-B5B2-3CD1BF21ACB4}"/>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Your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Sheet1!$E$2:$E$138</c:f>
              <c:numCache>
                <c:formatCode>0.0</c:formatCode>
                <c:ptCount val="134"/>
                <c:pt idx="0">
                  <c:v>5.8970185591955104</c:v>
                </c:pt>
                <c:pt idx="1">
                  <c:v>6.19833462303309</c:v>
                </c:pt>
                <c:pt idx="2">
                  <c:v>6.2670572042853401</c:v>
                </c:pt>
                <c:pt idx="3">
                  <c:v>6.2857868694233003</c:v>
                </c:pt>
                <c:pt idx="4">
                  <c:v>6.2995937081356601</c:v>
                </c:pt>
                <c:pt idx="5">
                  <c:v>6.3211037201796998</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1-4F46-4CDF-B5B2-3CD1BF21ACB4}"/>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Your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Sheet1!$F$2:$F$138</c:f>
              <c:numCache>
                <c:formatCode>0.0</c:formatCode>
                <c:ptCount val="134"/>
                <c:pt idx="0">
                  <c:v>0</c:v>
                </c:pt>
                <c:pt idx="1">
                  <c:v>0</c:v>
                </c:pt>
                <c:pt idx="2">
                  <c:v>0</c:v>
                </c:pt>
                <c:pt idx="3">
                  <c:v>0</c:v>
                </c:pt>
                <c:pt idx="4">
                  <c:v>0</c:v>
                </c:pt>
                <c:pt idx="5">
                  <c:v>0</c:v>
                </c:pt>
                <c:pt idx="6">
                  <c:v>6.3238721228975399</c:v>
                </c:pt>
                <c:pt idx="7">
                  <c:v>6.34125268398311</c:v>
                </c:pt>
                <c:pt idx="8">
                  <c:v>6.3803840198560602</c:v>
                </c:pt>
                <c:pt idx="9">
                  <c:v>6.4096028562712704</c:v>
                </c:pt>
                <c:pt idx="10">
                  <c:v>6.4814792846159603</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2-4F46-4CDF-B5B2-3CD1BF21ACB4}"/>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Your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6.4617708370298397</c:v>
                </c:pt>
                <c:pt idx="12">
                  <c:v>6.4756829679899397</c:v>
                </c:pt>
                <c:pt idx="13">
                  <c:v>6.5418884297887798</c:v>
                </c:pt>
                <c:pt idx="14">
                  <c:v>6.5662796101520602</c:v>
                </c:pt>
                <c:pt idx="15">
                  <c:v>6.5935271914677402</c:v>
                </c:pt>
                <c:pt idx="16">
                  <c:v>6.5936938290103697</c:v>
                </c:pt>
                <c:pt idx="17">
                  <c:v>6.59785366248743</c:v>
                </c:pt>
                <c:pt idx="18">
                  <c:v>6.6129542075483796</c:v>
                </c:pt>
                <c:pt idx="19">
                  <c:v>6.6605836558528102</c:v>
                </c:pt>
                <c:pt idx="20">
                  <c:v>6.6771938218121401</c:v>
                </c:pt>
                <c:pt idx="21">
                  <c:v>6.68612310880187</c:v>
                </c:pt>
                <c:pt idx="22">
                  <c:v>6.6901921010184404</c:v>
                </c:pt>
                <c:pt idx="23">
                  <c:v>6.6933538456664001</c:v>
                </c:pt>
                <c:pt idx="24">
                  <c:v>6.6935077944247103</c:v>
                </c:pt>
                <c:pt idx="25">
                  <c:v>6.6957686813366797</c:v>
                </c:pt>
                <c:pt idx="26">
                  <c:v>6.6963082404607901</c:v>
                </c:pt>
                <c:pt idx="27">
                  <c:v>6.6964420319102498</c:v>
                </c:pt>
                <c:pt idx="28">
                  <c:v>6.7097179385886898</c:v>
                </c:pt>
                <c:pt idx="29">
                  <c:v>6.7335323104631302</c:v>
                </c:pt>
                <c:pt idx="30">
                  <c:v>6.7566866255386699</c:v>
                </c:pt>
                <c:pt idx="31">
                  <c:v>6.7737581946335697</c:v>
                </c:pt>
                <c:pt idx="32">
                  <c:v>6.7788577668333696</c:v>
                </c:pt>
                <c:pt idx="33">
                  <c:v>6.7815875912766401</c:v>
                </c:pt>
                <c:pt idx="34">
                  <c:v>6.79719872113417</c:v>
                </c:pt>
                <c:pt idx="35">
                  <c:v>6.8003853213849803</c:v>
                </c:pt>
                <c:pt idx="36">
                  <c:v>6.8020500691559702</c:v>
                </c:pt>
                <c:pt idx="37">
                  <c:v>6.8167962945531899</c:v>
                </c:pt>
                <c:pt idx="38">
                  <c:v>6.8257881866404304</c:v>
                </c:pt>
                <c:pt idx="39">
                  <c:v>6.8274189882378904</c:v>
                </c:pt>
                <c:pt idx="40">
                  <c:v>6.8389705817025899</c:v>
                </c:pt>
                <c:pt idx="41">
                  <c:v>6.8520919624643204</c:v>
                </c:pt>
                <c:pt idx="42">
                  <c:v>6.8526756363305097</c:v>
                </c:pt>
                <c:pt idx="43">
                  <c:v>6.8570260403830501</c:v>
                </c:pt>
                <c:pt idx="44">
                  <c:v>6.8651913348258304</c:v>
                </c:pt>
                <c:pt idx="45">
                  <c:v>6.8659177707759502</c:v>
                </c:pt>
                <c:pt idx="46">
                  <c:v>6.86728673331727</c:v>
                </c:pt>
                <c:pt idx="47">
                  <c:v>6.9081509343163203</c:v>
                </c:pt>
                <c:pt idx="48">
                  <c:v>6.9166877527109802</c:v>
                </c:pt>
                <c:pt idx="49">
                  <c:v>6.9220062769273802</c:v>
                </c:pt>
                <c:pt idx="50">
                  <c:v>6.9388627933227296</c:v>
                </c:pt>
                <c:pt idx="51">
                  <c:v>6.9440945019429199</c:v>
                </c:pt>
                <c:pt idx="52">
                  <c:v>6.9549005883787602</c:v>
                </c:pt>
                <c:pt idx="53">
                  <c:v>6.96209686196896</c:v>
                </c:pt>
                <c:pt idx="54">
                  <c:v>6.9713486420643802</c:v>
                </c:pt>
                <c:pt idx="55">
                  <c:v>6.9878303265430199</c:v>
                </c:pt>
                <c:pt idx="56">
                  <c:v>6.9943731951735897</c:v>
                </c:pt>
                <c:pt idx="57">
                  <c:v>7.0146388798406898</c:v>
                </c:pt>
                <c:pt idx="58">
                  <c:v>7.0224324899973398</c:v>
                </c:pt>
                <c:pt idx="59">
                  <c:v>7.0245458435164103</c:v>
                </c:pt>
                <c:pt idx="60">
                  <c:v>7.0364211406017398</c:v>
                </c:pt>
                <c:pt idx="61">
                  <c:v>7.0614151770236102</c:v>
                </c:pt>
                <c:pt idx="62">
                  <c:v>7.0893379461028498</c:v>
                </c:pt>
                <c:pt idx="63">
                  <c:v>7.0926075691213297</c:v>
                </c:pt>
                <c:pt idx="64">
                  <c:v>7.1068557076670196</c:v>
                </c:pt>
                <c:pt idx="65">
                  <c:v>7.1124190680334696</c:v>
                </c:pt>
                <c:pt idx="66">
                  <c:v>7.1175506604194796</c:v>
                </c:pt>
                <c:pt idx="67">
                  <c:v>7.1261002555391597</c:v>
                </c:pt>
                <c:pt idx="68">
                  <c:v>7.1282258529716396</c:v>
                </c:pt>
                <c:pt idx="69">
                  <c:v>7.1317220538277999</c:v>
                </c:pt>
                <c:pt idx="70">
                  <c:v>7.1347623212282096</c:v>
                </c:pt>
                <c:pt idx="71">
                  <c:v>7.1378111157484998</c:v>
                </c:pt>
                <c:pt idx="72">
                  <c:v>7.1411048164185598</c:v>
                </c:pt>
                <c:pt idx="73">
                  <c:v>7.1425986600291402</c:v>
                </c:pt>
                <c:pt idx="74">
                  <c:v>7.1457185406595096</c:v>
                </c:pt>
                <c:pt idx="75">
                  <c:v>7.1517452926284397</c:v>
                </c:pt>
                <c:pt idx="76">
                  <c:v>7.1549789445713703</c:v>
                </c:pt>
                <c:pt idx="77">
                  <c:v>7.1939251424167301</c:v>
                </c:pt>
                <c:pt idx="78">
                  <c:v>7.1945555153407197</c:v>
                </c:pt>
                <c:pt idx="79">
                  <c:v>7.1982859092613403</c:v>
                </c:pt>
                <c:pt idx="80">
                  <c:v>7.2038148578379699</c:v>
                </c:pt>
                <c:pt idx="81">
                  <c:v>7.2300276383063897</c:v>
                </c:pt>
                <c:pt idx="82">
                  <c:v>7.2346402961515102</c:v>
                </c:pt>
                <c:pt idx="83">
                  <c:v>7.2403953951261304</c:v>
                </c:pt>
                <c:pt idx="84">
                  <c:v>7.2405675336433299</c:v>
                </c:pt>
                <c:pt idx="85">
                  <c:v>7.2472752275411496</c:v>
                </c:pt>
                <c:pt idx="86">
                  <c:v>7.26957210612255</c:v>
                </c:pt>
                <c:pt idx="87">
                  <c:v>7.2789653619289298</c:v>
                </c:pt>
                <c:pt idx="88">
                  <c:v>7.30712806847695</c:v>
                </c:pt>
                <c:pt idx="89">
                  <c:v>7.3195094764951696</c:v>
                </c:pt>
                <c:pt idx="90">
                  <c:v>7.32084762402389</c:v>
                </c:pt>
                <c:pt idx="91">
                  <c:v>7.3227704801098001</c:v>
                </c:pt>
                <c:pt idx="92">
                  <c:v>7.32503288251079</c:v>
                </c:pt>
                <c:pt idx="93">
                  <c:v>7.3425877429182203</c:v>
                </c:pt>
                <c:pt idx="94">
                  <c:v>7.3535924488551601</c:v>
                </c:pt>
                <c:pt idx="95">
                  <c:v>7.3754850353744503</c:v>
                </c:pt>
                <c:pt idx="96">
                  <c:v>7.3821244706776001</c:v>
                </c:pt>
                <c:pt idx="97">
                  <c:v>7.4027354810278796</c:v>
                </c:pt>
                <c:pt idx="98">
                  <c:v>7.4093522908653098</c:v>
                </c:pt>
                <c:pt idx="99">
                  <c:v>7.4166021131021296</c:v>
                </c:pt>
                <c:pt idx="100">
                  <c:v>7.4259405249094801</c:v>
                </c:pt>
                <c:pt idx="101">
                  <c:v>7.4372205269351204</c:v>
                </c:pt>
                <c:pt idx="102">
                  <c:v>7.44986612323477</c:v>
                </c:pt>
                <c:pt idx="103">
                  <c:v>7.4530374504304397</c:v>
                </c:pt>
                <c:pt idx="104">
                  <c:v>7.5139217020100597</c:v>
                </c:pt>
                <c:pt idx="105">
                  <c:v>7.5479876964030703</c:v>
                </c:pt>
                <c:pt idx="106">
                  <c:v>7.5555300806327796</c:v>
                </c:pt>
                <c:pt idx="107">
                  <c:v>7.5702868382802997</c:v>
                </c:pt>
                <c:pt idx="108">
                  <c:v>7.5790392985060002</c:v>
                </c:pt>
                <c:pt idx="109">
                  <c:v>7.5799446639980301</c:v>
                </c:pt>
                <c:pt idx="110">
                  <c:v>7.5907142711107003</c:v>
                </c:pt>
                <c:pt idx="111">
                  <c:v>7.6012609582559998</c:v>
                </c:pt>
                <c:pt idx="112">
                  <c:v>7.6299785688951403</c:v>
                </c:pt>
                <c:pt idx="113">
                  <c:v>7.6301425457452297</c:v>
                </c:pt>
                <c:pt idx="114">
                  <c:v>7.6687034454242404</c:v>
                </c:pt>
                <c:pt idx="115">
                  <c:v>7.7251833008006896</c:v>
                </c:pt>
                <c:pt idx="116">
                  <c:v>7.7415780994260297</c:v>
                </c:pt>
                <c:pt idx="117">
                  <c:v>7.81672398259877</c:v>
                </c:pt>
                <c:pt idx="118">
                  <c:v>7.8179152920121604</c:v>
                </c:pt>
                <c:pt idx="119">
                  <c:v>7.8206899766169302</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3-4F46-4CDF-B5B2-3CD1BF21ACB4}"/>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Your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7.83534652895748</c:v>
                </c:pt>
                <c:pt idx="121">
                  <c:v>7.8754130153754902</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4-4F46-4CDF-B5B2-3CD1BF21ACB4}"/>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Your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7.94606052871071</c:v>
                </c:pt>
                <c:pt idx="123">
                  <c:v>7.9492236220137098</c:v>
                </c:pt>
                <c:pt idx="124">
                  <c:v>8.0080915728389908</c:v>
                </c:pt>
                <c:pt idx="125">
                  <c:v>8.1622290644704307</c:v>
                </c:pt>
                <c:pt idx="126">
                  <c:v>8.3145579420757798</c:v>
                </c:pt>
                <c:pt idx="127">
                  <c:v>8.3292884208052893</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5-4F46-4CDF-B5B2-3CD1BF21ACB4}"/>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Your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8.6562050695796806</c:v>
                </c:pt>
                <c:pt idx="129">
                  <c:v>8.7052224779912493</c:v>
                </c:pt>
                <c:pt idx="130">
                  <c:v>8.7320038704250909</c:v>
                </c:pt>
                <c:pt idx="131">
                  <c:v>8.7990815283751402</c:v>
                </c:pt>
                <c:pt idx="132">
                  <c:v>8.8341868721101093</c:v>
                </c:pt>
                <c:pt idx="133">
                  <c:v>8.9655663844542204</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6-4F46-4CDF-B5B2-3CD1BF21ACB4}"/>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Your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6.79719872113417</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7-4F46-4CDF-B5B2-3CD1BF21ACB4}"/>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4049-427E-9F98-C9350A24947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4049-427E-9F98-C9350A24947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4049-427E-9F98-C9350A24947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4049-427E-9F98-C9350A24947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4049-427E-9F98-C9350A24947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4049-427E-9F98-C9350A24947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4049-427E-9F98-C9350A24947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4049-427E-9F98-C9350A24947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2.2999999999999998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4049-427E-9F98-C9350A24947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F33-4629-8161-EFA2EEA3CAD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5.9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F33-4629-8161-EFA2EEA3CAD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F33-4629-8161-EFA2EEA3CAD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F33-4629-8161-EFA2EEA3CAD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F33-4629-8161-EFA2EEA3CAD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F33-4629-8161-EFA2EEA3CAD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F33-4629-8161-EFA2EEA3CAD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4.0999999999999996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F33-4629-8161-EFA2EEA3CAD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32F-4660-AEF6-F6C3794B05D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C87-487A-939E-0B0E2297D76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5.9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C87-487A-939E-0B0E2297D76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C87-487A-939E-0B0E2297D76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C87-487A-939E-0B0E2297D76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C87-487A-939E-0B0E2297D76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C87-487A-939E-0B0E2297D76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C87-487A-939E-0B0E2297D76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EC87-487A-939E-0B0E2297D76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4.0999999999999996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C87-487A-939E-0B0E2297D76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6C1-4A2F-B397-0769D22EAC0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DAE-46EA-89AE-C2DFB3CB093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6DA-4DD0-A23D-9CA3453F499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C30-4038-AD69-EF2A2B25672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6.3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C30-4038-AD69-EF2A2B25672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C30-4038-AD69-EF2A2B25672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C30-4038-AD69-EF2A2B25672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C30-4038-AD69-EF2A2B25672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C30-4038-AD69-EF2A2B25672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C30-4038-AD69-EF2A2B25672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C30-4038-AD69-EF2A2B25672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1CC6-4D26-ADBF-FF14772BF3D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6.3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1CC6-4D26-ADBF-FF14772BF3D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1CC6-4D26-ADBF-FF14772BF3D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1CC6-4D26-ADBF-FF14772BF3D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1CC6-4D26-ADBF-FF14772BF3D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1CC6-4D26-ADBF-FF14772BF3D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1CC6-4D26-ADBF-FF14772BF3DF}"/>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1CC6-4D26-ADBF-FF14772BF3DF}"/>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1CC6-4D26-ADBF-FF14772BF3D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Royal Marsden NHS Foundation Trust</c:v>
                </c:pt>
                <c:pt idx="1">
                  <c:v>Royal National Orthopaedic Hospital NHS Trust</c:v>
                </c:pt>
                <c:pt idx="2">
                  <c:v>Imperial College Healthcare NHS Trust</c:v>
                </c:pt>
                <c:pt idx="3">
                  <c:v>Guy's and St Thomas' NHS Foundation Trust</c:v>
                </c:pt>
                <c:pt idx="4">
                  <c:v>Barts Health NHS Trust</c:v>
                </c:pt>
              </c:strCache>
            </c:strRef>
          </c:cat>
          <c:val>
            <c:numRef>
              <c:f>Sheet1!$B$2:$B$6</c:f>
              <c:numCache>
                <c:formatCode>0.0</c:formatCode>
                <c:ptCount val="5"/>
                <c:pt idx="0">
                  <c:v>8.6999999999999993</c:v>
                </c:pt>
                <c:pt idx="1">
                  <c:v>8.3000000000000007</c:v>
                </c:pt>
                <c:pt idx="2">
                  <c:v>7.6</c:v>
                </c:pt>
                <c:pt idx="3">
                  <c:v>7.6</c:v>
                </c:pt>
                <c:pt idx="4">
                  <c:v>7.5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754-4B68-AE4C-4A46F508548A}"/>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Royal Marsden NHS Foundation Trust</c:v>
                </c:pt>
                <c:pt idx="1">
                  <c:v>Royal National Orthopaedic Hospital NHS Trust</c:v>
                </c:pt>
                <c:pt idx="2">
                  <c:v>Imperial College Healthcare NHS Trust</c:v>
                </c:pt>
                <c:pt idx="3">
                  <c:v>Guy's and St Thomas' NHS Foundation Trust</c:v>
                </c:pt>
                <c:pt idx="4">
                  <c:v>Barts Health NHS Trust</c:v>
                </c:pt>
              </c:strCache>
            </c:strRef>
          </c:cat>
          <c:val>
            <c:numRef>
              <c:f>Sheet1!$C$2:$C$6</c:f>
              <c:numCache>
                <c:formatCode>0.0</c:formatCode>
                <c:ptCount val="5"/>
                <c:pt idx="0">
                  <c:v>1.3000000000000007</c:v>
                </c:pt>
                <c:pt idx="1">
                  <c:v>1.6999999999999993</c:v>
                </c:pt>
                <c:pt idx="2">
                  <c:v>2.4000000000000004</c:v>
                </c:pt>
                <c:pt idx="3">
                  <c:v>2.4000000000000004</c:v>
                </c:pt>
                <c:pt idx="4">
                  <c:v>2.5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754-4B68-AE4C-4A46F508548A}"/>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A66-41DB-BD85-0AE554F3B56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A66-41DB-BD85-0AE554F3B56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4.5999999999999996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A66-41DB-BD85-0AE554F3B56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A66-41DB-BD85-0AE554F3B56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A66-41DB-BD85-0AE554F3B56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A66-41DB-BD85-0AE554F3B56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A66-41DB-BD85-0AE554F3B56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5.4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A66-41DB-BD85-0AE554F3B56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CF18-42C2-A176-05805CDD794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4.5999999999999996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CF18-42C2-A176-05805CDD794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CF18-42C2-A176-05805CDD794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CF18-42C2-A176-05805CDD794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CF18-42C2-A176-05805CDD794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CF18-42C2-A176-05805CDD794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CF18-42C2-A176-05805CDD794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CF18-42C2-A176-05805CDD794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5.4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CF18-42C2-A176-05805CDD794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0CD8-4E17-BF24-E0E1A7FCB77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0CD8-4E17-BF24-E0E1A7FCB77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0CD8-4E17-BF24-E0E1A7FCB77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0CD8-4E17-BF24-E0E1A7FCB77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0CD8-4E17-BF24-E0E1A7FCB77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0CD8-4E17-BF24-E0E1A7FCB77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0CD8-4E17-BF24-E0E1A7FCB77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0.90000000000000036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0CD8-4E17-BF24-E0E1A7FCB77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58D-469D-A78E-477E5A434AD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58D-469D-A78E-477E5A434AD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58D-469D-A78E-477E5A434AD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9.1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58D-469D-A78E-477E5A434AD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58D-469D-A78E-477E5A434AD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58D-469D-A78E-477E5A434AD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58D-469D-A78E-477E5A434ADA}"/>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D58D-469D-A78E-477E5A434ADA}"/>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0.90000000000000036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58D-469D-A78E-477E5A434AD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C79-4BAB-B3ED-1B908E06AF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C79-4BAB-B3ED-1B908E06AF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C79-4BAB-B3ED-1B908E06AF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C79-4BAB-B3ED-1B908E06AF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C79-4BAB-B3ED-1B908E06AF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C79-4BAB-B3ED-1B908E06AF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C79-4BAB-B3ED-1B908E06AF76}"/>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C79-4BAB-B3ED-1B908E06AF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00A-4F43-80D7-8DDFB2B34ED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C7F-422C-8850-5A99090DCF0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C7F-422C-8850-5A99090DCF0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C7F-422C-8850-5A99090DCF0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C7F-422C-8850-5A99090DCF0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C7F-422C-8850-5A99090DCF0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C7F-422C-8850-5A99090DCF0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C7F-422C-8850-5A99090DCF0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FC7F-422C-8850-5A99090DCF0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C7F-422C-8850-5A99090DCF0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F1A-4773-9A71-F38BD0DEB00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A36-40F0-9D45-2A5A779619E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London North West University Healthcare NHS Trust</c:v>
                </c:pt>
                <c:pt idx="1">
                  <c:v>Barking, Havering and Redbridge University Hospitals NHS Trust</c:v>
                </c:pt>
                <c:pt idx="2">
                  <c:v>The Hillingdon Hospitals NHS Foundation Trust</c:v>
                </c:pt>
                <c:pt idx="3">
                  <c:v>Royal Free London NHS Foundation Trust</c:v>
                </c:pt>
                <c:pt idx="4">
                  <c:v>North Middlesex University Hospital NHS Trust</c:v>
                </c:pt>
              </c:strCache>
            </c:strRef>
          </c:cat>
          <c:val>
            <c:numRef>
              <c:f>Sheet1!$B$2:$B$6</c:f>
              <c:numCache>
                <c:formatCode>0.0</c:formatCode>
                <c:ptCount val="5"/>
                <c:pt idx="0">
                  <c:v>6.2</c:v>
                </c:pt>
                <c:pt idx="1">
                  <c:v>6.3</c:v>
                </c:pt>
                <c:pt idx="2">
                  <c:v>6.5</c:v>
                </c:pt>
                <c:pt idx="3">
                  <c:v>6.6</c:v>
                </c:pt>
                <c:pt idx="4">
                  <c:v>6.7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6F0A-4D14-8206-8589C62363B2}"/>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London North West University Healthcare NHS Trust</c:v>
                </c:pt>
                <c:pt idx="1">
                  <c:v>Barking, Havering and Redbridge University Hospitals NHS Trust</c:v>
                </c:pt>
                <c:pt idx="2">
                  <c:v>The Hillingdon Hospitals NHS Foundation Trust</c:v>
                </c:pt>
                <c:pt idx="3">
                  <c:v>Royal Free London NHS Foundation Trust</c:v>
                </c:pt>
                <c:pt idx="4">
                  <c:v>North Middlesex University Hospital NHS Trust</c:v>
                </c:pt>
              </c:strCache>
            </c:strRef>
          </c:cat>
          <c:val>
            <c:numRef>
              <c:f>Sheet1!$C$2:$C$6</c:f>
              <c:numCache>
                <c:formatCode>0.0</c:formatCode>
                <c:ptCount val="5"/>
                <c:pt idx="0">
                  <c:v>3.8</c:v>
                </c:pt>
                <c:pt idx="1">
                  <c:v>3.7</c:v>
                </c:pt>
                <c:pt idx="2">
                  <c:v>3.5</c:v>
                </c:pt>
                <c:pt idx="3">
                  <c:v>3.4000000000000004</c:v>
                </c:pt>
                <c:pt idx="4">
                  <c:v>3.3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6F0A-4D14-8206-8589C62363B2}"/>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F4C-4F68-A5DA-50A8146CE38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F4C-4F68-A5DA-50A8146CE38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F4C-4F68-A5DA-50A8146CE38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F4C-4F68-A5DA-50A8146CE38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F4C-4F68-A5DA-50A8146CE38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F4C-4F68-A5DA-50A8146CE38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F4C-4F68-A5DA-50A8146CE380}"/>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F4C-4F68-A5DA-50A8146CE38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CCD-4F38-B4D9-2C4574C0AE3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CCD-4F38-B4D9-2C4574C0AE3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CCD-4F38-B4D9-2C4574C0AE3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CCD-4F38-B4D9-2C4574C0AE3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CCD-4F38-B4D9-2C4574C0AE3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CCD-4F38-B4D9-2C4574C0AE3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CCD-4F38-B4D9-2C4574C0AE3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FCCD-4F38-B4D9-2C4574C0AE3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CCD-4F38-B4D9-2C4574C0AE3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417-43DA-8DF4-1BF485D103E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417-43DA-8DF4-1BF485D103E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5417-43DA-8DF4-1BF485D103E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5417-43DA-8DF4-1BF485D103E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5417-43DA-8DF4-1BF485D103E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5417-43DA-8DF4-1BF485D103E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5417-43DA-8DF4-1BF485D103E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5417-43DA-8DF4-1BF485D103E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6D7E-4C92-A8BF-C90615C5CBD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BFF-46B5-B3F4-06DC02E3AF9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BFF-46B5-B3F4-06DC02E3AF9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BFF-46B5-B3F4-06DC02E3AF9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BFF-46B5-B3F4-06DC02E3AF9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BFF-46B5-B3F4-06DC02E3AF9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BFF-46B5-B3F4-06DC02E3AF9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BFF-46B5-B3F4-06DC02E3AF9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DBFF-46B5-B3F4-06DC02E3AF9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BFF-46B5-B3F4-06DC02E3AF9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9C94-4C8B-BBA0-999CE4448DE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B1D-435D-8151-F3C81976B45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B1D-435D-8151-F3C81976B45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5B1D-435D-8151-F3C81976B45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5B1D-435D-8151-F3C81976B45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5B1D-435D-8151-F3C81976B45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5B1D-435D-8151-F3C81976B45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5B1D-435D-8151-F3C81976B45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5B1D-435D-8151-F3C81976B45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CAB-495B-A887-0F60BEC1DBA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CAB-495B-A887-0F60BEC1DBA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CAB-495B-A887-0F60BEC1DBA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CAB-495B-A887-0F60BEC1DBA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CAB-495B-A887-0F60BEC1DBA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CAB-495B-A887-0F60BEC1DBA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CAB-495B-A887-0F60BEC1DBA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2CAB-495B-A887-0F60BEC1DBA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CAB-495B-A887-0F60BEC1DBA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F7D-4BD0-BF96-F05181E8D15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8.3000000000000007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F7D-4BD0-BF96-F05181E8D15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F7D-4BD0-BF96-F05181E8D15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F7D-4BD0-BF96-F05181E8D15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F7D-4BD0-BF96-F05181E8D15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F7D-4BD0-BF96-F05181E8D15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F7D-4BD0-BF96-F05181E8D15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F7D-4BD0-BF96-F05181E8D15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CF3-4431-A307-9C21F789BDBD}"/>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2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E6B-4B87-8F69-EFD107357B2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8.3000000000000007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908-47A7-9402-1022B70239E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908-47A7-9402-1022B70239E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908-47A7-9402-1022B70239E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908-47A7-9402-1022B70239E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908-47A7-9402-1022B70239E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908-47A7-9402-1022B70239E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908-47A7-9402-1022B70239EB}"/>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E908-47A7-9402-1022B70239EB}"/>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908-47A7-9402-1022B70239E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9D4F-4D7C-BCCD-626532D66E6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7.7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6A3-49E3-A65C-9F12567133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6A3-49E3-A65C-9F12567133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6A3-49E3-A65C-9F12567133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6A3-49E3-A65C-9F12567133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6A3-49E3-A65C-9F12567133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6A3-49E3-A65C-9F12567133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6A3-49E3-A65C-9F12567133C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2.2999999999999998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6A3-49E3-A65C-9F12567133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8FF3-4EFB-9650-2347796BDA7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7.7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8FF3-4EFB-9650-2347796BDA7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8FF3-4EFB-9650-2347796BDA7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8FF3-4EFB-9650-2347796BDA7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8FF3-4EFB-9650-2347796BDA7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8FF3-4EFB-9650-2347796BDA7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8FF3-4EFB-9650-2347796BDA7D}"/>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8FF3-4EFB-9650-2347796BDA7D}"/>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2.2999999999999998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8FF3-4EFB-9650-2347796BDA7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8B2-40FA-BCD2-F5A2EC057561}"/>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8B2-40FA-BCD2-F5A2EC057561}"/>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8B2-40FA-BCD2-F5A2EC057561}"/>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8B2-40FA-BCD2-F5A2EC057561}"/>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8B2-40FA-BCD2-F5A2EC057561}"/>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8B2-40FA-BCD2-F5A2EC057561}"/>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8B2-40FA-BCD2-F5A2EC057561}"/>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8B2-40FA-BCD2-F5A2EC057561}"/>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5C2-4E20-ADA7-EBC298D7EF0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AEAC-4FB5-B315-353278AEB35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AEAC-4FB5-B315-353278AEB35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AEAC-4FB5-B315-353278AEB35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6.9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AEAC-4FB5-B315-353278AEB35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AEAC-4FB5-B315-353278AEB35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AEAC-4FB5-B315-353278AEB35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AEAC-4FB5-B315-353278AEB35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AEAC-4FB5-B315-353278AEB35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AEAC-4FB5-B315-353278AEB35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8F1-4658-99F3-2F77C754501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9F6-40D9-B7D4-90F0CE5F490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EC8-4115-9D87-83EE545E48C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EC8-4115-9D87-83EE545E48C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7.3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EC8-4115-9D87-83EE545E48C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EC8-4115-9D87-83EE545E48C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EC8-4115-9D87-83EE545E48C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EC8-4115-9D87-83EE545E48C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EC8-4115-9D87-83EE545E48C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EC8-4115-9D87-83EE545E48C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EC5-4B15-913F-7E193D527DB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EC5-4B15-913F-7E193D527DB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7.3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EC5-4B15-913F-7E193D527DB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EC5-4B15-913F-7E193D527DB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EC5-4B15-913F-7E193D527DB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EC5-4B15-913F-7E193D527DB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EC5-4B15-913F-7E193D527DB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EEC5-4B15-913F-7E193D527DB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EC5-4B15-913F-7E193D527DB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49F-453C-987B-C0E3D1B358F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49F-453C-987B-C0E3D1B358F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49F-453C-987B-C0E3D1B358F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49F-453C-987B-C0E3D1B358F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49F-453C-987B-C0E3D1B358F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49F-453C-987B-C0E3D1B358F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49F-453C-987B-C0E3D1B358F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49F-453C-987B-C0E3D1B358F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829-4FC7-A56B-F2B363C7929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4638-4AF3-A485-2E0E30E24EC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4638-4AF3-A485-2E0E30E24EC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4638-4AF3-A485-2E0E30E24EC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6.8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4638-4AF3-A485-2E0E30E24EC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4638-4AF3-A485-2E0E30E24EC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4638-4AF3-A485-2E0E30E24EC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4638-4AF3-A485-2E0E30E24EC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4638-4AF3-A485-2E0E30E24EC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4638-4AF3-A485-2E0E30E24EC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57E-4E68-B674-CD12C8DFC4E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0B19-431C-B11F-F7F68FDC61C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0B19-431C-B11F-F7F68FDC61C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0B19-431C-B11F-F7F68FDC61C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0B19-431C-B11F-F7F68FDC61C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0B19-431C-B11F-F7F68FDC61C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0B19-431C-B11F-F7F68FDC61C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0B19-431C-B11F-F7F68FDC61C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0B19-431C-B11F-F7F68FDC61C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97B-4136-81D6-30CA231EAFC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97B-4136-81D6-30CA231EAFC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97B-4136-81D6-30CA231EAFC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97B-4136-81D6-30CA231EAFC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97B-4136-81D6-30CA231EAFC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97B-4136-81D6-30CA231EAFC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97B-4136-81D6-30CA231EAFC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D97B-4136-81D6-30CA231EAFC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97B-4136-81D6-30CA231EAFC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5.3025405580590999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39C7-4EA4-8B3C-F31E4F156B0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39C7-4EA4-8B3C-F31E4F156B0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0.44793944194089974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39C7-4EA4-8B3C-F31E4F156B0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0.17315500000000039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39C7-4EA4-8B3C-F31E4F156B0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1.8077199999999998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39C7-4EA4-8B3C-F31E4F156B0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39C7-4EA4-8B3C-F31E4F156B0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0.79424600000000023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39C7-4EA4-8B3C-F31E4F156B0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0.72029000000000032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39C7-4EA4-8B3C-F31E4F156B0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6.3178869999999998</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39C7-4EA4-8B3C-F31E4F156B0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39C7-4EA4-8B3C-F31E4F156B02}"/>
              </c:ext>
            </c:extLst>
          </c:dPt>
          <c:xVal>
            <c:numRef>
              <c:f>Sheet1!$B$12</c:f>
              <c:numCache>
                <c:formatCode>0.000000</c:formatCode>
                <c:ptCount val="1"/>
                <c:pt idx="0">
                  <c:v>6.8274949999999999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39C7-4EA4-8B3C-F31E4F156B02}"/>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effectLst/>
                        <a:latin typeface="Arial" panose="020B0604020202020204" pitchFamily="34" charset="0"/>
                        <a:cs typeface="Arial" panose="020B0604020202020204" pitchFamily="34" charset="0"/>
                      </a:rPr>
                      <a:t>Q3. </a:t>
                    </a:r>
                    <a:r>
                      <a:rPr lang="en-GB" sz="900" b="0" i="0" u="none" strike="noStrike" baseline="0" dirty="0">
                        <a:effectLst/>
                      </a:rPr>
                      <a:t>How long do you feel you had to wait to get to a bed on a ward after you arrived at the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9C7-4EA4-8B3C-F31E4F156B0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39C7-4EA4-8B3C-F31E4F156B0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AA5-4FCA-862B-B0D424D2CC8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6.7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AA5-4FCA-862B-B0D424D2CC8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AA5-4FCA-862B-B0D424D2CC8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AA5-4FCA-862B-B0D424D2CC8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AA5-4FCA-862B-B0D424D2CC8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AA5-4FCA-862B-B0D424D2CC8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AA5-4FCA-862B-B0D424D2CC8F}"/>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AA5-4FCA-862B-B0D424D2CC8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2D7-4EFF-AC41-76B38C6D585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4DB6-4CED-A7F8-21EF1DF83C7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6.7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4DB6-4CED-A7F8-21EF1DF83C7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4DB6-4CED-A7F8-21EF1DF83C7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4DB6-4CED-A7F8-21EF1DF83C7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4DB6-4CED-A7F8-21EF1DF83C7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4DB6-4CED-A7F8-21EF1DF83C7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4DB6-4CED-A7F8-21EF1DF83C7A}"/>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4DB6-4CED-A7F8-21EF1DF83C7A}"/>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4DB6-4CED-A7F8-21EF1DF83C7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BDBB-4668-9E94-F46C002F02C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A4C6-46BC-BDC5-83179147B97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A4C6-46BC-BDC5-83179147B97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A4C6-46BC-BDC5-83179147B97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A4C6-46BC-BDC5-83179147B97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A4C6-46BC-BDC5-83179147B97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A4C6-46BC-BDC5-83179147B97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A4C6-46BC-BDC5-83179147B97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A4C6-46BC-BDC5-83179147B97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FF7-463C-A926-3CB9698E3C6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FF7-463C-A926-3CB9698E3C6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FF7-463C-A926-3CB9698E3C6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6.1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FF7-463C-A926-3CB9698E3C6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FF7-463C-A926-3CB9698E3C6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FF7-463C-A926-3CB9698E3C6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FF7-463C-A926-3CB9698E3C6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9FF7-463C-A926-3CB9698E3C6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FF7-463C-A926-3CB9698E3C6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651-4D95-ACEA-C1303685D92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651-4D95-ACEA-C1303685D92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651-4D95-ACEA-C1303685D92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651-4D95-ACEA-C1303685D92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651-4D95-ACEA-C1303685D92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651-4D95-ACEA-C1303685D92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651-4D95-ACEA-C1303685D927}"/>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0.80000000000000071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651-4D95-ACEA-C1303685D92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C83-4AD4-83DD-DE979183523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BA78-4167-BDFD-7FBD3CAF119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BA78-4167-BDFD-7FBD3CAF119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9.1999999999999993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BA78-4167-BDFD-7FBD3CAF119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BA78-4167-BDFD-7FBD3CAF119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BA78-4167-BDFD-7FBD3CAF119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BA78-4167-BDFD-7FBD3CAF119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BA78-4167-BDFD-7FBD3CAF119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BA78-4167-BDFD-7FBD3CAF119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0.80000000000000071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BA78-4167-BDFD-7FBD3CAF119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6.0934233409458001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F28-4CAA-B082-D5ECBB578D9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2F28-4CAA-B082-D5ECBB578D9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0.19121965905419991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2F28-4CAA-B082-D5ECBB578D9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0.1952790000000002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2F28-4CAA-B082-D5ECBB578D9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2.0386839999999999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2F28-4CAA-B082-D5ECBB578D9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2F28-4CAA-B082-D5ECBB578D9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0.65862802339620075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2F28-4CAA-B082-D5ECBB578D9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2F28-4CAA-B082-D5ECBB578D9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7.2765110000000002</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2F28-4CAA-B082-D5ECBB578D9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2F28-4CAA-B082-D5ECBB578D93}"/>
              </c:ext>
            </c:extLst>
          </c:dPt>
          <c:xVal>
            <c:numRef>
              <c:f>Sheet1!$B$12</c:f>
              <c:numCache>
                <c:formatCode>0.000000</c:formatCode>
                <c:ptCount val="1"/>
                <c:pt idx="0">
                  <c:v>7.4992640000000002</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2F28-4CAA-B082-D5ECBB578D9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 </a:t>
                    </a:r>
                    <a:r>
                      <a:rPr lang="en-GB" sz="900" b="0" i="0" u="none" strike="noStrike" baseline="0" dirty="0">
                        <a:effectLst/>
                      </a:rPr>
                      <a:t>How did you feel about the length of time you were on the waiting list before your admission to hospital?</a:t>
                    </a:r>
                    <a:endParaRPr lang="en-GB" dirty="0"/>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2F28-4CAA-B082-D5ECBB578D9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2F28-4CAA-B082-D5ECBB578D9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46D-4E51-8158-BE0D06D0627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069-4932-B556-4F94246BC40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069-4932-B556-4F94246BC40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5069-4932-B556-4F94246BC40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5069-4932-B556-4F94246BC40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5069-4932-B556-4F94246BC40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5069-4932-B556-4F94246BC40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5069-4932-B556-4F94246BC40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5069-4932-B556-4F94246BC40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C2D-4EAC-B313-769B1F41F33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C2D-4EAC-B313-769B1F41F33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C2D-4EAC-B313-769B1F41F33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C2D-4EAC-B313-769B1F41F33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C2D-4EAC-B313-769B1F41F33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C2D-4EAC-B313-769B1F41F33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C2D-4EAC-B313-769B1F41F33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7C2D-4EAC-B313-769B1F41F33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C2D-4EAC-B313-769B1F41F33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9C7-442A-8484-2CAACAB4B8A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9C7-442A-8484-2CAACAB4B8A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9C7-442A-8484-2CAACAB4B8A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9C7-442A-8484-2CAACAB4B8A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9C7-442A-8484-2CAACAB4B8A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9C7-442A-8484-2CAACAB4B8A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9C7-442A-8484-2CAACAB4B8A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2.2000000000000002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9C7-442A-8484-2CAACAB4B8A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367-479D-B901-0C1C8ADAC2D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366B-4654-9918-A28A0008E52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366B-4654-9918-A28A0008E52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366B-4654-9918-A28A0008E52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366B-4654-9918-A28A0008E52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366B-4654-9918-A28A0008E52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366B-4654-9918-A28A0008E52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366B-4654-9918-A28A0008E52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366B-4654-9918-A28A0008E52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2.2000000000000002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366B-4654-9918-A28A0008E52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A318-4FEF-89E5-18AF28DB785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615-4604-8F82-96F27C24881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615-4604-8F82-96F27C24881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5615-4604-8F82-96F27C24881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5615-4604-8F82-96F27C24881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5615-4604-8F82-96F27C24881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5615-4604-8F82-96F27C24881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5615-4604-8F82-96F27C24881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5615-4604-8F82-96F27C24881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A4F4-450E-B993-21634AB674C2}"/>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2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87D8-489A-8BDE-666080E1648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87D8-489A-8BDE-666080E1648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87D8-489A-8BDE-666080E1648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87D8-489A-8BDE-666080E1648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87D8-489A-8BDE-666080E1648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87D8-489A-8BDE-666080E1648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87D8-489A-8BDE-666080E1648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87D8-489A-8BDE-666080E1648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87D8-489A-8BDE-666080E1648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155-4D8D-B6F3-6608F04B9F0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155-4D8D-B6F3-6608F04B9F0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155-4D8D-B6F3-6608F04B9F0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155-4D8D-B6F3-6608F04B9F0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155-4D8D-B6F3-6608F04B9F0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155-4D8D-B6F3-6608F04B9F0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155-4D8D-B6F3-6608F04B9F0F}"/>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155-4D8D-B6F3-6608F04B9F0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FBE-4DC7-B8B0-FC8F15DD1C4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B3D6-4E99-9A81-287CBBCB0A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B3D6-4E99-9A81-287CBBCB0A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B3D6-4E99-9A81-287CBBCB0A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B3D6-4E99-9A81-287CBBCB0A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B3D6-4E99-9A81-287CBBCB0A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B3D6-4E99-9A81-287CBBCB0A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B3D6-4E99-9A81-287CBBCB0A7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B3D6-4E99-9A81-287CBBCB0A7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B3D6-4E99-9A81-287CBBCB0A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A9F8-42C5-88A8-A2F06E54653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5B9-479B-8FF1-976B9DCFA44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5B9-479B-8FF1-976B9DCFA44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5B9-479B-8FF1-976B9DCFA44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5B9-479B-8FF1-976B9DCFA44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5B9-479B-8FF1-976B9DCFA44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5B9-479B-8FF1-976B9DCFA44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5B9-479B-8FF1-976B9DCFA44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5B9-479B-8FF1-976B9DCFA44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8D6-422D-9E88-2B79EE74848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8D6-422D-9E88-2B79EE74848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8D6-422D-9E88-2B79EE74848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8D6-422D-9E88-2B79EE74848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8D6-422D-9E88-2B79EE74848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8D6-422D-9E88-2B79EE74848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8D6-422D-9E88-2B79EE74848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58D6-422D-9E88-2B79EE74848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8D6-422D-9E88-2B79EE74848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219-45BC-974E-E07691E15B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219-45BC-974E-E07691E15B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219-45BC-974E-E07691E15B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219-45BC-974E-E07691E15B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219-45BC-974E-E07691E15B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219-45BC-974E-E07691E15B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219-45BC-974E-E07691E15B76}"/>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219-45BC-974E-E07691E15B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DB8-46A9-B761-BB05EBE8F03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E02-48D6-BDB6-9E03C3447F4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AEC-40EE-8507-6FB8078E64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AEC-40EE-8507-6FB8078E64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AEC-40EE-8507-6FB8078E64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6.7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AEC-40EE-8507-6FB8078E64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AEC-40EE-8507-6FB8078E64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AEC-40EE-8507-6FB8078E64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AEC-40EE-8507-6FB8078E64C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2AEC-40EE-8507-6FB8078E64C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AEC-40EE-8507-6FB8078E64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BF5E-4020-8521-FD6F6820A33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FF4-421F-BC98-D3103DA5BD0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FF4-421F-BC98-D3103DA5BD0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FF4-421F-BC98-D3103DA5BD0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FF4-421F-BC98-D3103DA5BD0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FF4-421F-BC98-D3103DA5BD0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FF4-421F-BC98-D3103DA5BD0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FF4-421F-BC98-D3103DA5BD00}"/>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FF4-421F-BC98-D3103DA5BD0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536-4F66-B99E-CBF5BEF3B75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536-4F66-B99E-CBF5BEF3B75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536-4F66-B99E-CBF5BEF3B75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536-4F66-B99E-CBF5BEF3B75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536-4F66-B99E-CBF5BEF3B75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536-4F66-B99E-CBF5BEF3B75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536-4F66-B99E-CBF5BEF3B75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2536-4F66-B99E-CBF5BEF3B75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536-4F66-B99E-CBF5BEF3B75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0EC-41D1-B8A5-5A21E6603E4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0EC-41D1-B8A5-5A21E6603E4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50EC-41D1-B8A5-5A21E6603E4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50EC-41D1-B8A5-5A21E6603E4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50EC-41D1-B8A5-5A21E6603E4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50EC-41D1-B8A5-5A21E6603E4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50EC-41D1-B8A5-5A21E6603E4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2.2999999999999998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50EC-41D1-B8A5-5A21E6603E4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B447-4369-9E73-506ED40925B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A98-4A04-B848-2ADFDA29147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A98-4A04-B848-2ADFDA29147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A98-4A04-B848-2ADFDA29147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A98-4A04-B848-2ADFDA29147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A98-4A04-B848-2ADFDA29147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A98-4A04-B848-2ADFDA29147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A98-4A04-B848-2ADFDA291470}"/>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9A98-4A04-B848-2ADFDA291470}"/>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2.2999999999999998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A98-4A04-B848-2ADFDA29147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272-4D9A-AA73-E9ABA1347FB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Your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Sheet1!$D$2:$D$138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C01-45F4-96DD-D26F46365FDD}"/>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Your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Sheet1!$E$2:$E$138</c:f>
              <c:numCache>
                <c:formatCode>0.0</c:formatCode>
                <c:ptCount val="127"/>
                <c:pt idx="0">
                  <c:v>6.9286149828127002</c:v>
                </c:pt>
                <c:pt idx="1">
                  <c:v>7.0709391671648998</c:v>
                </c:pt>
                <c:pt idx="2">
                  <c:v>7.0719497155714999</c:v>
                </c:pt>
                <c:pt idx="3">
                  <c:v>7.0775422866469002</c:v>
                </c:pt>
                <c:pt idx="4">
                  <c:v>7.1235460289762003</c:v>
                </c:pt>
                <c:pt idx="5">
                  <c:v>7.1517133622843003</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1-1C01-45F4-96DD-D26F46365FDD}"/>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Your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Sheet1!$F$2:$F$138</c:f>
              <c:numCache>
                <c:formatCode>0.0</c:formatCode>
                <c:ptCount val="127"/>
                <c:pt idx="0">
                  <c:v>0</c:v>
                </c:pt>
                <c:pt idx="1">
                  <c:v>0</c:v>
                </c:pt>
                <c:pt idx="2">
                  <c:v>0</c:v>
                </c:pt>
                <c:pt idx="3">
                  <c:v>0</c:v>
                </c:pt>
                <c:pt idx="4">
                  <c:v>0</c:v>
                </c:pt>
                <c:pt idx="5">
                  <c:v>0</c:v>
                </c:pt>
                <c:pt idx="6">
                  <c:v>7.1317254291295997</c:v>
                </c:pt>
                <c:pt idx="7">
                  <c:v>7.1799639563786997</c:v>
                </c:pt>
                <c:pt idx="8">
                  <c:v>7.2195884124612997</c:v>
                </c:pt>
                <c:pt idx="9">
                  <c:v>7.2208488991962998</c:v>
                </c:pt>
                <c:pt idx="10">
                  <c:v>7.2234136795307</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2-1C01-45F4-96DD-D26F46365FDD}"/>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Your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Sheet1!$G$2:$G$138</c:f>
              <c:numCache>
                <c:formatCode>0.0</c:formatCode>
                <c:ptCount val="127"/>
                <c:pt idx="0">
                  <c:v>0</c:v>
                </c:pt>
                <c:pt idx="1">
                  <c:v>0</c:v>
                </c:pt>
                <c:pt idx="2">
                  <c:v>0</c:v>
                </c:pt>
                <c:pt idx="3">
                  <c:v>0</c:v>
                </c:pt>
                <c:pt idx="4">
                  <c:v>0</c:v>
                </c:pt>
                <c:pt idx="5">
                  <c:v>0</c:v>
                </c:pt>
                <c:pt idx="6">
                  <c:v>0</c:v>
                </c:pt>
                <c:pt idx="7">
                  <c:v>0</c:v>
                </c:pt>
                <c:pt idx="8">
                  <c:v>0</c:v>
                </c:pt>
                <c:pt idx="9">
                  <c:v>0</c:v>
                </c:pt>
                <c:pt idx="10">
                  <c:v>0</c:v>
                </c:pt>
                <c:pt idx="11">
                  <c:v>7.2567161744456001</c:v>
                </c:pt>
                <c:pt idx="12">
                  <c:v>7.2630603242716996</c:v>
                </c:pt>
                <c:pt idx="13">
                  <c:v>7.2670541661551002</c:v>
                </c:pt>
                <c:pt idx="14">
                  <c:v>7.2985980372645001</c:v>
                </c:pt>
                <c:pt idx="15">
                  <c:v>7.3080544141633004</c:v>
                </c:pt>
                <c:pt idx="16">
                  <c:v>7.3158171167108996</c:v>
                </c:pt>
                <c:pt idx="17">
                  <c:v>7.3325033600017004</c:v>
                </c:pt>
                <c:pt idx="18">
                  <c:v>7.3514902132645998</c:v>
                </c:pt>
                <c:pt idx="19">
                  <c:v>7.3530097140402004</c:v>
                </c:pt>
                <c:pt idx="20">
                  <c:v>7.3686249597708997</c:v>
                </c:pt>
                <c:pt idx="21">
                  <c:v>7.3891016487302998</c:v>
                </c:pt>
                <c:pt idx="22">
                  <c:v>7.3922759637712998</c:v>
                </c:pt>
                <c:pt idx="23">
                  <c:v>7.3990943077748001</c:v>
                </c:pt>
                <c:pt idx="24">
                  <c:v>7.4224461980231</c:v>
                </c:pt>
                <c:pt idx="25">
                  <c:v>7.4257759932815004</c:v>
                </c:pt>
                <c:pt idx="26">
                  <c:v>7.4374168486276</c:v>
                </c:pt>
                <c:pt idx="27">
                  <c:v>7.4453530744013001</c:v>
                </c:pt>
                <c:pt idx="28">
                  <c:v>7.4586925648626003</c:v>
                </c:pt>
                <c:pt idx="29">
                  <c:v>7.4625959752054003</c:v>
                </c:pt>
                <c:pt idx="30">
                  <c:v>7.4691811115539997</c:v>
                </c:pt>
                <c:pt idx="31">
                  <c:v>7.4750088472531999</c:v>
                </c:pt>
                <c:pt idx="32">
                  <c:v>7.4768947466993998</c:v>
                </c:pt>
                <c:pt idx="33">
                  <c:v>7.4785038033053004</c:v>
                </c:pt>
                <c:pt idx="34">
                  <c:v>7.4902597018999</c:v>
                </c:pt>
                <c:pt idx="35">
                  <c:v>7.4904585266865</c:v>
                </c:pt>
                <c:pt idx="36">
                  <c:v>7.4960321599534003</c:v>
                </c:pt>
                <c:pt idx="37">
                  <c:v>7.5023058265311997</c:v>
                </c:pt>
                <c:pt idx="38">
                  <c:v>7.5126545273236003</c:v>
                </c:pt>
                <c:pt idx="39">
                  <c:v>7.5171157595107996</c:v>
                </c:pt>
                <c:pt idx="40">
                  <c:v>7.5177717905580996</c:v>
                </c:pt>
                <c:pt idx="41">
                  <c:v>7.5207137816721996</c:v>
                </c:pt>
                <c:pt idx="42">
                  <c:v>7.5210616093039002</c:v>
                </c:pt>
                <c:pt idx="43">
                  <c:v>7.5213341251029</c:v>
                </c:pt>
                <c:pt idx="44">
                  <c:v>7.5302753579976001</c:v>
                </c:pt>
                <c:pt idx="45">
                  <c:v>7.5336869725991997</c:v>
                </c:pt>
                <c:pt idx="46">
                  <c:v>7.5338515418716998</c:v>
                </c:pt>
                <c:pt idx="47">
                  <c:v>7.5479473076283004</c:v>
                </c:pt>
                <c:pt idx="48">
                  <c:v>7.5527748739089997</c:v>
                </c:pt>
                <c:pt idx="49">
                  <c:v>7.5576168926599001</c:v>
                </c:pt>
                <c:pt idx="50">
                  <c:v>7.5604356158770001</c:v>
                </c:pt>
                <c:pt idx="51">
                  <c:v>7.5816657903448998</c:v>
                </c:pt>
                <c:pt idx="52">
                  <c:v>7.5873641623298997</c:v>
                </c:pt>
                <c:pt idx="53">
                  <c:v>7.5983594444216997</c:v>
                </c:pt>
                <c:pt idx="54">
                  <c:v>7.5987283814401003</c:v>
                </c:pt>
                <c:pt idx="55">
                  <c:v>7.6014419720944</c:v>
                </c:pt>
                <c:pt idx="56">
                  <c:v>7.6147412504230001</c:v>
                </c:pt>
                <c:pt idx="57">
                  <c:v>7.6171481284871998</c:v>
                </c:pt>
                <c:pt idx="58">
                  <c:v>7.6214065567810998</c:v>
                </c:pt>
                <c:pt idx="59">
                  <c:v>7.6240750572240001</c:v>
                </c:pt>
                <c:pt idx="60">
                  <c:v>7.6275846737973003</c:v>
                </c:pt>
                <c:pt idx="61">
                  <c:v>7.6461766690315001</c:v>
                </c:pt>
                <c:pt idx="62">
                  <c:v>7.6483445485542996</c:v>
                </c:pt>
                <c:pt idx="63">
                  <c:v>7.6529154252431004</c:v>
                </c:pt>
                <c:pt idx="64">
                  <c:v>7.6545373989748002</c:v>
                </c:pt>
                <c:pt idx="65">
                  <c:v>7.6579562450758001</c:v>
                </c:pt>
                <c:pt idx="66">
                  <c:v>7.6620475554249996</c:v>
                </c:pt>
                <c:pt idx="67">
                  <c:v>7.6675691509870996</c:v>
                </c:pt>
                <c:pt idx="68">
                  <c:v>7.6740141970133999</c:v>
                </c:pt>
                <c:pt idx="69">
                  <c:v>7.6772901512610998</c:v>
                </c:pt>
                <c:pt idx="70">
                  <c:v>7.6778181865770003</c:v>
                </c:pt>
                <c:pt idx="71">
                  <c:v>7.6799486130689001</c:v>
                </c:pt>
                <c:pt idx="72">
                  <c:v>7.6801334741677003</c:v>
                </c:pt>
                <c:pt idx="73">
                  <c:v>7.6832858904275003</c:v>
                </c:pt>
                <c:pt idx="74">
                  <c:v>7.6876796132124996</c:v>
                </c:pt>
                <c:pt idx="75">
                  <c:v>7.6907574918702997</c:v>
                </c:pt>
                <c:pt idx="76">
                  <c:v>7.7014898014064999</c:v>
                </c:pt>
                <c:pt idx="77">
                  <c:v>7.7128068609150997</c:v>
                </c:pt>
                <c:pt idx="78">
                  <c:v>7.7139757471188002</c:v>
                </c:pt>
                <c:pt idx="79">
                  <c:v>7.7187426948231996</c:v>
                </c:pt>
                <c:pt idx="80">
                  <c:v>7.7200288686228999</c:v>
                </c:pt>
                <c:pt idx="81">
                  <c:v>7.7231558617012999</c:v>
                </c:pt>
                <c:pt idx="82">
                  <c:v>7.7236534523314004</c:v>
                </c:pt>
                <c:pt idx="83">
                  <c:v>7.7282352557987002</c:v>
                </c:pt>
                <c:pt idx="84">
                  <c:v>7.7299984998060003</c:v>
                </c:pt>
                <c:pt idx="85">
                  <c:v>7.7307179984546002</c:v>
                </c:pt>
                <c:pt idx="86">
                  <c:v>7.7431571901665999</c:v>
                </c:pt>
                <c:pt idx="87">
                  <c:v>7.7432280244548002</c:v>
                </c:pt>
                <c:pt idx="88">
                  <c:v>7.7495505623999996</c:v>
                </c:pt>
                <c:pt idx="89">
                  <c:v>7.7497442318034997</c:v>
                </c:pt>
                <c:pt idx="90">
                  <c:v>7.7584905819183003</c:v>
                </c:pt>
                <c:pt idx="91">
                  <c:v>7.7614649613387998</c:v>
                </c:pt>
                <c:pt idx="92">
                  <c:v>7.7641977439819003</c:v>
                </c:pt>
                <c:pt idx="93">
                  <c:v>7.7673899681048004</c:v>
                </c:pt>
                <c:pt idx="94">
                  <c:v>7.7696432904275001</c:v>
                </c:pt>
                <c:pt idx="95">
                  <c:v>7.7719992191180998</c:v>
                </c:pt>
                <c:pt idx="96">
                  <c:v>7.7888626257639997</c:v>
                </c:pt>
                <c:pt idx="97">
                  <c:v>7.8213894279347</c:v>
                </c:pt>
                <c:pt idx="98">
                  <c:v>7.8338416003931002</c:v>
                </c:pt>
                <c:pt idx="99">
                  <c:v>7.8352800780009</c:v>
                </c:pt>
                <c:pt idx="100">
                  <c:v>7.8467961004018996</c:v>
                </c:pt>
                <c:pt idx="101">
                  <c:v>7.8484554055808999</c:v>
                </c:pt>
                <c:pt idx="102">
                  <c:v>7.8621620044342997</c:v>
                </c:pt>
                <c:pt idx="103">
                  <c:v>7.8656010272351997</c:v>
                </c:pt>
                <c:pt idx="104">
                  <c:v>7.8659303306017003</c:v>
                </c:pt>
                <c:pt idx="105">
                  <c:v>7.8723892683942003</c:v>
                </c:pt>
                <c:pt idx="106">
                  <c:v>7.8962947162872004</c:v>
                </c:pt>
                <c:pt idx="107">
                  <c:v>7.8994250214430002</c:v>
                </c:pt>
                <c:pt idx="108">
                  <c:v>7.9010191726165999</c:v>
                </c:pt>
                <c:pt idx="109">
                  <c:v>7.9181682102120003</c:v>
                </c:pt>
                <c:pt idx="110">
                  <c:v>7.9545537755318998</c:v>
                </c:pt>
                <c:pt idx="111">
                  <c:v>7.9623431647418998</c:v>
                </c:pt>
                <c:pt idx="112">
                  <c:v>8.0131057083741002</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3-1C01-45F4-96DD-D26F46365FDD}"/>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Your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Sheet1!$H$2:$H$138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8.0230943418142004</c:v>
                </c:pt>
                <c:pt idx="114">
                  <c:v>8.0455905221733008</c:v>
                </c:pt>
                <c:pt idx="115">
                  <c:v>8.0465774587013996</c:v>
                </c:pt>
                <c:pt idx="116">
                  <c:v>8.0751102556675001</c:v>
                </c:pt>
                <c:pt idx="117">
                  <c:v>0</c:v>
                </c:pt>
                <c:pt idx="118">
                  <c:v>0</c:v>
                </c:pt>
                <c:pt idx="119">
                  <c:v>0</c:v>
                </c:pt>
                <c:pt idx="120">
                  <c:v>0</c:v>
                </c:pt>
                <c:pt idx="121">
                  <c:v>0</c:v>
                </c:pt>
                <c:pt idx="122">
                  <c:v>0</c:v>
                </c:pt>
                <c:pt idx="123">
                  <c:v>0</c:v>
                </c:pt>
                <c:pt idx="124">
                  <c:v>0</c:v>
                </c:pt>
                <c:pt idx="125">
                  <c:v>0</c:v>
                </c:pt>
                <c:pt idx="126">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4-1C01-45F4-96DD-D26F46365FDD}"/>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Your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Sheet1!$I$2:$I$138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8.102682537902</c:v>
                </c:pt>
                <c:pt idx="118">
                  <c:v>8.1036752505190996</c:v>
                </c:pt>
                <c:pt idx="119">
                  <c:v>8.1408172409885005</c:v>
                </c:pt>
                <c:pt idx="120">
                  <c:v>8.2974058673121007</c:v>
                </c:pt>
                <c:pt idx="121">
                  <c:v>8.3203967313106002</c:v>
                </c:pt>
                <c:pt idx="122">
                  <c:v>8.3732891708996</c:v>
                </c:pt>
                <c:pt idx="123">
                  <c:v>0</c:v>
                </c:pt>
                <c:pt idx="124">
                  <c:v>0</c:v>
                </c:pt>
                <c:pt idx="125">
                  <c:v>0</c:v>
                </c:pt>
                <c:pt idx="126">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5-1C01-45F4-96DD-D26F46365FDD}"/>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Your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Sheet1!$J$2:$J$138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8.3268961217846993</c:v>
                </c:pt>
                <c:pt idx="124">
                  <c:v>8.4741036092538007</c:v>
                </c:pt>
                <c:pt idx="125">
                  <c:v>8.6730320210190008</c:v>
                </c:pt>
                <c:pt idx="126">
                  <c:v>8.9333439677578994</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6-1C01-45F4-96DD-D26F46365FDD}"/>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Your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Sheet1!$K$2:$K$138</c:f>
              <c:numCache>
                <c:formatCode>0.0</c:formatCode>
                <c:ptCount val="127"/>
                <c:pt idx="0">
                  <c:v>0</c:v>
                </c:pt>
                <c:pt idx="1">
                  <c:v>0</c:v>
                </c:pt>
                <c:pt idx="2">
                  <c:v>0</c:v>
                </c:pt>
                <c:pt idx="3">
                  <c:v>0</c:v>
                </c:pt>
                <c:pt idx="4">
                  <c:v>0</c:v>
                </c:pt>
                <c:pt idx="5">
                  <c:v>7.1517133622843003</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7-1C01-45F4-96DD-D26F46365FDD}"/>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051-477E-9C65-34783D43E24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051-477E-9C65-34783D43E24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B051-477E-9C65-34783D43E24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B051-477E-9C65-34783D43E24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B051-477E-9C65-34783D43E24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B051-477E-9C65-34783D43E24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B051-477E-9C65-34783D43E24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B051-477E-9C65-34783D43E24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480D-4071-B403-F31B788EEDF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480D-4071-B403-F31B788EEDF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480D-4071-B403-F31B788EEDF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6.7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480D-4071-B403-F31B788EEDF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480D-4071-B403-F31B788EEDF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480D-4071-B403-F31B788EEDF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480D-4071-B403-F31B788EEDF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480D-4071-B403-F31B788EEDF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480D-4071-B403-F31B788EEDF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93E-45D6-9D90-17D11966EE3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93E-45D6-9D90-17D11966EE3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593E-45D6-9D90-17D11966EE3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593E-45D6-9D90-17D11966EE3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593E-45D6-9D90-17D11966EE3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593E-45D6-9D90-17D11966EE3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593E-45D6-9D90-17D11966EE38}"/>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593E-45D6-9D90-17D11966EE3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A69-4B53-A077-74F11611AFD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F4C-48DC-97FC-FBDEA78A006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F4C-48DC-97FC-FBDEA78A006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F4C-48DC-97FC-FBDEA78A006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F4C-48DC-97FC-FBDEA78A006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F4C-48DC-97FC-FBDEA78A006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F4C-48DC-97FC-FBDEA78A006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F4C-48DC-97FC-FBDEA78A006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7F4C-48DC-97FC-FBDEA78A006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F4C-48DC-97FC-FBDEA78A006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AB9-4E0D-A06F-31E79AF0C840}"/>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95B-4140-8E84-3C91DBA7C88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95B-4140-8E84-3C91DBA7C88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8.6999999999999993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95B-4140-8E84-3C91DBA7C88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95B-4140-8E84-3C91DBA7C88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95B-4140-8E84-3C91DBA7C88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95B-4140-8E84-3C91DBA7C88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95B-4140-8E84-3C91DBA7C88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95B-4140-8E84-3C91DBA7C88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8F95-4016-B47B-437E8FB610B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8F95-4016-B47B-437E8FB610B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8F95-4016-B47B-437E8FB610B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8F95-4016-B47B-437E8FB610B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8F95-4016-B47B-437E8FB610B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8F95-4016-B47B-437E8FB610B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8F95-4016-B47B-437E8FB610B4}"/>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8F95-4016-B47B-437E8FB610B4}"/>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8F95-4016-B47B-437E8FB610B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3C0-4B79-9826-C6669538FD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3C0-4B79-9826-C6669538FD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B3C0-4B79-9826-C6669538FD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4.8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B3C0-4B79-9826-C6669538FD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B3C0-4B79-9826-C6669538FD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B3C0-4B79-9826-C6669538FD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B3C0-4B79-9826-C6669538FDD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5.2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B3C0-4B79-9826-C6669538FD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Royal Marsden NHS Foundation Trust</c:v>
                </c:pt>
                <c:pt idx="1">
                  <c:v>Guy's and St Thomas' NHS Foundation Trust</c:v>
                </c:pt>
                <c:pt idx="2">
                  <c:v>University College London Hospitals NHS Foundation Trust</c:v>
                </c:pt>
                <c:pt idx="3">
                  <c:v>Kingston Hospital NHS Foundation Trust</c:v>
                </c:pt>
                <c:pt idx="4">
                  <c:v>The Hillingdon Hospitals NHS Foundation Trust</c:v>
                </c:pt>
              </c:strCache>
            </c:strRef>
          </c:cat>
          <c:val>
            <c:numRef>
              <c:f>Sheet1!$B$2:$B$6</c:f>
              <c:numCache>
                <c:formatCode>0.0</c:formatCode>
                <c:ptCount val="5"/>
                <c:pt idx="0">
                  <c:v>8.4</c:v>
                </c:pt>
                <c:pt idx="1">
                  <c:v>7.7</c:v>
                </c:pt>
                <c:pt idx="2">
                  <c:v>7.7</c:v>
                </c:pt>
                <c:pt idx="3">
                  <c:v>7.7</c:v>
                </c:pt>
                <c:pt idx="4">
                  <c:v>7.7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D0A-404F-8BB0-A4EF5BCB07B1}"/>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Royal Marsden NHS Foundation Trust</c:v>
                </c:pt>
                <c:pt idx="1">
                  <c:v>Guy's and St Thomas' NHS Foundation Trust</c:v>
                </c:pt>
                <c:pt idx="2">
                  <c:v>University College London Hospitals NHS Foundation Trust</c:v>
                </c:pt>
                <c:pt idx="3">
                  <c:v>Kingston Hospital NHS Foundation Trust</c:v>
                </c:pt>
                <c:pt idx="4">
                  <c:v>The Hillingdon Hospitals NHS Foundation Trust</c:v>
                </c:pt>
              </c:strCache>
            </c:strRef>
          </c:cat>
          <c:val>
            <c:numRef>
              <c:f>Sheet1!$C$2:$C$6</c:f>
              <c:numCache>
                <c:formatCode>0.0</c:formatCode>
                <c:ptCount val="5"/>
                <c:pt idx="0">
                  <c:v>1.5999999999999996</c:v>
                </c:pt>
                <c:pt idx="1">
                  <c:v>2.2999999999999998</c:v>
                </c:pt>
                <c:pt idx="2">
                  <c:v>2.2999999999999998</c:v>
                </c:pt>
                <c:pt idx="3">
                  <c:v>2.2999999999999998</c:v>
                </c:pt>
                <c:pt idx="4">
                  <c:v>2.2999999999999998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D0A-404F-8BB0-A4EF5BCB07B1}"/>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290-44E0-A9AF-ACC05BA741F1}"/>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B5E-4BC8-8CF2-E47A43C7293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B5E-4BC8-8CF2-E47A43C7293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B5E-4BC8-8CF2-E47A43C7293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4.8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B5E-4BC8-8CF2-E47A43C7293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B5E-4BC8-8CF2-E47A43C7293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B5E-4BC8-8CF2-E47A43C7293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B5E-4BC8-8CF2-E47A43C7293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DB5E-4BC8-8CF2-E47A43C7293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5.2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B5E-4BC8-8CF2-E47A43C7293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88E-4A4A-9658-6A7B7A15CE7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243-484F-968A-C4895BF13D9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243-484F-968A-C4895BF13D9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243-484F-968A-C4895BF13D9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243-484F-968A-C4895BF13D9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243-484F-968A-C4895BF13D9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243-484F-968A-C4895BF13D9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243-484F-968A-C4895BF13D9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243-484F-968A-C4895BF13D9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1692-438B-8381-2B2AF751DD9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1692-438B-8381-2B2AF751DD9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1692-438B-8381-2B2AF751DD9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6.3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1692-438B-8381-2B2AF751DD9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1692-438B-8381-2B2AF751DD9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1692-438B-8381-2B2AF751DD9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1692-438B-8381-2B2AF751DD9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1692-438B-8381-2B2AF751DD9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1692-438B-8381-2B2AF751DD9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A58E-4A9B-A807-C89B302BF01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6.3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A58E-4A9B-A807-C89B302BF01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A58E-4A9B-A807-C89B302BF01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A58E-4A9B-A807-C89B302BF01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A58E-4A9B-A807-C89B302BF01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A58E-4A9B-A807-C89B302BF01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A58E-4A9B-A807-C89B302BF01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A58E-4A9B-A807-C89B302BF01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D0C-422C-ABB5-C8E0077061B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1A64-4F36-9434-4D11DE18B72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6.3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1A64-4F36-9434-4D11DE18B72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1A64-4F36-9434-4D11DE18B72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1A64-4F36-9434-4D11DE18B72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1A64-4F36-9434-4D11DE18B72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1A64-4F36-9434-4D11DE18B72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1A64-4F36-9434-4D11DE18B720}"/>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1A64-4F36-9434-4D11DE18B720}"/>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1A64-4F36-9434-4D11DE18B72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6341-4BBB-A9FC-355987B66D5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Lewisham and Greenwich NHS Trust</c:v>
                </c:pt>
                <c:pt idx="1">
                  <c:v>Croydon Health Services NHS Trust</c:v>
                </c:pt>
                <c:pt idx="2">
                  <c:v>Barking, Havering and Redbridge University Hospitals NHS Trust</c:v>
                </c:pt>
                <c:pt idx="3">
                  <c:v>Whittington Health NHS Trust</c:v>
                </c:pt>
                <c:pt idx="4">
                  <c:v>London North West University Healthcare NHS Trust</c:v>
                </c:pt>
              </c:strCache>
            </c:strRef>
          </c:cat>
          <c:val>
            <c:numRef>
              <c:f>Sheet1!$B$2:$B$6</c:f>
              <c:numCache>
                <c:formatCode>0.0</c:formatCode>
                <c:ptCount val="5"/>
                <c:pt idx="0">
                  <c:v>6.9</c:v>
                </c:pt>
                <c:pt idx="1">
                  <c:v>7.1</c:v>
                </c:pt>
                <c:pt idx="2">
                  <c:v>7.1</c:v>
                </c:pt>
                <c:pt idx="3">
                  <c:v>7.2</c:v>
                </c:pt>
                <c:pt idx="4">
                  <c:v>7.2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32F-4686-B1C3-EB73D35B13E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Lewisham and Greenwich NHS Trust</c:v>
                </c:pt>
                <c:pt idx="1">
                  <c:v>Croydon Health Services NHS Trust</c:v>
                </c:pt>
                <c:pt idx="2">
                  <c:v>Barking, Havering and Redbridge University Hospitals NHS Trust</c:v>
                </c:pt>
                <c:pt idx="3">
                  <c:v>Whittington Health NHS Trust</c:v>
                </c:pt>
                <c:pt idx="4">
                  <c:v>London North West University Healthcare NHS Trust</c:v>
                </c:pt>
              </c:strCache>
            </c:strRef>
          </c:cat>
          <c:val>
            <c:numRef>
              <c:f>Sheet1!$C$2:$C$6</c:f>
              <c:numCache>
                <c:formatCode>0.0</c:formatCode>
                <c:ptCount val="5"/>
                <c:pt idx="0">
                  <c:v>3.0999999999999996</c:v>
                </c:pt>
                <c:pt idx="1">
                  <c:v>2.9000000000000004</c:v>
                </c:pt>
                <c:pt idx="2">
                  <c:v>2.9000000000000004</c:v>
                </c:pt>
                <c:pt idx="3">
                  <c:v>2.8</c:v>
                </c:pt>
                <c:pt idx="4">
                  <c:v>2.8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32F-4686-B1C3-EB73D35B13E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3D2-4189-B39E-07E57BCF31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3D2-4189-B39E-07E57BCF31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53D2-4189-B39E-07E57BCF31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53D2-4189-B39E-07E57BCF31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53D2-4189-B39E-07E57BCF31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53D2-4189-B39E-07E57BCF31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53D2-4189-B39E-07E57BCF31C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53D2-4189-B39E-07E57BCF31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D79-436B-B5B4-0CCAAFD5AE4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D79-436B-B5B4-0CCAAFD5AE4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D79-436B-B5B4-0CCAAFD5AE4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D79-436B-B5B4-0CCAAFD5AE4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D79-436B-B5B4-0CCAAFD5AE4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D79-436B-B5B4-0CCAAFD5AE4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D79-436B-B5B4-0CCAAFD5AE4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ED79-436B-B5B4-0CCAAFD5AE4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D79-436B-B5B4-0CCAAFD5AE4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4E3-4D96-B883-67B0CAFB890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4E3-4D96-B883-67B0CAFB890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4E3-4D96-B883-67B0CAFB890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4E3-4D96-B883-67B0CAFB890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4E3-4D96-B883-67B0CAFB890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4E3-4D96-B883-67B0CAFB890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4E3-4D96-B883-67B0CAFB890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4E3-4D96-B883-67B0CAFB890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160-414D-99C5-D2411535F16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03A-4BEF-8D26-6A07A6A801A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03A-4BEF-8D26-6A07A6A801A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03A-4BEF-8D26-6A07A6A801A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03A-4BEF-8D26-6A07A6A801A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03A-4BEF-8D26-6A07A6A801A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03A-4BEF-8D26-6A07A6A801A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03A-4BEF-8D26-6A07A6A801A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903A-4BEF-8D26-6A07A6A801A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03A-4BEF-8D26-6A07A6A801A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D02-477D-BF50-F27DBF97BB00}"/>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518-4DE3-A8A2-C98D19F6062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518-4DE3-A8A2-C98D19F6062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518-4DE3-A8A2-C98D19F6062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1.3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518-4DE3-A8A2-C98D19F6062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518-4DE3-A8A2-C98D19F6062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518-4DE3-A8A2-C98D19F6062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518-4DE3-A8A2-C98D19F6062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8.6999999999999993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518-4DE3-A8A2-C98D19F6062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311F-4F33-98E2-A0F313FABFC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311F-4F33-98E2-A0F313FABFC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311F-4F33-98E2-A0F313FABFC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1.3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311F-4F33-98E2-A0F313FABFC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311F-4F33-98E2-A0F313FABFC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311F-4F33-98E2-A0F313FABFC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311F-4F33-98E2-A0F313FABFCF}"/>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311F-4F33-98E2-A0F313FABFCF}"/>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8.6999999999999993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311F-4F33-98E2-A0F313FABFC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3788773473878118"/>
          <c:y val="3.6408466951205455E-2"/>
          <c:w val="0.4845096161577766"/>
          <c:h val="0.95277809820432957"/>
        </c:manualLayout>
      </c:layout>
      <c:barChart>
        <c:barDir val="bar"/>
        <c:grouping val="clustered"/>
        <c:varyColors val="0"/>
        <c:ser>
          <c:idx val="0"/>
          <c:order val="0"/>
          <c:tx>
            <c:strRef>
              <c:f>Feuil1!$B$1</c:f>
              <c:strCache>
                <c:ptCount val="1"/>
                <c:pt idx="0">
                  <c:v>Percentage</c:v>
                </c:pt>
              </c:strCache>
            </c:strRef>
          </c:tx>
          <c:spPr>
            <a:solidFill>
              <a:srgbClr val="6D276A"/>
            </a:solidFill>
            <a:ln w="19050">
              <a:noFill/>
            </a:ln>
            <a:effectLst/>
          </c:spPr>
          <c:invertIfNegative val="0"/>
          <c:dPt>
            <c:idx val="0"/>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689B-4112-83DD-A89DF42672E5}"/>
              </c:ext>
            </c:extLst>
          </c:dPt>
          <c:dPt>
            <c:idx val="1"/>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689B-4112-83DD-A89DF42672E5}"/>
              </c:ext>
            </c:extLst>
          </c:dPt>
          <c:dPt>
            <c:idx val="2"/>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689B-4112-83DD-A89DF42672E5}"/>
              </c:ext>
            </c:extLst>
          </c:dPt>
          <c:dPt>
            <c:idx val="3"/>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689B-4112-83DD-A89DF42672E5}"/>
              </c:ext>
            </c:extLst>
          </c:dPt>
          <c:dPt>
            <c:idx val="4"/>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689B-4112-83DD-A89DF42672E5}"/>
              </c:ext>
            </c:extLst>
          </c:dPt>
          <c:dPt>
            <c:idx val="5"/>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B-689B-4112-83DD-A89DF42672E5}"/>
              </c:ext>
            </c:extLst>
          </c:dPt>
          <c:dLbls>
            <c:numFmt formatCode="[=0]&quot;0%&quot;;[&lt;0.5]&quot;&lt;0.5%&quot;;#&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Feuil1!$A$2:$A$7</c:f>
              <c:strCache>
                <c:ptCount val="6"/>
                <c:pt idx="0">
                  <c:v>White</c:v>
                </c:pt>
                <c:pt idx="1">
                  <c:v>Mixed </c:v>
                </c:pt>
                <c:pt idx="2">
                  <c:v>Asian or Asian British </c:v>
                </c:pt>
                <c:pt idx="3">
                  <c:v>Black or Black British </c:v>
                </c:pt>
                <c:pt idx="4">
                  <c:v>Arab or other ethnic group </c:v>
                </c:pt>
                <c:pt idx="5">
                  <c:v>Not known </c:v>
                </c:pt>
              </c:strCache>
            </c:strRef>
          </c:cat>
          <c:val>
            <c:numRef>
              <c:f>Feuil1!$B$2:$B$7</c:f>
              <c:numCache>
                <c:formatCode>0.000</c:formatCode>
                <c:ptCount val="6"/>
                <c:pt idx="0">
                  <c:v>67.130899999999997</c:v>
                </c:pt>
                <c:pt idx="1">
                  <c:v>3.6212</c:v>
                </c:pt>
                <c:pt idx="2">
                  <c:v>8.0779999999999994</c:v>
                </c:pt>
                <c:pt idx="3">
                  <c:v>10.027900000000001</c:v>
                </c:pt>
                <c:pt idx="4">
                  <c:v>5.0138999999999996</c:v>
                </c:pt>
                <c:pt idx="5">
                  <c:v>6.1280999999999999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689B-4112-83DD-A89DF42672E5}"/>
            </c:ext>
          </c:extLst>
        </c:ser>
        <c:dLbls>
          <c:dLblPos val="outEnd"/>
          <c:showLegendKey val="0"/>
          <c:showVal val="1"/>
          <c:showCatName val="0"/>
          <c:showSerName val="0"/>
          <c:showPercent val="0"/>
          <c:showBubbleSize val="0"/>
        </c:dLbls>
        <c:gapWidth val="100"/>
        <c:axId val="769722880"/>
        <c:axId val="1746081120"/>
      </c:barChart>
      <c:valAx>
        <c:axId val="1746081120"/>
        <c:scaling>
          <c:orientation val="minMax"/>
        </c:scaling>
        <c:delete val="1"/>
        <c:axPos val="t"/>
        <c:numFmt formatCode="0.000" sourceLinked="1"/>
        <c:majorTickMark val="out"/>
        <c:minorTickMark val="none"/>
        <c:tickLblPos val="nextTo"/>
        <c:crossAx val="769722880"/>
        <c:crosses val="autoZero"/>
        <c:crossBetween val="between"/>
      </c:valAx>
      <c:catAx>
        <c:axId val="769722880"/>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746081120"/>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6.4167623368964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0.4767966631035998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0.1370900000000006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1.431203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0.62881900000000002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0.3985479999999999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7.2774470000000004</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DC4F-4916-B2C7-BCFE40D20E8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DC4F-4916-B2C7-BCFE40D20E8B}"/>
              </c:ext>
            </c:extLst>
          </c:dPt>
          <c:xVal>
            <c:numRef>
              <c:f>Sheet1!$B$12</c:f>
              <c:numCache>
                <c:formatCode>0.000000</c:formatCode>
                <c:ptCount val="1"/>
                <c:pt idx="0">
                  <c:v>7.7462499999999999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Q4. Did you get help from staff to keep in touch with your  family and friends?</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2CA-44CB-8AD3-7A481B5469F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8.6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2CA-44CB-8AD3-7A481B5469F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2CA-44CB-8AD3-7A481B5469F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2CA-44CB-8AD3-7A481B5469F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2CA-44CB-8AD3-7A481B5469F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2CA-44CB-8AD3-7A481B5469F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2CA-44CB-8AD3-7A481B5469F7}"/>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2CA-44CB-8AD3-7A481B5469F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84B-4A5F-8C90-907ABEA4D34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82AF-465A-BFE7-AFD9B775956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8.6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82AF-465A-BFE7-AFD9B775956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82AF-465A-BFE7-AFD9B775956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82AF-465A-BFE7-AFD9B775956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82AF-465A-BFE7-AFD9B775956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82AF-465A-BFE7-AFD9B775956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82AF-465A-BFE7-AFD9B775956D}"/>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82AF-465A-BFE7-AFD9B775956D}"/>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82AF-465A-BFE7-AFD9B775956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B4F-47DE-9CD3-3CD2F7AD1A2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E43-4E6F-8285-941839D1681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E43-4E6F-8285-941839D1681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7.7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E43-4E6F-8285-941839D1681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E43-4E6F-8285-941839D1681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E43-4E6F-8285-941839D1681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E43-4E6F-8285-941839D1681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E43-4E6F-8285-941839D1681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2.2999999999999998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E43-4E6F-8285-941839D1681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94D8-4146-AAFE-81F2B6F3F46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D31-4969-AC28-578F6FAF4F9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D31-4969-AC28-578F6FAF4F9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7.7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D31-4969-AC28-578F6FAF4F9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D31-4969-AC28-578F6FAF4F9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D31-4969-AC28-578F6FAF4F9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D31-4969-AC28-578F6FAF4F9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D31-4969-AC28-578F6FAF4F9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2D31-4969-AC28-578F6FAF4F9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2.2999999999999998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D31-4969-AC28-578F6FAF4F9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9605-426C-8F51-7C60773B036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C73-440D-A35A-C7D3309A97A1}"/>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4.8104719028981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0.15993609710189993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2.0732520000000001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0.91091199999999972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1.5301970000000003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5.1809779999999996</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40A9-434B-AA3B-41C1B0AE334B}"/>
              </c:ext>
            </c:extLst>
          </c:dPt>
          <c:xVal>
            <c:numRef>
              <c:f>Sheet1!$B$12</c:f>
              <c:numCache>
                <c:formatCode>0.000000</c:formatCode>
                <c:ptCount val="1"/>
                <c:pt idx="0">
                  <c:v>6.007034</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noise from other patients?</a:t>
                    </a: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E340-4013-9EAF-97B92F6BF0E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6B24-4FAF-A919-F6EF3829E2A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725-438C-8D1F-40775B46A6F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79B-4E33-B4DA-C76BF967B3A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8A2-4BB6-9F15-3E5457755582}"/>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AC9-4312-9733-2B6F6B285EA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BD06-4C87-8A24-F3AB980B912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68E0-442B-AEF4-13B36CBB0D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BCC-4E94-B692-B880C2971B0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CFF-4C48-9DA4-9A53EB62CCD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7.1625378054375002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0.34179719456250002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9.7731999999999708E-2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1.020308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0.44828700000000055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0.38762099999999933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8.0391750000000002</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40A9-434B-AA3B-41C1B0AE334B}"/>
              </c:ext>
            </c:extLst>
          </c:dPt>
          <c:xVal>
            <c:numRef>
              <c:f>Sheet1!$B$12</c:f>
              <c:numCache>
                <c:formatCode>0.000000</c:formatCode>
                <c:ptCount val="1"/>
                <c:pt idx="0">
                  <c:v>8.1122209999999999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noise from staff?</a:t>
                    </a: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C04-4784-ACF6-7AA0F06B134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C4D-410D-8C0D-6EE605F648B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3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0E7A-47CC-9347-BD5D6B5F1FC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227-4693-A6DC-C66CB9D916B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302-4E0E-96B9-9910CAEF298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304-415B-9B7A-AB8969C64FF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0C2-4CB7-96B3-CBAD4942A0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0C2-4CB7-96B3-CBAD4942A0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0E7-4126-A728-44F9F2BCB2C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0E7-4126-A728-44F9F2BCB2C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7.2433492245964999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ED7-43C4-9D03-11AE4138147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2ED7-43C4-9D03-11AE4138147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0.3062677754034997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2ED7-43C4-9D03-11AE4138147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9.1434000000000459E-2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2ED7-43C4-9D03-11AE4138147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0.95455999999999985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2ED7-43C4-9D03-11AE4138147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2ED7-43C4-9D03-11AE4138147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0.4193990000000003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2ED7-43C4-9D03-11AE4138147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0.33607800000000054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2ED7-43C4-9D03-11AE4138147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8.2033780000000007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2ED7-43C4-9D03-11AE4138147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2ED7-43C4-9D03-11AE41381478}"/>
              </c:ext>
            </c:extLst>
          </c:dPt>
          <c:xVal>
            <c:numRef>
              <c:f>Sheet1!$B$12</c:f>
              <c:numCache>
                <c:formatCode>0.000000</c:formatCode>
                <c:ptCount val="1"/>
                <c:pt idx="0">
                  <c:v>8.1183309999999995</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2ED7-43C4-9D03-11AE41381478}"/>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hospital lighting?</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2ED7-43C4-9D03-11AE4138147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2ED7-43C4-9D03-11AE4138147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General</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4A98-44F2-9680-E6F5B28B9B3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65006D"/>
    </a:solidFill>
  </c:spPr>
  <c:txPr>
    <a:bodyPr/>
    <a:lstStyle/>
    <a:p>
      <a:pPr>
        <a:defRPr sz="1800"/>
      </a:pPr>
      <a:endParaRPr lang="en-US"/>
    </a:p>
  </c:txPr>
  <c:externalData r:id="rId1">
    <c:autoUpdate val="0"/>
  </c:externalData>
</c:chartSpace>
</file>

<file path=ppt/charts/chart3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0E7-4126-A728-44F9F2BCB2C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General</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4A98-44F2-9680-E6F5B28B9B3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65006D"/>
    </a:solidFill>
  </c:spPr>
  <c:txPr>
    <a:bodyPr/>
    <a:lstStyle/>
    <a:p>
      <a:pPr>
        <a:defRPr sz="1800"/>
      </a:pPr>
      <a:endParaRPr lang="en-US"/>
    </a:p>
  </c:txPr>
  <c:externalData r:id="rId1">
    <c:autoUpdate val="0"/>
  </c:externalData>
</c:chartSpace>
</file>

<file path=ppt/charts/chart3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A55-4348-B85F-4ABCC7752C4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D90100"/>
    </a:solidFill>
  </c:spPr>
  <c:txPr>
    <a:bodyPr/>
    <a:lstStyle/>
    <a:p>
      <a:pPr>
        <a:defRPr sz="1800"/>
      </a:pPr>
      <a:endParaRPr lang="en-US"/>
    </a:p>
  </c:txPr>
  <c:externalData r:id="rId1">
    <c:autoUpdate val="0"/>
  </c:externalData>
</c:chartSpace>
</file>

<file path=ppt/charts/chart3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EC73-43DA-B55A-39C40A0D1E3D}"/>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D90100"/>
    </a:solidFill>
  </c:spPr>
  <c:txPr>
    <a:bodyPr/>
    <a:lstStyle/>
    <a:p>
      <a:pPr>
        <a:defRPr sz="1800"/>
      </a:pPr>
      <a:endParaRPr lang="en-US"/>
    </a:p>
  </c:txPr>
  <c:externalData r:id="rId1">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5.3099119062444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0.36095809375559984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0.1728670000000001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1.8047029999999999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0.79292100000000065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0.64027299999999876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6.2057890000000002</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40A9-434B-AA3B-41C1B0AE334B}"/>
              </c:ext>
            </c:extLst>
          </c:dPt>
          <c:xVal>
            <c:numRef>
              <c:f>Sheet1!$B$12</c:f>
              <c:numCache>
                <c:formatCode>0.000000</c:formatCode>
                <c:ptCount val="1"/>
                <c:pt idx="0">
                  <c:v>6.7460880000000003</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Q7. Did the hospital staff explain the reasons for changing wards during the night in a way you could understand?</a:t>
                    </a:r>
                  </a:p>
                </c:rich>
              </c:tx>
              <c:dLblPos val="r"/>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917E-4255-A26A-067C2C07D17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A551-48FE-9F02-038F4907766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8.3627029999999998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4765-4460-9444-8EEB30CA650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1.9030000000000769E-2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4765-4460-9444-8EEB30CA650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0.25682699999999947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4765-4460-9444-8EEB30CA650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7.1602000000000388E-2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4765-4460-9444-8EEB30CA650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0.74750899999999909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4765-4460-9444-8EEB30CA650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7.1601000000001136E-2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4765-4460-9444-8EEB30CA650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0.25682699999999947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4765-4460-9444-8EEB30CA650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8.2330999999999932E-2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4765-4460-9444-8EEB30CA650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8.5448930000000001</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4765-4460-9444-8EEB30CA650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4765-4460-9444-8EEB30CA6503}"/>
              </c:ext>
            </c:extLst>
          </c:dPt>
          <c:xVal>
            <c:numRef>
              <c:f>Sheet1!$B$12</c:f>
              <c:numCache>
                <c:formatCode>0.000000</c:formatCode>
                <c:ptCount val="1"/>
                <c:pt idx="0">
                  <c:v>9.0839160000000003</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4765-4460-9444-8EEB30CA6503}"/>
            </c:ext>
          </c:extLst>
        </c:ser>
        <c:ser>
          <c:idx val="9"/>
          <c:order val="10"/>
          <c:tx>
            <c:v>label</c:v>
          </c:tx>
          <c:spPr>
            <a:ln w="25400" cap="rnd">
              <a:noFill/>
              <a:round/>
            </a:ln>
            <a:effectLst/>
          </c:spPr>
          <c:marker>
            <c:symbol val="none"/>
          </c:marker>
          <c:dLbls>
            <c:dLbl>
              <c:idx val="0"/>
              <c:tx>
                <c:rich>
                  <a:bodyPr/>
                  <a:lstStyle/>
                  <a:p>
                    <a:r>
                      <a:rPr lang="en-GB" dirty="0"/>
                      <a:t>Q8. </a:t>
                    </a:r>
                    <a:r>
                      <a:rPr lang="en-GB" sz="900" b="0" i="0" u="none" strike="noStrike" baseline="0" dirty="0">
                        <a:effectLst/>
                      </a:rPr>
                      <a:t>How clean was the hospital room or ward that you were in?</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4765-4460-9444-8EEB30CA650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4765-4460-9444-8EEB30CA650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7.2141379772079004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0D8F-4ACD-833F-3F6CB518566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0D8F-4ACD-833F-3F6CB518566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0.23923602279209977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0D8F-4ACD-833F-3F6CB518566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0.10729599999999984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0D8F-4ACD-833F-3F6CB518566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1.1201469999999993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0D8F-4ACD-833F-3F6CB518566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0.10729599999999984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0D8F-4ACD-833F-3F6CB518566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0.38485700000000023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0D8F-4ACD-833F-3F6CB518566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0.20404800000000023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0D8F-4ACD-833F-3F6CB518566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7.8374569999999997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0D8F-4ACD-833F-3F6CB518566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0D8F-4ACD-833F-3F6CB5185666}"/>
              </c:ext>
            </c:extLst>
          </c:dPt>
          <c:xVal>
            <c:numRef>
              <c:f>Sheet1!$B$12</c:f>
              <c:numCache>
                <c:formatCode>0.000000</c:formatCode>
                <c:ptCount val="1"/>
                <c:pt idx="0">
                  <c:v>8.1207440000000002</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0D8F-4ACD-833F-3F6CB5185666}"/>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Q9. </a:t>
                    </a:r>
                    <a:r>
                      <a:rPr lang="en-GB" sz="900" b="0" i="0" u="none" strike="noStrike" baseline="0" dirty="0">
                        <a:effectLst/>
                      </a:rPr>
                      <a:t>Did you get enough help from staff to wash or keep yourself clean?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0D8F-4ACD-833F-3F6CB518566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0D8F-4ACD-833F-3F6CB518566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7.2978826314641996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657-422A-98EF-C8E3EAC2070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5657-422A-98EF-C8E3EAC2070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4.3878368535800405E-2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5657-422A-98EF-C8E3EAC2070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0.12536199999999997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5657-422A-98EF-C8E3EAC2070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1.3087650000000002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5657-422A-98EF-C8E3EAC2070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0.12536199999999909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5657-422A-98EF-C8E3EAC2070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0.44966200000000001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5657-422A-98EF-C8E3EAC2070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0.13360600000000034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5657-422A-98EF-C8E3EAC2070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8.0778239999999997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5657-422A-98EF-C8E3EAC2070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5657-422A-98EF-C8E3EAC20703}"/>
              </c:ext>
            </c:extLst>
          </c:dPt>
          <c:xVal>
            <c:numRef>
              <c:f>Sheet1!$B$12</c:f>
              <c:numCache>
                <c:formatCode>0.000000</c:formatCode>
                <c:ptCount val="1"/>
                <c:pt idx="0">
                  <c:v>8.1215050000000009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5657-422A-98EF-C8E3EAC2070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Q10. </a:t>
                    </a:r>
                    <a:r>
                      <a:rPr lang="en-GB" sz="900" b="0" i="0" u="none" strike="noStrike" baseline="0" dirty="0">
                        <a:effectLst/>
                      </a:rPr>
                      <a:t>If you brought medication with you to hospital, were you able to take it when you needed to?</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657-422A-98EF-C8E3EAC2070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5657-422A-98EF-C8E3EAC2070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0554521261334555"/>
          <c:y val="1.8988048761457401E-2"/>
          <c:w val="0.60549648457452765"/>
          <c:h val="0.9276406238630025"/>
        </c:manualLayout>
      </c:layout>
      <c:barChart>
        <c:barDir val="bar"/>
        <c:grouping val="clustered"/>
        <c:varyColors val="0"/>
        <c:ser>
          <c:idx val="0"/>
          <c:order val="0"/>
          <c:tx>
            <c:strRef>
              <c:f>Feuil1!$B$1</c:f>
              <c:strCache>
                <c:ptCount val="1"/>
                <c:pt idx="0">
                  <c:v>Percentage</c:v>
                </c:pt>
              </c:strCache>
            </c:strRef>
          </c:tx>
          <c:spPr>
            <a:solidFill>
              <a:srgbClr val="6D276A"/>
            </a:solidFill>
            <a:ln w="19050">
              <a:noFill/>
            </a:ln>
            <a:effectLst/>
          </c:spPr>
          <c:invertIfNegative val="0"/>
          <c:dPt>
            <c:idx val="0"/>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AA7-4254-BF0A-B4F5DDE53C69}"/>
              </c:ext>
            </c:extLst>
          </c:dPt>
          <c:dPt>
            <c:idx val="1"/>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AA7-4254-BF0A-B4F5DDE53C69}"/>
              </c:ext>
            </c:extLst>
          </c:dPt>
          <c:dPt>
            <c:idx val="2"/>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AA7-4254-BF0A-B4F5DDE53C69}"/>
              </c:ext>
            </c:extLst>
          </c:dPt>
          <c:dPt>
            <c:idx val="3"/>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AA7-4254-BF0A-B4F5DDE53C69}"/>
              </c:ext>
            </c:extLst>
          </c:dPt>
          <c:dPt>
            <c:idx val="4"/>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AA7-4254-BF0A-B4F5DDE53C69}"/>
              </c:ext>
            </c:extLst>
          </c:dPt>
          <c:dPt>
            <c:idx val="5"/>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B-4AA7-4254-BF0A-B4F5DDE53C69}"/>
              </c:ext>
            </c:extLst>
          </c:dPt>
          <c:dPt>
            <c:idx val="6"/>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D-4AA7-4254-BF0A-B4F5DDE53C69}"/>
              </c:ext>
            </c:extLst>
          </c:dPt>
          <c:dPt>
            <c:idx val="7"/>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F-4AA7-4254-BF0A-B4F5DDE53C69}"/>
              </c:ext>
            </c:extLst>
          </c:dPt>
          <c:dPt>
            <c:idx val="8"/>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11-4AA7-4254-BF0A-B4F5DDE53C69}"/>
              </c:ext>
            </c:extLst>
          </c:dPt>
          <c:dLbls>
            <c:numFmt formatCode="[=0]&quot;0%&quot;;[&lt;0.5]&quot;&lt;0.5%&quot;;#&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LeaderLines val="0"/>
              </c:ext>
            </c:extLst>
          </c:dLbls>
          <c:cat>
            <c:strRef>
              <c:f>Feuil1!$A$2:$A$10</c:f>
              <c:strCache>
                <c:ptCount val="9"/>
                <c:pt idx="0">
                  <c:v>No religion</c:v>
                </c:pt>
                <c:pt idx="1">
                  <c:v>Buddhist</c:v>
                </c:pt>
                <c:pt idx="2">
                  <c:v>Christian</c:v>
                </c:pt>
                <c:pt idx="3">
                  <c:v>Hindu</c:v>
                </c:pt>
                <c:pt idx="4">
                  <c:v>Jewish</c:v>
                </c:pt>
                <c:pt idx="5">
                  <c:v>Muslim</c:v>
                </c:pt>
                <c:pt idx="6">
                  <c:v>Sikh </c:v>
                </c:pt>
                <c:pt idx="7">
                  <c:v>Other </c:v>
                </c:pt>
                <c:pt idx="8">
                  <c:v>Prefer not to say</c:v>
                </c:pt>
              </c:strCache>
            </c:strRef>
          </c:cat>
          <c:val>
            <c:numRef>
              <c:f>Feuil1!$B$2:$B$10</c:f>
              <c:numCache>
                <c:formatCode>0.000"%"</c:formatCode>
                <c:ptCount val="9"/>
                <c:pt idx="0">
                  <c:v>24</c:v>
                </c:pt>
                <c:pt idx="1">
                  <c:v>0.85709999999999997</c:v>
                </c:pt>
                <c:pt idx="2">
                  <c:v>55.142899999999997</c:v>
                </c:pt>
                <c:pt idx="3">
                  <c:v>2</c:v>
                </c:pt>
                <c:pt idx="4">
                  <c:v>4.2857000000000003</c:v>
                </c:pt>
                <c:pt idx="5">
                  <c:v>7.7142999999999997</c:v>
                </c:pt>
                <c:pt idx="6">
                  <c:v>0</c:v>
                </c:pt>
                <c:pt idx="7">
                  <c:v>3.1429</c:v>
                </c:pt>
                <c:pt idx="8">
                  <c:v>2.8571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12-4AA7-4254-BF0A-B4F5DDE53C69}"/>
            </c:ext>
          </c:extLst>
        </c:ser>
        <c:dLbls>
          <c:dLblPos val="outEnd"/>
          <c:showLegendKey val="0"/>
          <c:showVal val="1"/>
          <c:showCatName val="0"/>
          <c:showSerName val="0"/>
          <c:showPercent val="0"/>
          <c:showBubbleSize val="0"/>
        </c:dLbls>
        <c:gapWidth val="100"/>
        <c:axId val="1944799264"/>
        <c:axId val="1751827008"/>
      </c:barChart>
      <c:valAx>
        <c:axId val="1751827008"/>
        <c:scaling>
          <c:orientation val="minMax"/>
        </c:scaling>
        <c:delete val="1"/>
        <c:axPos val="t"/>
        <c:numFmt formatCode="0.000&quot;%&quot;" sourceLinked="1"/>
        <c:majorTickMark val="out"/>
        <c:minorTickMark val="none"/>
        <c:tickLblPos val="nextTo"/>
        <c:crossAx val="1944799264"/>
        <c:crosses val="autoZero"/>
        <c:crossBetween val="between"/>
      </c:valAx>
      <c:catAx>
        <c:axId val="1944799264"/>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75182700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6.6528090000000004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EE7-4B3F-821D-C9D06D5742F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0.29423999999999939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8EE7-4B3F-821D-C9D06D5742F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0.47809100000000004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8EE7-4B3F-821D-C9D06D5742F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0.13328900000000043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8EE7-4B3F-821D-C9D06D5742F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1.3915109999999995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8EE7-4B3F-821D-C9D06D5742F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0.13328899999999955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8EE7-4B3F-821D-C9D06D5742F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0.47809100000000093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8EE7-4B3F-821D-C9D06D5742F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0.11857599999999913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8EE7-4B3F-821D-C9D06D5742F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7.6866969999999997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8EE7-4B3F-821D-C9D06D5742F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8EE7-4B3F-821D-C9D06D5742F6}"/>
              </c:ext>
            </c:extLst>
          </c:dPt>
          <c:xVal>
            <c:numRef>
              <c:f>Sheet1!$B$12</c:f>
              <c:numCache>
                <c:formatCode>0.000000</c:formatCode>
                <c:ptCount val="1"/>
                <c:pt idx="0">
                  <c:v>8.2541849999999997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8EE7-4B3F-821D-C9D06D5742F6}"/>
            </c:ext>
          </c:extLst>
        </c:ser>
        <c:ser>
          <c:idx val="9"/>
          <c:order val="10"/>
          <c:tx>
            <c:v>label</c:v>
          </c:tx>
          <c:spPr>
            <a:ln w="25400" cap="rnd">
              <a:noFill/>
              <a:round/>
            </a:ln>
            <a:effectLst/>
          </c:spPr>
          <c:marker>
            <c:symbol val="none"/>
          </c:marker>
          <c:dLbls>
            <c:dLbl>
              <c:idx val="0"/>
              <c:tx>
                <c:rich>
                  <a:bodyPr/>
                  <a:lstStyle/>
                  <a:p>
                    <a:r>
                      <a:rPr lang="en-GB" dirty="0"/>
                      <a:t>Q11. </a:t>
                    </a:r>
                    <a:r>
                      <a:rPr lang="en-GB" sz="900" b="0" i="0" u="none" strike="noStrike" baseline="0" dirty="0"/>
                      <a:t>Were you offered food that met any dietary needs or requirements you had?</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8EE7-4B3F-821D-C9D06D5742F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8EE7-4B3F-821D-C9D06D5742F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5.9416560396853004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6CCF-4724-96B9-F53348DA93B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6CCF-4724-96B9-F53348DA93B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0.29796696031469949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6CCF-4724-96B9-F53348DA93B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0.12193400000000043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6CCF-4724-96B9-F53348DA93B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1.2729809999999997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6CCF-4724-96B9-F53348DA93B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0.12193399999999954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6CCF-4724-96B9-F53348DA93B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0.43736700000000095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6CCF-4724-96B9-F53348DA93B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0.61031700000000022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6CCF-4724-96B9-F53348DA93B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5.941656</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6CCF-4724-96B9-F53348DA93B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6CCF-4724-96B9-F53348DA93B7}"/>
              </c:ext>
            </c:extLst>
          </c:dPt>
          <c:xVal>
            <c:numRef>
              <c:f>Sheet1!$B$12</c:f>
              <c:numCache>
                <c:formatCode>0.000000</c:formatCode>
                <c:ptCount val="1"/>
                <c:pt idx="0">
                  <c:v>6.9980479999999998</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6CCF-4724-96B9-F53348DA93B7}"/>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baseline="0" dirty="0">
                        <a:effectLst/>
                      </a:rPr>
                      <a:t>Q12. How would you rate the hospital food?</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dLblPos val="r"/>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6CCF-4724-96B9-F53348DA93B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6CCF-4724-96B9-F53348DA93B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A5D-4DFD-8AB7-A2CE88CBC06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9B2-4E21-BEEE-A7E710E6997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6.2178469900701998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C2E-4ACA-95A3-75B4C433FE2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1C2E-4ACA-95A3-75B4C433FE2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0.23678900992980001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1C2E-4ACA-95A3-75B4C433FE2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0.16466100000000061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1C2E-4ACA-95A3-75B4C433FE2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1.7190319999999994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1C2E-4ACA-95A3-75B4C433FE2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0.16466100000000061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1C2E-4ACA-95A3-75B4C433FE2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0.59061999999999948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1C2E-4ACA-95A3-75B4C433FE2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0.23122799999999977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1C2E-4ACA-95A3-75B4C433FE2E}"/>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6.3119290000000001</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1C2E-4ACA-95A3-75B4C433FE2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1C2E-4ACA-95A3-75B4C433FE2E}"/>
              </c:ext>
            </c:extLst>
          </c:dPt>
          <c:xVal>
            <c:numRef>
              <c:f>Sheet1!$B$12</c:f>
              <c:numCache>
                <c:formatCode>0.000000</c:formatCode>
                <c:ptCount val="1"/>
                <c:pt idx="0">
                  <c:v>7.4788129999999997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1C2E-4ACA-95A3-75B4C433FE2E}"/>
            </c:ext>
          </c:extLst>
        </c:ser>
        <c:ser>
          <c:idx val="9"/>
          <c:order val="10"/>
          <c:tx>
            <c:v>label</c:v>
          </c:tx>
          <c:spPr>
            <a:ln w="25400" cap="rnd">
              <a:noFill/>
              <a:round/>
            </a:ln>
            <a:effectLst/>
          </c:spPr>
          <c:marker>
            <c:symbol val="none"/>
          </c:marker>
          <c:dLbls>
            <c:dLbl>
              <c:idx val="0"/>
              <c:tx>
                <c:rich>
                  <a:bodyPr/>
                  <a:lstStyle/>
                  <a:p>
                    <a:r>
                      <a:rPr lang="en-GB" dirty="0"/>
                      <a:t>Q13. </a:t>
                    </a:r>
                    <a:r>
                      <a:rPr lang="en-GB" sz="900" b="0" i="0" u="none" strike="noStrike" baseline="0" dirty="0">
                        <a:effectLst/>
                      </a:rPr>
                      <a:t>Did you get enough help from staff to eat your meals?</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1C2E-4ACA-95A3-75B4C433FE2E}"/>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1C2E-4ACA-95A3-75B4C433FE2E}"/>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4.2808964641373999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211-4053-9720-F1522EE32CD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C211-4053-9720-F1522EE32CD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0.27399553586259984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C211-4053-9720-F1522EE32CD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0.21132600000000057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C211-4053-9720-F1522EE32CD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2.2062049999999997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C211-4053-9720-F1522EE32CD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0.21132499999999954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C211-4053-9720-F1522EE32CD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0.75800100000000015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C211-4053-9720-F1522EE32CD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0.68705700000000114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C211-4053-9720-F1522EE32CD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4.5576410000000003</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C211-4053-9720-F1522EE32CD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C211-4053-9720-F1522EE32CD7}"/>
              </c:ext>
            </c:extLst>
          </c:dPt>
          <c:xVal>
            <c:numRef>
              <c:f>Sheet1!$B$12</c:f>
              <c:numCache>
                <c:formatCode>0.000000</c:formatCode>
                <c:ptCount val="1"/>
                <c:pt idx="0">
                  <c:v>5.8693200000000001</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C211-4053-9720-F1522EE32CD7}"/>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Q14. </a:t>
                    </a:r>
                    <a:r>
                      <a:rPr lang="en-GB" sz="900" b="0" i="0" u="none" strike="noStrike" baseline="0" dirty="0"/>
                      <a:t>Were you able to get hospital food outside of set meal times? </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C211-4053-9720-F1522EE32CD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C211-4053-9720-F1522EE32CD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8.5822520000000004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9B93-4B78-A328-AC2BF4E3613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0.1584620000000001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9B93-4B78-A328-AC2BF4E3613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0.23718199999999889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9B93-4B78-A328-AC2BF4E3613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6.6125000000001322E-2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9B93-4B78-A328-AC2BF4E3613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0.69033199999999972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9B93-4B78-A328-AC2BF4E3613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6.6124000000000294E-2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9B93-4B78-A328-AC2BF4E3613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0.14649882841039918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9B93-4B78-A328-AC2BF4E3613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9B93-4B78-A328-AC2BF4E3613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9.1074090000000005</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9B93-4B78-A328-AC2BF4E3613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9B93-4B78-A328-AC2BF4E36133}"/>
              </c:ext>
            </c:extLst>
          </c:dPt>
          <c:xVal>
            <c:numRef>
              <c:f>Sheet1!$B$12</c:f>
              <c:numCache>
                <c:formatCode>0.000000</c:formatCode>
                <c:ptCount val="1"/>
                <c:pt idx="0">
                  <c:v>9.3891869999999997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9B93-4B78-A328-AC2BF4E3613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Q15. During your time in hospital, did you get enough to drink?</a:t>
                    </a: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9B93-4B78-A328-AC2BF4E3613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9B93-4B78-A328-AC2BF4E3613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434-44A1-AAD7-E985D2DEDDE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B156-4D21-9202-9686ABC9C6D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630C-48F4-8288-9C7EDB3C40E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563437661721301"/>
          <c:y val="1.3452608840616827E-2"/>
          <c:w val="0.64873124676557392"/>
          <c:h val="0.97309478231876634"/>
        </c:manualLayout>
      </c:layout>
      <c:doughnutChart>
        <c:varyColors val="1"/>
        <c:ser>
          <c:idx val="0"/>
          <c:order val="0"/>
          <c:tx>
            <c:v>data</c:v>
          </c:tx>
          <c:spPr>
            <a:ln>
              <a:noFill/>
            </a:ln>
          </c:spPr>
          <c:dPt>
            <c:idx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6E10-4236-B034-11C75D56644A}"/>
              </c:ext>
            </c:extLst>
          </c:dPt>
          <c:dPt>
            <c:idx val="1"/>
            <c:bubble3D val="0"/>
            <c:spPr>
              <a:solidFill>
                <a:schemeClr val="bg1">
                  <a:lumMod val="85000"/>
                </a:schemeClr>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6E10-4236-B034-11C75D56644A}"/>
              </c:ext>
            </c:extLst>
          </c:dPt>
          <c:cat>
            <c:strRef>
              <c:f>'for chart'!$A$2:$A$3</c:f>
              <c:strCache>
                <c:ptCount val="2"/>
                <c:pt idx="0">
                  <c:v>fill</c:v>
                </c:pt>
                <c:pt idx="1">
                  <c:v>blank</c:v>
                </c:pt>
              </c:strCache>
            </c:strRef>
          </c:cat>
          <c:val>
            <c:numRef>
              <c:f>'for chart'!$B$2:$B$3</c:f>
              <c:numCache>
                <c:formatCode>0.00%</c:formatCode>
                <c:ptCount val="2"/>
                <c:pt idx="0">
                  <c:v>0.76600000000000001</c:v>
                </c:pt>
                <c:pt idx="1">
                  <c:v>0.23399999999999999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6E10-4236-B034-11C75D56644A}"/>
            </c:ext>
          </c:extLst>
        </c:ser>
        <c:dLbls>
          <c:showLegendKey val="0"/>
          <c:showVal val="0"/>
          <c:showCatName val="0"/>
          <c:showSerName val="0"/>
          <c:showPercent val="0"/>
          <c:showBubbleSize val="0"/>
          <c:showLeaderLines val="1"/>
        </c:dLbls>
        <c:firstSliceAng val="0"/>
        <c:holeSize val="70"/>
      </c:doughnutChart>
      <c:barChart>
        <c:barDir val="col"/>
        <c:grouping val="percentStacked"/>
        <c:varyColors val="0"/>
        <c:ser>
          <c:idx val="1"/>
          <c:order val="1"/>
          <c:tx>
            <c:v>label</c:v>
          </c:tx>
          <c:spPr>
            <a:noFill/>
            <a:ln>
              <a:noFill/>
            </a:ln>
          </c:spPr>
          <c:invertIfNegative val="0"/>
          <c:dLbls>
            <c:dLbl>
              <c:idx val="0"/>
              <c:layout>
                <c:manualLayout>
                  <c:x val="1.9161712785539638E-2"/>
                  <c:y val="4.3911651813959354E-17"/>
                </c:manualLayout>
              </c:layout>
              <c:numFmt formatCode="0%" sourceLinked="0"/>
              <c:spPr>
                <a:noFill/>
                <a:ln>
                  <a:noFill/>
                </a:ln>
                <a:effectLst/>
              </c:spPr>
              <c:txPr>
                <a:bodyPr wrap="none" lIns="38100" tIns="19050" rIns="38100" bIns="19050" anchor="ctr">
                  <a:spAutoFit/>
                </a:bodyPr>
                <a:lstStyle/>
                <a:p>
                  <a:pPr>
                    <a:defRPr sz="2800" b="1">
                      <a:solidFill>
                        <a:srgbClr val="6D276A"/>
                      </a:solidFill>
                      <a:latin typeface="Arial" panose="020B0604020202020204" pitchFamily="34" charset="0"/>
                      <a:cs typeface="Arial" panose="020B0604020202020204" pitchFamily="34" charset="0"/>
                    </a:defRPr>
                  </a:pPr>
                  <a:endParaRPr lang="en-US"/>
                </a:p>
              </c:txPr>
              <c:dLblPos val="ctr"/>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6E10-4236-B034-11C75D56644A}"/>
                </c:ext>
              </c:extLst>
            </c:dLbl>
            <c:numFmt formatCode="0%" sourceLinked="0"/>
            <c:spPr>
              <a:noFill/>
              <a:ln>
                <a:noFill/>
              </a:ln>
              <a:effectLst/>
            </c:spPr>
            <c:dLblPos val="ctr"/>
            <c:showLegendKey val="0"/>
            <c:showVal val="1"/>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LeaderLines val="0"/>
              </c:ext>
            </c:extLst>
          </c:dLbls>
          <c:cat>
            <c:numLit>
              <c:formatCode>General</c:formatCode>
              <c:ptCount val="1"/>
              <c:pt idx="0">
                <c:v>0</c:v>
              </c:pt>
            </c:numLit>
          </c:cat>
          <c:val>
            <c:numRef>
              <c:f>'for chart'!$B$2</c:f>
              <c:numCache>
                <c:formatCode>0.00%</c:formatCode>
                <c:ptCount val="1"/>
                <c:pt idx="0">
                  <c:v>0.76600000000000001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6E10-4236-B034-11C75D56644A}"/>
            </c:ext>
          </c:extLst>
        </c:ser>
        <c:dLbls>
          <c:showLegendKey val="0"/>
          <c:showVal val="0"/>
          <c:showCatName val="0"/>
          <c:showSerName val="0"/>
          <c:showPercent val="0"/>
          <c:showBubbleSize val="0"/>
        </c:dLbls>
        <c:gapWidth val="150"/>
        <c:overlap val="100"/>
        <c:axId val="1575408063"/>
        <c:axId val="1575410655"/>
      </c:barChart>
      <c:valAx>
        <c:axId val="1575410655"/>
        <c:scaling>
          <c:orientation val="minMax"/>
        </c:scaling>
        <c:delete val="1"/>
        <c:axPos val="l"/>
        <c:numFmt formatCode="0%" sourceLinked="1"/>
        <c:majorTickMark val="out"/>
        <c:minorTickMark val="none"/>
        <c:tickLblPos val="nextTo"/>
        <c:crossAx val="1575408063"/>
        <c:crosses val="autoZero"/>
        <c:crossBetween val="between"/>
        <c:majorUnit val="0.5"/>
      </c:valAx>
      <c:catAx>
        <c:axId val="1575408063"/>
        <c:scaling>
          <c:orientation val="minMax"/>
        </c:scaling>
        <c:delete val="1"/>
        <c:axPos val="t"/>
        <c:numFmt formatCode="General" sourceLinked="1"/>
        <c:majorTickMark val="out"/>
        <c:minorTickMark val="none"/>
        <c:tickLblPos val="nextTo"/>
        <c:crossAx val="1575410655"/>
        <c:crosses val="max"/>
        <c:auto val="1"/>
        <c:lblAlgn val="ctr"/>
        <c:lblOffset val="100"/>
        <c:tickLblSkip val="1"/>
        <c:tickMarkSkip val="1"/>
        <c:noMultiLvlLbl val="1"/>
      </c:catAx>
      <c:spPr>
        <a:no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1">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45F-4611-9713-2E637D385E0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Your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C75-431E-86D9-0FFF56E1608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Your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Sheet1!$E$2:$E$138</c:f>
              <c:numCache>
                <c:formatCode>0.0</c:formatCode>
                <c:ptCount val="134"/>
                <c:pt idx="0">
                  <c:v>8.0948075204117291</c:v>
                </c:pt>
                <c:pt idx="1">
                  <c:v>8.2799483925768698</c:v>
                </c:pt>
                <c:pt idx="2">
                  <c:v>8.2983213746684097</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1-7C75-431E-86D9-0FFF56E1608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Your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Sheet1!$F$2:$F$138</c:f>
              <c:numCache>
                <c:formatCode>0.0</c:formatCode>
                <c:ptCount val="134"/>
                <c:pt idx="0">
                  <c:v>0</c:v>
                </c:pt>
                <c:pt idx="1">
                  <c:v>0</c:v>
                </c:pt>
                <c:pt idx="2">
                  <c:v>0</c:v>
                </c:pt>
                <c:pt idx="3">
                  <c:v>8.3637105150310695</c:v>
                </c:pt>
                <c:pt idx="4">
                  <c:v>8.36966356575026</c:v>
                </c:pt>
                <c:pt idx="5">
                  <c:v>8.3922118309258895</c:v>
                </c:pt>
                <c:pt idx="6">
                  <c:v>8.3936667812812207</c:v>
                </c:pt>
                <c:pt idx="7">
                  <c:v>8.3966857907269699</c:v>
                </c:pt>
                <c:pt idx="8">
                  <c:v>8.4003174867143606</c:v>
                </c:pt>
                <c:pt idx="9">
                  <c:v>8.4066468916106594</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2-7C75-431E-86D9-0FFF56E1608C}"/>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Your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8.4262255428354607</c:v>
                </c:pt>
                <c:pt idx="11">
                  <c:v>8.4272311417518093</c:v>
                </c:pt>
                <c:pt idx="12">
                  <c:v>8.4306015621527095</c:v>
                </c:pt>
                <c:pt idx="13">
                  <c:v>8.4354098828395099</c:v>
                </c:pt>
                <c:pt idx="14">
                  <c:v>8.4685430288225998</c:v>
                </c:pt>
                <c:pt idx="15">
                  <c:v>8.4962777997311196</c:v>
                </c:pt>
                <c:pt idx="16">
                  <c:v>8.4963901922443501</c:v>
                </c:pt>
                <c:pt idx="17">
                  <c:v>8.4973185374843396</c:v>
                </c:pt>
                <c:pt idx="18">
                  <c:v>8.5007319044386094</c:v>
                </c:pt>
                <c:pt idx="19">
                  <c:v>8.5031323471990206</c:v>
                </c:pt>
                <c:pt idx="20">
                  <c:v>8.5082350078553297</c:v>
                </c:pt>
                <c:pt idx="21">
                  <c:v>8.5092655761003808</c:v>
                </c:pt>
                <c:pt idx="22">
                  <c:v>8.5157083231678694</c:v>
                </c:pt>
                <c:pt idx="23">
                  <c:v>8.5211986217519406</c:v>
                </c:pt>
                <c:pt idx="24">
                  <c:v>8.5376382963325703</c:v>
                </c:pt>
                <c:pt idx="25">
                  <c:v>8.54033795240532</c:v>
                </c:pt>
                <c:pt idx="26">
                  <c:v>8.5519731502745593</c:v>
                </c:pt>
                <c:pt idx="27">
                  <c:v>8.5568205361441692</c:v>
                </c:pt>
                <c:pt idx="28">
                  <c:v>8.5589506710777403</c:v>
                </c:pt>
                <c:pt idx="29">
                  <c:v>8.5645511251750204</c:v>
                </c:pt>
                <c:pt idx="30">
                  <c:v>8.5836314360091404</c:v>
                </c:pt>
                <c:pt idx="31">
                  <c:v>8.5849520442218399</c:v>
                </c:pt>
                <c:pt idx="32">
                  <c:v>8.5851072313779202</c:v>
                </c:pt>
                <c:pt idx="33">
                  <c:v>8.5885089613429297</c:v>
                </c:pt>
                <c:pt idx="34">
                  <c:v>8.5914130938919993</c:v>
                </c:pt>
                <c:pt idx="35">
                  <c:v>8.5961560661260101</c:v>
                </c:pt>
                <c:pt idx="36">
                  <c:v>8.6084941157086998</c:v>
                </c:pt>
                <c:pt idx="37">
                  <c:v>8.6100043826744308</c:v>
                </c:pt>
                <c:pt idx="38">
                  <c:v>8.6123898962170102</c:v>
                </c:pt>
                <c:pt idx="39">
                  <c:v>8.6137272269692104</c:v>
                </c:pt>
                <c:pt idx="40">
                  <c:v>8.6158705894796999</c:v>
                </c:pt>
                <c:pt idx="41">
                  <c:v>8.6293024128622697</c:v>
                </c:pt>
                <c:pt idx="42">
                  <c:v>8.6293840266488395</c:v>
                </c:pt>
                <c:pt idx="43">
                  <c:v>8.64267455681588</c:v>
                </c:pt>
                <c:pt idx="44">
                  <c:v>8.6440937362854502</c:v>
                </c:pt>
                <c:pt idx="45">
                  <c:v>8.6460989516625801</c:v>
                </c:pt>
                <c:pt idx="46">
                  <c:v>8.6468266049101707</c:v>
                </c:pt>
                <c:pt idx="47">
                  <c:v>8.6537463139152209</c:v>
                </c:pt>
                <c:pt idx="48">
                  <c:v>8.65712284376729</c:v>
                </c:pt>
                <c:pt idx="49">
                  <c:v>8.6572702330338398</c:v>
                </c:pt>
                <c:pt idx="50">
                  <c:v>8.6593458148846594</c:v>
                </c:pt>
                <c:pt idx="51">
                  <c:v>8.6708081071778302</c:v>
                </c:pt>
                <c:pt idx="52">
                  <c:v>8.6753025581118504</c:v>
                </c:pt>
                <c:pt idx="53">
                  <c:v>8.6780259060566998</c:v>
                </c:pt>
                <c:pt idx="54">
                  <c:v>8.6804025975919092</c:v>
                </c:pt>
                <c:pt idx="55">
                  <c:v>8.6815418750917708</c:v>
                </c:pt>
                <c:pt idx="56">
                  <c:v>8.6850199012616702</c:v>
                </c:pt>
                <c:pt idx="57">
                  <c:v>8.6943950008030999</c:v>
                </c:pt>
                <c:pt idx="58">
                  <c:v>8.7002914786020007</c:v>
                </c:pt>
                <c:pt idx="59">
                  <c:v>8.7030257853053303</c:v>
                </c:pt>
                <c:pt idx="60">
                  <c:v>8.7039752091374591</c:v>
                </c:pt>
                <c:pt idx="61">
                  <c:v>8.7154500480448291</c:v>
                </c:pt>
                <c:pt idx="62">
                  <c:v>8.7165141694343102</c:v>
                </c:pt>
                <c:pt idx="63">
                  <c:v>8.7168587578622407</c:v>
                </c:pt>
                <c:pt idx="64">
                  <c:v>8.7188809922345794</c:v>
                </c:pt>
                <c:pt idx="65">
                  <c:v>8.7215081107831001</c:v>
                </c:pt>
                <c:pt idx="66">
                  <c:v>8.7222285339288597</c:v>
                </c:pt>
                <c:pt idx="67">
                  <c:v>8.72316948962286</c:v>
                </c:pt>
                <c:pt idx="68">
                  <c:v>8.7255140998483203</c:v>
                </c:pt>
                <c:pt idx="69">
                  <c:v>8.7327812354902292</c:v>
                </c:pt>
                <c:pt idx="70">
                  <c:v>8.7385898342114796</c:v>
                </c:pt>
                <c:pt idx="71">
                  <c:v>8.7393039339134297</c:v>
                </c:pt>
                <c:pt idx="72">
                  <c:v>8.7406113776464505</c:v>
                </c:pt>
                <c:pt idx="73">
                  <c:v>8.7427343318287107</c:v>
                </c:pt>
                <c:pt idx="74">
                  <c:v>8.7432810473644995</c:v>
                </c:pt>
                <c:pt idx="75">
                  <c:v>8.7453372520789703</c:v>
                </c:pt>
                <c:pt idx="76">
                  <c:v>8.7489396448208101</c:v>
                </c:pt>
                <c:pt idx="77">
                  <c:v>8.7688870671264993</c:v>
                </c:pt>
                <c:pt idx="78">
                  <c:v>8.7730125396788292</c:v>
                </c:pt>
                <c:pt idx="79">
                  <c:v>8.7739328923810103</c:v>
                </c:pt>
                <c:pt idx="80">
                  <c:v>8.7783335378311698</c:v>
                </c:pt>
                <c:pt idx="81">
                  <c:v>8.7874346572768207</c:v>
                </c:pt>
                <c:pt idx="82">
                  <c:v>8.7878214345739991</c:v>
                </c:pt>
                <c:pt idx="83">
                  <c:v>8.7889489389286304</c:v>
                </c:pt>
                <c:pt idx="84">
                  <c:v>8.7935761403615</c:v>
                </c:pt>
                <c:pt idx="85">
                  <c:v>8.8046245543401103</c:v>
                </c:pt>
                <c:pt idx="86">
                  <c:v>8.8107474111583493</c:v>
                </c:pt>
                <c:pt idx="87">
                  <c:v>8.8163349258634298</c:v>
                </c:pt>
                <c:pt idx="88">
                  <c:v>8.8216664883918305</c:v>
                </c:pt>
                <c:pt idx="89">
                  <c:v>8.8410315840277693</c:v>
                </c:pt>
                <c:pt idx="90">
                  <c:v>8.8449669425250992</c:v>
                </c:pt>
                <c:pt idx="91">
                  <c:v>8.8471027498977701</c:v>
                </c:pt>
                <c:pt idx="92">
                  <c:v>8.8512083532340604</c:v>
                </c:pt>
                <c:pt idx="93">
                  <c:v>8.8571184325289494</c:v>
                </c:pt>
                <c:pt idx="94">
                  <c:v>8.8625318024321604</c:v>
                </c:pt>
                <c:pt idx="95">
                  <c:v>8.8626087560682301</c:v>
                </c:pt>
                <c:pt idx="96">
                  <c:v>8.8762771929652793</c:v>
                </c:pt>
                <c:pt idx="97">
                  <c:v>8.8847579578528002</c:v>
                </c:pt>
                <c:pt idx="98">
                  <c:v>8.8874561390072397</c:v>
                </c:pt>
                <c:pt idx="99">
                  <c:v>8.8882860616029404</c:v>
                </c:pt>
                <c:pt idx="100">
                  <c:v>8.8895767673600599</c:v>
                </c:pt>
                <c:pt idx="101">
                  <c:v>8.8924816951648893</c:v>
                </c:pt>
                <c:pt idx="102">
                  <c:v>8.9030808318415993</c:v>
                </c:pt>
                <c:pt idx="103">
                  <c:v>8.9135315098049599</c:v>
                </c:pt>
                <c:pt idx="104">
                  <c:v>8.9257539056016206</c:v>
                </c:pt>
                <c:pt idx="105">
                  <c:v>8.9322065808713198</c:v>
                </c:pt>
                <c:pt idx="106">
                  <c:v>8.9426914360619101</c:v>
                </c:pt>
                <c:pt idx="107">
                  <c:v>8.9470375922594592</c:v>
                </c:pt>
                <c:pt idx="108">
                  <c:v>8.9493939605319799</c:v>
                </c:pt>
                <c:pt idx="109">
                  <c:v>8.9505509269721006</c:v>
                </c:pt>
                <c:pt idx="110">
                  <c:v>8.9638681204234594</c:v>
                </c:pt>
                <c:pt idx="111">
                  <c:v>8.9654171692345201</c:v>
                </c:pt>
                <c:pt idx="112">
                  <c:v>8.9715042572783297</c:v>
                </c:pt>
                <c:pt idx="113">
                  <c:v>8.9864512145613293</c:v>
                </c:pt>
                <c:pt idx="114">
                  <c:v>8.9933596747062001</c:v>
                </c:pt>
                <c:pt idx="115">
                  <c:v>8.9963935297675199</c:v>
                </c:pt>
                <c:pt idx="116">
                  <c:v>9.0100695822494306</c:v>
                </c:pt>
                <c:pt idx="117">
                  <c:v>9.0122219129870107</c:v>
                </c:pt>
                <c:pt idx="118">
                  <c:v>9.0394674495670095</c:v>
                </c:pt>
                <c:pt idx="119">
                  <c:v>9.0557939863293804</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3-7C75-431E-86D9-0FFF56E1608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Your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9.0843564280448401</c:v>
                </c:pt>
                <c:pt idx="121">
                  <c:v>9.1010742775605191</c:v>
                </c:pt>
                <c:pt idx="122">
                  <c:v>9.1413955416725496</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4-7C75-431E-86D9-0FFF56E1608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Your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9.1617455269453707</c:v>
                </c:pt>
                <c:pt idx="124">
                  <c:v>9.3610604448751307</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5-7C75-431E-86D9-0FFF56E1608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Your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9.3449933278378197</c:v>
                </c:pt>
                <c:pt idx="126">
                  <c:v>9.3726143637942201</c:v>
                </c:pt>
                <c:pt idx="127">
                  <c:v>9.4108053966969507</c:v>
                </c:pt>
                <c:pt idx="128">
                  <c:v>9.4218634866939297</c:v>
                </c:pt>
                <c:pt idx="129">
                  <c:v>9.4358466411624402</c:v>
                </c:pt>
                <c:pt idx="130">
                  <c:v>9.4370394244106102</c:v>
                </c:pt>
                <c:pt idx="131">
                  <c:v>9.4482315427158294</c:v>
                </c:pt>
                <c:pt idx="132">
                  <c:v>9.4891450055341799</c:v>
                </c:pt>
                <c:pt idx="133">
                  <c:v>9.5389919622536095</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6-7C75-431E-86D9-0FFF56E1608C}"/>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Your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8.5645511251750204</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7-7C75-431E-86D9-0FFF56E1608C}"/>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Royal National Orthopaedic Hospital NHS Trust</c:v>
                </c:pt>
                <c:pt idx="1">
                  <c:v>The Royal Marsden NHS Foundation Trust</c:v>
                </c:pt>
                <c:pt idx="2">
                  <c:v>University College London Hospitals NHS Foundation Trust</c:v>
                </c:pt>
                <c:pt idx="3">
                  <c:v>Chelsea and Westminster Hospital NHS Foundation Trust</c:v>
                </c:pt>
                <c:pt idx="4">
                  <c:v>Barts Health NHS Trust</c:v>
                </c:pt>
              </c:strCache>
            </c:strRef>
          </c:cat>
          <c:val>
            <c:numRef>
              <c:f>Sheet1!$B$2:$B$6</c:f>
              <c:numCache>
                <c:formatCode>0.0</c:formatCode>
                <c:ptCount val="5"/>
                <c:pt idx="0">
                  <c:v>9.4</c:v>
                </c:pt>
                <c:pt idx="1">
                  <c:v>9.4</c:v>
                </c:pt>
                <c:pt idx="2">
                  <c:v>8.9</c:v>
                </c:pt>
                <c:pt idx="3">
                  <c:v>8.8000000000000007</c:v>
                </c:pt>
                <c:pt idx="4">
                  <c:v>8.8000000000000007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3AA5-4D03-9ADC-8195E60727B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Royal National Orthopaedic Hospital NHS Trust</c:v>
                </c:pt>
                <c:pt idx="1">
                  <c:v>The Royal Marsden NHS Foundation Trust</c:v>
                </c:pt>
                <c:pt idx="2">
                  <c:v>University College London Hospitals NHS Foundation Trust</c:v>
                </c:pt>
                <c:pt idx="3">
                  <c:v>Chelsea and Westminster Hospital NHS Foundation Trust</c:v>
                </c:pt>
                <c:pt idx="4">
                  <c:v>Barts Health NHS Trust</c:v>
                </c:pt>
              </c:strCache>
            </c:strRef>
          </c:cat>
          <c:val>
            <c:numRef>
              <c:f>Sheet1!$C$2:$C$6</c:f>
              <c:numCache>
                <c:formatCode>0.0</c:formatCode>
                <c:ptCount val="5"/>
                <c:pt idx="0">
                  <c:v>0.59999999999999964</c:v>
                </c:pt>
                <c:pt idx="1">
                  <c:v>0.59999999999999964</c:v>
                </c:pt>
                <c:pt idx="2">
                  <c:v>1.0999999999999996</c:v>
                </c:pt>
                <c:pt idx="3">
                  <c:v>1.1999999999999993</c:v>
                </c:pt>
                <c:pt idx="4">
                  <c:v>1.1999999999999993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3AA5-4D03-9ADC-8195E60727B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Barking, Havering and Redbridge University Hospitals NHS Trust</c:v>
                </c:pt>
                <c:pt idx="1">
                  <c:v>London North West University Healthcare NHS Trust</c:v>
                </c:pt>
                <c:pt idx="2">
                  <c:v>North Middlesex University Hospital NHS Trust</c:v>
                </c:pt>
                <c:pt idx="3">
                  <c:v>Croydon Health Services NHS Trust</c:v>
                </c:pt>
                <c:pt idx="4">
                  <c:v>Lewisham and Greenwich NHS Trust</c:v>
                </c:pt>
              </c:strCache>
            </c:strRef>
          </c:cat>
          <c:val>
            <c:numRef>
              <c:f>Sheet1!$B$2:$B$6</c:f>
              <c:numCache>
                <c:formatCode>0.0</c:formatCode>
                <c:ptCount val="5"/>
                <c:pt idx="0">
                  <c:v>8.1</c:v>
                </c:pt>
                <c:pt idx="1">
                  <c:v>8.3000000000000007</c:v>
                </c:pt>
                <c:pt idx="2">
                  <c:v>8.4</c:v>
                </c:pt>
                <c:pt idx="3">
                  <c:v>8.4</c:v>
                </c:pt>
                <c:pt idx="4">
                  <c:v>8.4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B89F-4DA2-BE6A-9768A4D4132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Barking, Havering and Redbridge University Hospitals NHS Trust</c:v>
                </c:pt>
                <c:pt idx="1">
                  <c:v>London North West University Healthcare NHS Trust</c:v>
                </c:pt>
                <c:pt idx="2">
                  <c:v>North Middlesex University Hospital NHS Trust</c:v>
                </c:pt>
                <c:pt idx="3">
                  <c:v>Croydon Health Services NHS Trust</c:v>
                </c:pt>
                <c:pt idx="4">
                  <c:v>Lewisham and Greenwich NHS Trust</c:v>
                </c:pt>
              </c:strCache>
            </c:strRef>
          </c:cat>
          <c:val>
            <c:numRef>
              <c:f>Sheet1!$C$2:$C$6</c:f>
              <c:numCache>
                <c:formatCode>0.0</c:formatCode>
                <c:ptCount val="5"/>
                <c:pt idx="0">
                  <c:v>1.9000000000000004</c:v>
                </c:pt>
                <c:pt idx="1">
                  <c:v>1.6999999999999993</c:v>
                </c:pt>
                <c:pt idx="2">
                  <c:v>1.5999999999999996</c:v>
                </c:pt>
                <c:pt idx="3">
                  <c:v>1.5999999999999996</c:v>
                </c:pt>
                <c:pt idx="4">
                  <c:v>1.5999999999999996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B89F-4DA2-BE6A-9768A4D4132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7.8763290000000001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A24F-4209-AD22-0B2462DE649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6.3887000000000249E-2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24F-4209-AD22-0B2462DE649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0.26070699999999913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A24F-4209-AD22-0B2462DE649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7.2684000000000637E-2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24F-4209-AD22-0B2462DE649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0.75880199999999931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A24F-4209-AD22-0B2462DE649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7.2684000000000637E-2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24F-4209-AD22-0B2462DE649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0.26070700000000002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A24F-4209-AD22-0B2462DE649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0.15259799999999935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A24F-4209-AD22-0B2462DE649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8.6776929999999997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A24F-4209-AD22-0B2462DE649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A24F-4209-AD22-0B2462DE6492}"/>
              </c:ext>
            </c:extLst>
          </c:dPt>
          <c:xVal>
            <c:numRef>
              <c:f>Sheet1!$B$12</c:f>
              <c:numCache>
                <c:formatCode>0.000000</c:formatCode>
                <c:ptCount val="1"/>
                <c:pt idx="0">
                  <c:v>8.6530079999999998</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A24F-4209-AD22-0B2462DE6492}"/>
            </c:ext>
          </c:extLst>
        </c:ser>
        <c:ser>
          <c:idx val="9"/>
          <c:order val="10"/>
          <c:tx>
            <c:v>label</c:v>
          </c:tx>
          <c:spPr>
            <a:ln w="25400" cap="rnd">
              <a:noFill/>
              <a:round/>
            </a:ln>
            <a:effectLst/>
          </c:spPr>
          <c:marker>
            <c:symbol val="none"/>
          </c:marker>
          <c:dLbls>
            <c:dLbl>
              <c:idx val="0"/>
              <c:tx>
                <c:rich>
                  <a:bodyPr/>
                  <a:lstStyle/>
                  <a:p>
                    <a:r>
                      <a:rPr lang="en-GB" dirty="0"/>
                      <a:t>Q16. </a:t>
                    </a:r>
                    <a:r>
                      <a:rPr lang="en-GB" sz="900" b="0" i="0" u="none" strike="noStrike" baseline="0" dirty="0">
                        <a:effectLst/>
                      </a:rPr>
                      <a:t>When you asked doctors questions, did you get answers you could understand?</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A24F-4209-AD22-0B2462DE649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A24F-4209-AD22-0B2462DE649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8.5348278285292007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CFD-4CA2-A4A7-5E91547F69D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1CFD-4CA2-A4A7-5E91547F69D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0.17054717147079934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1CFD-4CA2-A4A7-5E91547F69D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6.1852000000000018E-2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1CFD-4CA2-A4A7-5E91547F69D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0.64572399999999952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1CFD-4CA2-A4A7-5E91547F69D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6.1851000000000766E-2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1CFD-4CA2-A4A7-5E91547F69D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0.22185599999999894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1CFD-4CA2-A4A7-5E91547F69D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0.11737800000000043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1CFD-4CA2-A4A7-5E91547F69DE}"/>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8.8871850000000006</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1CFD-4CA2-A4A7-5E91547F69D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1CFD-4CA2-A4A7-5E91547F69DE}"/>
              </c:ext>
            </c:extLst>
          </c:dPt>
          <c:xVal>
            <c:numRef>
              <c:f>Sheet1!$B$12</c:f>
              <c:numCache>
                <c:formatCode>0.000000</c:formatCode>
                <c:ptCount val="1"/>
                <c:pt idx="0">
                  <c:v>9.0900890000000008</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1CFD-4CA2-A4A7-5E91547F69DE}"/>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Q17. </a:t>
                    </a:r>
                    <a:r>
                      <a:rPr lang="en-GB" sz="900" b="0" i="0" u="none" strike="noStrike" baseline="0" dirty="0">
                        <a:effectLst/>
                      </a:rPr>
                      <a:t>Did you have confidence and trust in the doctors treating you?</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1CFD-4CA2-A4A7-5E91547F69DE}"/>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1CFD-4CA2-A4A7-5E91547F69DE}"/>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7.869353764125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E5B-4B2D-8C0C-602B15C531B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5E5B-4B2D-8C0C-602B15C531B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0.13186023587499918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5E5B-4B2D-8C0C-602B15C531B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8.6923000000000528E-2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5E5B-4B2D-8C0C-602B15C531B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0.90746400000000094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5E5B-4B2D-8C0C-602B15C531B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8.6922999999998751E-2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5E5B-4B2D-8C0C-602B15C531B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0.31178400000000117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5E5B-4B2D-8C0C-602B15C531B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4.3044000000000082E-2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5E5B-4B2D-8C0C-602B15C531B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8.1287749999999992</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5E5B-4B2D-8C0C-602B15C531B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5E5B-4B2D-8C0C-602B15C531B8}"/>
              </c:ext>
            </c:extLst>
          </c:dPt>
          <c:xVal>
            <c:numRef>
              <c:f>Sheet1!$B$12</c:f>
              <c:numCache>
                <c:formatCode>0.000000</c:formatCode>
                <c:ptCount val="1"/>
                <c:pt idx="0">
                  <c:v>8.5418690000000002</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5E5B-4B2D-8C0C-602B15C531B8}"/>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Q18. </a:t>
                    </a:r>
                    <a:r>
                      <a:rPr lang="en-GB" sz="900" b="0" i="0" u="none" strike="noStrike" baseline="0" dirty="0">
                        <a:effectLst/>
                      </a:rPr>
                      <a:t>When doctors spoke about your care in front of you, were you included in the conversation?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E5B-4B2D-8C0C-602B15C531B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5E5B-4B2D-8C0C-602B15C531B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020-4FF3-95EF-68BD909D9C8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097B-4EB8-A12F-C96531A8A9A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9336-4013-B587-EFC1A19894E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4566288874176785E-2"/>
          <c:y val="3.4839129178888643E-2"/>
          <c:w val="0.91075844625805058"/>
          <c:h val="0.92510662881328687"/>
        </c:manualLayout>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1"/>
            <c:invertIfNegative val="0"/>
            <c:bubble3D val="0"/>
            <c:spPr>
              <a:solidFill>
                <a:schemeClr val="accent5">
                  <a:lumMod val="50000"/>
                </a:schemeClr>
              </a:solidFill>
              <a:ln>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A033-460F-A08C-6EB1C5C1F2D5}"/>
              </c:ext>
            </c:extLst>
          </c:dPt>
          <c:dPt>
            <c:idx val="2"/>
            <c:invertIfNegative val="0"/>
            <c:bubble3D val="0"/>
            <c:spPr>
              <a:solidFill>
                <a:srgbClr val="419999"/>
              </a:solidFill>
              <a:ln>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A033-460F-A08C-6EB1C5C1F2D5}"/>
              </c:ext>
            </c:extLst>
          </c:dPt>
          <c:dLbls>
            <c:dLbl>
              <c:idx val="0"/>
              <c:layout>
                <c:manualLayout>
                  <c:x val="1.4624988396625138E-3"/>
                  <c:y val="1.1313567550906496E-2"/>
                </c:manualLayout>
              </c:layout>
              <c:dLblPos val="outEnd"/>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ext xmlns:c16="http://schemas.microsoft.com/office/drawing/2014/chart" uri="{C3380CC4-5D6E-409C-BE32-E72D297353CC}">
                  <c16:uniqueId val="{00000004-A033-460F-A08C-6EB1C5C1F2D5}"/>
                </c:ext>
              </c:extLst>
            </c:dLbl>
            <c:dLbl>
              <c:idx val="1"/>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A033-460F-A08C-6EB1C5C1F2D5}"/>
                </c:ext>
              </c:extLst>
            </c:dLbl>
            <c:dLbl>
              <c:idx val="2"/>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A033-460F-A08C-6EB1C5C1F2D5}"/>
                </c:ext>
              </c:extLst>
            </c:dLbl>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LeaderLines val="0"/>
              </c:ext>
            </c:extLst>
          </c:dLbls>
          <c:cat>
            <c:strRef>
              <c:f>Sheet1!$A$2:$A$4</c:f>
              <c:strCache>
                <c:ptCount val="3"/>
                <c:pt idx="0">
                  <c:v>Intersex</c:v>
                </c:pt>
                <c:pt idx="1">
                  <c:v>Male</c:v>
                </c:pt>
                <c:pt idx="2">
                  <c:v>Female</c:v>
                </c:pt>
              </c:strCache>
            </c:strRef>
          </c:cat>
          <c:val>
            <c:numRef>
              <c:f>Sheet1!$B$2:$B$4</c:f>
              <c:numCache>
                <c:formatCode>0.000</c:formatCode>
                <c:ptCount val="3"/>
                <c:pt idx="0">
                  <c:v>0</c:v>
                </c:pt>
                <c:pt idx="1">
                  <c:v>50.568199999999997</c:v>
                </c:pt>
                <c:pt idx="2">
                  <c:v>49.431800000000003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A033-460F-A08C-6EB1C5C1F2D5}"/>
            </c:ext>
          </c:extLst>
        </c:ser>
        <c:dLbls>
          <c:showLegendKey val="0"/>
          <c:showVal val="0"/>
          <c:showCatName val="0"/>
          <c:showSerName val="0"/>
          <c:showPercent val="0"/>
          <c:showBubbleSize val="0"/>
        </c:dLbls>
        <c:gapWidth val="15"/>
        <c:axId val="94859120"/>
        <c:axId val="94834800"/>
      </c:barChart>
      <c:catAx>
        <c:axId val="948591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4834800"/>
        <c:crosses val="autoZero"/>
        <c:auto val="1"/>
        <c:lblAlgn val="ctr"/>
        <c:lblOffset val="100"/>
        <c:noMultiLvlLbl val="0"/>
      </c:catAx>
      <c:valAx>
        <c:axId val="94834800"/>
        <c:scaling>
          <c:orientation val="minMax"/>
        </c:scaling>
        <c:delete val="1"/>
        <c:axPos val="b"/>
        <c:numFmt formatCode="0.000" sourceLinked="1"/>
        <c:majorTickMark val="none"/>
        <c:minorTickMark val="none"/>
        <c:tickLblPos val="nextTo"/>
        <c:crossAx val="94859120"/>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9CE1-4AFE-8985-A883F18F423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Your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Sheet1!$D$2:$D$138</c:f>
              <c:numCache>
                <c:formatCode>0.0</c:formatCode>
                <c:ptCount val="134"/>
                <c:pt idx="0">
                  <c:v>7.6281715629045799</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2D6-427A-B933-0E559F7D7E10}"/>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Your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Sheet1!$E$2:$E$138</c:f>
              <c:numCache>
                <c:formatCode>0.0</c:formatCode>
                <c:ptCount val="134"/>
                <c:pt idx="0">
                  <c:v>0</c:v>
                </c:pt>
                <c:pt idx="1">
                  <c:v>7.7258579578095103</c:v>
                </c:pt>
                <c:pt idx="2">
                  <c:v>7.7284523756474997</c:v>
                </c:pt>
                <c:pt idx="3">
                  <c:v>7.7984697513861896</c:v>
                </c:pt>
                <c:pt idx="4">
                  <c:v>7.8392717128848997</c:v>
                </c:pt>
                <c:pt idx="5">
                  <c:v>7.8566694590551398</c:v>
                </c:pt>
                <c:pt idx="6">
                  <c:v>7.8733909225437504</c:v>
                </c:pt>
                <c:pt idx="7">
                  <c:v>7.8908128387753802</c:v>
                </c:pt>
                <c:pt idx="8">
                  <c:v>7.9083549953324797</c:v>
                </c:pt>
                <c:pt idx="9">
                  <c:v>7.9198210773585203</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1-A2D6-427A-B933-0E559F7D7E10}"/>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Your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0</c:v>
                </c:pt>
                <c:pt idx="6">
                  <c:v>0</c:v>
                </c:pt>
                <c:pt idx="7">
                  <c:v>0</c:v>
                </c:pt>
                <c:pt idx="8">
                  <c:v>0</c:v>
                </c:pt>
                <c:pt idx="9">
                  <c:v>0</c:v>
                </c:pt>
                <c:pt idx="10">
                  <c:v>7.9351865078073098</c:v>
                </c:pt>
                <c:pt idx="11">
                  <c:v>7.9678082628137599</c:v>
                </c:pt>
                <c:pt idx="12">
                  <c:v>8.0054942336526107</c:v>
                </c:pt>
                <c:pt idx="13">
                  <c:v>8.0105540680770098</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2-A2D6-427A-B933-0E559F7D7E10}"/>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Your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8.0430488274876293</c:v>
                </c:pt>
                <c:pt idx="15">
                  <c:v>8.0557653731412806</c:v>
                </c:pt>
                <c:pt idx="16">
                  <c:v>8.0577323104818799</c:v>
                </c:pt>
                <c:pt idx="17">
                  <c:v>8.0661104609041807</c:v>
                </c:pt>
                <c:pt idx="18">
                  <c:v>8.0670900188943708</c:v>
                </c:pt>
                <c:pt idx="19">
                  <c:v>8.0685884443528497</c:v>
                </c:pt>
                <c:pt idx="20">
                  <c:v>8.09111467245455</c:v>
                </c:pt>
                <c:pt idx="21">
                  <c:v>8.1088443043567704</c:v>
                </c:pt>
                <c:pt idx="22">
                  <c:v>8.1160284895226695</c:v>
                </c:pt>
                <c:pt idx="23">
                  <c:v>8.1297313675146992</c:v>
                </c:pt>
                <c:pt idx="24">
                  <c:v>8.1375890623871392</c:v>
                </c:pt>
                <c:pt idx="25">
                  <c:v>8.1415620071789707</c:v>
                </c:pt>
                <c:pt idx="26">
                  <c:v>8.1429445183065496</c:v>
                </c:pt>
                <c:pt idx="27">
                  <c:v>8.16886856996007</c:v>
                </c:pt>
                <c:pt idx="28">
                  <c:v>8.1713213780925695</c:v>
                </c:pt>
                <c:pt idx="29">
                  <c:v>8.1808108845508407</c:v>
                </c:pt>
                <c:pt idx="30">
                  <c:v>8.1931593099862496</c:v>
                </c:pt>
                <c:pt idx="31">
                  <c:v>8.2000714357831992</c:v>
                </c:pt>
                <c:pt idx="32">
                  <c:v>8.2022977301820106</c:v>
                </c:pt>
                <c:pt idx="33">
                  <c:v>8.2114776484707601</c:v>
                </c:pt>
                <c:pt idx="34">
                  <c:v>8.21401725963924</c:v>
                </c:pt>
                <c:pt idx="35">
                  <c:v>8.2161006651357305</c:v>
                </c:pt>
                <c:pt idx="36">
                  <c:v>8.2219999924854594</c:v>
                </c:pt>
                <c:pt idx="37">
                  <c:v>8.2289899771910306</c:v>
                </c:pt>
                <c:pt idx="38">
                  <c:v>8.2486722359197699</c:v>
                </c:pt>
                <c:pt idx="39">
                  <c:v>8.25480062068271</c:v>
                </c:pt>
                <c:pt idx="40">
                  <c:v>8.2598920740200494</c:v>
                </c:pt>
                <c:pt idx="41">
                  <c:v>8.2696965571969905</c:v>
                </c:pt>
                <c:pt idx="42">
                  <c:v>8.2718523142166998</c:v>
                </c:pt>
                <c:pt idx="43">
                  <c:v>8.2718957826284498</c:v>
                </c:pt>
                <c:pt idx="44">
                  <c:v>8.2735444676354692</c:v>
                </c:pt>
                <c:pt idx="45">
                  <c:v>8.2842180696885706</c:v>
                </c:pt>
                <c:pt idx="46">
                  <c:v>8.3043407029008804</c:v>
                </c:pt>
                <c:pt idx="47">
                  <c:v>8.3051255583228194</c:v>
                </c:pt>
                <c:pt idx="48">
                  <c:v>8.3103523674339499</c:v>
                </c:pt>
                <c:pt idx="49">
                  <c:v>8.3112079435878705</c:v>
                </c:pt>
                <c:pt idx="50">
                  <c:v>8.3148243120465608</c:v>
                </c:pt>
                <c:pt idx="51">
                  <c:v>8.3172944778629994</c:v>
                </c:pt>
                <c:pt idx="52">
                  <c:v>8.3207234750116204</c:v>
                </c:pt>
                <c:pt idx="53">
                  <c:v>8.3261468373056502</c:v>
                </c:pt>
                <c:pt idx="54">
                  <c:v>8.3356032115581495</c:v>
                </c:pt>
                <c:pt idx="55">
                  <c:v>8.3419275670763895</c:v>
                </c:pt>
                <c:pt idx="56">
                  <c:v>8.3460795499833509</c:v>
                </c:pt>
                <c:pt idx="57">
                  <c:v>8.3496217147836003</c:v>
                </c:pt>
                <c:pt idx="58">
                  <c:v>8.3588513878327397</c:v>
                </c:pt>
                <c:pt idx="59">
                  <c:v>8.3600491250352995</c:v>
                </c:pt>
                <c:pt idx="60">
                  <c:v>8.3624936253721902</c:v>
                </c:pt>
                <c:pt idx="61">
                  <c:v>8.3641918633978598</c:v>
                </c:pt>
                <c:pt idx="62">
                  <c:v>8.3648651960357494</c:v>
                </c:pt>
                <c:pt idx="63">
                  <c:v>8.3932244670813994</c:v>
                </c:pt>
                <c:pt idx="64">
                  <c:v>8.39842464834061</c:v>
                </c:pt>
                <c:pt idx="65">
                  <c:v>8.4004899570586407</c:v>
                </c:pt>
                <c:pt idx="66">
                  <c:v>8.4034216896263203</c:v>
                </c:pt>
                <c:pt idx="67">
                  <c:v>8.4051785820717697</c:v>
                </c:pt>
                <c:pt idx="68">
                  <c:v>8.4080026998005994</c:v>
                </c:pt>
                <c:pt idx="69">
                  <c:v>8.4111998209241197</c:v>
                </c:pt>
                <c:pt idx="70">
                  <c:v>8.4122227393157694</c:v>
                </c:pt>
                <c:pt idx="71">
                  <c:v>8.4152897255610792</c:v>
                </c:pt>
                <c:pt idx="72">
                  <c:v>8.4277288049207097</c:v>
                </c:pt>
                <c:pt idx="73">
                  <c:v>8.4356060069109393</c:v>
                </c:pt>
                <c:pt idx="74">
                  <c:v>8.4380109120411593</c:v>
                </c:pt>
                <c:pt idx="75">
                  <c:v>8.4392856406467605</c:v>
                </c:pt>
                <c:pt idx="76">
                  <c:v>8.4458413870603408</c:v>
                </c:pt>
                <c:pt idx="77">
                  <c:v>8.4479037677819608</c:v>
                </c:pt>
                <c:pt idx="78">
                  <c:v>8.4501733283779892</c:v>
                </c:pt>
                <c:pt idx="79">
                  <c:v>8.4525725572040304</c:v>
                </c:pt>
                <c:pt idx="80">
                  <c:v>8.4578362205546807</c:v>
                </c:pt>
                <c:pt idx="81">
                  <c:v>8.4588564713151797</c:v>
                </c:pt>
                <c:pt idx="82">
                  <c:v>8.4776546134538702</c:v>
                </c:pt>
                <c:pt idx="83">
                  <c:v>8.4800642482045703</c:v>
                </c:pt>
                <c:pt idx="84">
                  <c:v>8.4845720679272603</c:v>
                </c:pt>
                <c:pt idx="85">
                  <c:v>8.4986513688520304</c:v>
                </c:pt>
                <c:pt idx="86">
                  <c:v>8.5157319833487595</c:v>
                </c:pt>
                <c:pt idx="87">
                  <c:v>8.5185664909789605</c:v>
                </c:pt>
                <c:pt idx="88">
                  <c:v>8.5230940783083895</c:v>
                </c:pt>
                <c:pt idx="89">
                  <c:v>8.5320670670728607</c:v>
                </c:pt>
                <c:pt idx="90">
                  <c:v>8.5322904349813502</c:v>
                </c:pt>
                <c:pt idx="91">
                  <c:v>8.5389795396351094</c:v>
                </c:pt>
                <c:pt idx="92">
                  <c:v>8.5405061162765694</c:v>
                </c:pt>
                <c:pt idx="93">
                  <c:v>8.5417259211585908</c:v>
                </c:pt>
                <c:pt idx="94">
                  <c:v>8.5447780252538799</c:v>
                </c:pt>
                <c:pt idx="95">
                  <c:v>8.5450821837467199</c:v>
                </c:pt>
                <c:pt idx="96">
                  <c:v>8.5574199452645292</c:v>
                </c:pt>
                <c:pt idx="97">
                  <c:v>8.5612566274516499</c:v>
                </c:pt>
                <c:pt idx="98">
                  <c:v>8.5616084604407501</c:v>
                </c:pt>
                <c:pt idx="99">
                  <c:v>8.5655753596548205</c:v>
                </c:pt>
                <c:pt idx="100">
                  <c:v>8.5690497486616408</c:v>
                </c:pt>
                <c:pt idx="101">
                  <c:v>8.5715979163622507</c:v>
                </c:pt>
                <c:pt idx="102">
                  <c:v>8.5737447698634401</c:v>
                </c:pt>
                <c:pt idx="103">
                  <c:v>8.5838965729906906</c:v>
                </c:pt>
                <c:pt idx="104">
                  <c:v>8.5849252296677605</c:v>
                </c:pt>
                <c:pt idx="105">
                  <c:v>8.5891720510071394</c:v>
                </c:pt>
                <c:pt idx="106">
                  <c:v>8.5995854615547902</c:v>
                </c:pt>
                <c:pt idx="107">
                  <c:v>8.6149283813551598</c:v>
                </c:pt>
                <c:pt idx="108">
                  <c:v>8.6263041388311397</c:v>
                </c:pt>
                <c:pt idx="109">
                  <c:v>8.6372179208333595</c:v>
                </c:pt>
                <c:pt idx="110">
                  <c:v>8.6378371547364292</c:v>
                </c:pt>
                <c:pt idx="111">
                  <c:v>8.6477555120375609</c:v>
                </c:pt>
                <c:pt idx="112">
                  <c:v>8.6485284779288705</c:v>
                </c:pt>
                <c:pt idx="113">
                  <c:v>8.6544991324796108</c:v>
                </c:pt>
                <c:pt idx="114">
                  <c:v>8.6762092316985093</c:v>
                </c:pt>
                <c:pt idx="115">
                  <c:v>8.6876649264608794</c:v>
                </c:pt>
                <c:pt idx="116">
                  <c:v>8.6961748202704197</c:v>
                </c:pt>
                <c:pt idx="117">
                  <c:v>8.6992466122596195</c:v>
                </c:pt>
                <c:pt idx="118">
                  <c:v>8.7060856481495197</c:v>
                </c:pt>
                <c:pt idx="119">
                  <c:v>8.7063270066483796</c:v>
                </c:pt>
                <c:pt idx="120">
                  <c:v>8.7165969389813398</c:v>
                </c:pt>
                <c:pt idx="121">
                  <c:v>8.7418330602361802</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3-A2D6-427A-B933-0E559F7D7E10}"/>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Your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8.7686322988831193</c:v>
                </c:pt>
                <c:pt idx="123">
                  <c:v>8.7836081804778594</c:v>
                </c:pt>
                <c:pt idx="124">
                  <c:v>8.8137571615297006</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4-A2D6-427A-B933-0E559F7D7E10}"/>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Your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8.9518763148650198</c:v>
                </c:pt>
                <c:pt idx="126">
                  <c:v>8.9645748568964692</c:v>
                </c:pt>
                <c:pt idx="127">
                  <c:v>8.9816865976008593</c:v>
                </c:pt>
                <c:pt idx="128">
                  <c:v>9.0833430657650798</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5-A2D6-427A-B933-0E559F7D7E10}"/>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Your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9.0582175524666102</c:v>
                </c:pt>
                <c:pt idx="130">
                  <c:v>9.2378127843995905</c:v>
                </c:pt>
                <c:pt idx="131">
                  <c:v>9.2474339748003498</c:v>
                </c:pt>
                <c:pt idx="132">
                  <c:v>9.3583717772294293</c:v>
                </c:pt>
                <c:pt idx="133">
                  <c:v>9.4604523631273896</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6-A2D6-427A-B933-0E559F7D7E10}"/>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Your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Sheet1!$K$2:$K$138</c:f>
              <c:numCache>
                <c:formatCode>0.0</c:formatCode>
                <c:ptCount val="134"/>
                <c:pt idx="0">
                  <c:v>0</c:v>
                </c:pt>
                <c:pt idx="1">
                  <c:v>0</c:v>
                </c:pt>
                <c:pt idx="2">
                  <c:v>0</c:v>
                </c:pt>
                <c:pt idx="3">
                  <c:v>7.7984697513861896</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7-A2D6-427A-B933-0E559F7D7E10}"/>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Royal Marsden NHS Foundation Trust</c:v>
                </c:pt>
                <c:pt idx="1">
                  <c:v>University College London Hospitals NHS Foundation Trust</c:v>
                </c:pt>
                <c:pt idx="2">
                  <c:v>Royal National Orthopaedic Hospital NHS Trust</c:v>
                </c:pt>
                <c:pt idx="3">
                  <c:v>Kingston Hospital NHS Foundation Trust</c:v>
                </c:pt>
                <c:pt idx="4">
                  <c:v>Epsom and St Helier University Hospitals NHS Trust</c:v>
                </c:pt>
              </c:strCache>
            </c:strRef>
          </c:cat>
          <c:val>
            <c:numRef>
              <c:f>Sheet1!$B$2:$B$6</c:f>
              <c:numCache>
                <c:formatCode>0.0</c:formatCode>
                <c:ptCount val="5"/>
                <c:pt idx="0">
                  <c:v>9.1</c:v>
                </c:pt>
                <c:pt idx="1">
                  <c:v>8.6</c:v>
                </c:pt>
                <c:pt idx="2">
                  <c:v>8.6</c:v>
                </c:pt>
                <c:pt idx="3">
                  <c:v>8.5</c:v>
                </c:pt>
                <c:pt idx="4">
                  <c:v>8.4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1D0-4CA5-B6E0-BECA335DD628}"/>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Royal Marsden NHS Foundation Trust</c:v>
                </c:pt>
                <c:pt idx="1">
                  <c:v>University College London Hospitals NHS Foundation Trust</c:v>
                </c:pt>
                <c:pt idx="2">
                  <c:v>Royal National Orthopaedic Hospital NHS Trust</c:v>
                </c:pt>
                <c:pt idx="3">
                  <c:v>Kingston Hospital NHS Foundation Trust</c:v>
                </c:pt>
                <c:pt idx="4">
                  <c:v>Epsom and St Helier University Hospitals NHS Trust</c:v>
                </c:pt>
              </c:strCache>
            </c:strRef>
          </c:cat>
          <c:val>
            <c:numRef>
              <c:f>Sheet1!$C$2:$C$6</c:f>
              <c:numCache>
                <c:formatCode>0.0</c:formatCode>
                <c:ptCount val="5"/>
                <c:pt idx="0">
                  <c:v>0.90000000000000036</c:v>
                </c:pt>
                <c:pt idx="1">
                  <c:v>1.4000000000000004</c:v>
                </c:pt>
                <c:pt idx="2">
                  <c:v>1.4000000000000004</c:v>
                </c:pt>
                <c:pt idx="3">
                  <c:v>1.5</c:v>
                </c:pt>
                <c:pt idx="4">
                  <c:v>1.5999999999999996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1D0-4CA5-B6E0-BECA335DD628}"/>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Barking, Havering and Redbridge University Hospitals NHS Trust</c:v>
                </c:pt>
                <c:pt idx="1">
                  <c:v>Croydon Health Services NHS Trust</c:v>
                </c:pt>
                <c:pt idx="2">
                  <c:v>Lewisham and Greenwich NHS Trust</c:v>
                </c:pt>
                <c:pt idx="3">
                  <c:v>Whittington Health NHS Trust</c:v>
                </c:pt>
                <c:pt idx="4">
                  <c:v>North Middlesex University Hospital NHS Trust</c:v>
                </c:pt>
              </c:strCache>
            </c:strRef>
          </c:cat>
          <c:val>
            <c:numRef>
              <c:f>Sheet1!$B$2:$B$6</c:f>
              <c:numCache>
                <c:formatCode>0.0</c:formatCode>
                <c:ptCount val="5"/>
                <c:pt idx="0">
                  <c:v>7.6</c:v>
                </c:pt>
                <c:pt idx="1">
                  <c:v>7.7</c:v>
                </c:pt>
                <c:pt idx="2">
                  <c:v>7.7</c:v>
                </c:pt>
                <c:pt idx="3">
                  <c:v>7.8</c:v>
                </c:pt>
                <c:pt idx="4">
                  <c:v>7.9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8E6C-4996-8BD0-AE0E6126191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Barking, Havering and Redbridge University Hospitals NHS Trust</c:v>
                </c:pt>
                <c:pt idx="1">
                  <c:v>Croydon Health Services NHS Trust</c:v>
                </c:pt>
                <c:pt idx="2">
                  <c:v>Lewisham and Greenwich NHS Trust</c:v>
                </c:pt>
                <c:pt idx="3">
                  <c:v>Whittington Health NHS Trust</c:v>
                </c:pt>
                <c:pt idx="4">
                  <c:v>North Middlesex University Hospital NHS Trust</c:v>
                </c:pt>
              </c:strCache>
            </c:strRef>
          </c:cat>
          <c:val>
            <c:numRef>
              <c:f>Sheet1!$C$2:$C$6</c:f>
              <c:numCache>
                <c:formatCode>0.0</c:formatCode>
                <c:ptCount val="5"/>
                <c:pt idx="0">
                  <c:v>2.4000000000000004</c:v>
                </c:pt>
                <c:pt idx="1">
                  <c:v>2.2999999999999998</c:v>
                </c:pt>
                <c:pt idx="2">
                  <c:v>2.2999999999999998</c:v>
                </c:pt>
                <c:pt idx="3">
                  <c:v>2.2000000000000002</c:v>
                </c:pt>
                <c:pt idx="4">
                  <c:v>2.0999999999999996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8E6C-4996-8BD0-AE0E6126191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7.8168629999999997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6A8C-417F-9188-E5D169AA581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6.3112000000000279E-2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6A8C-417F-9188-E5D169AA581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0.30542600000000064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6A8C-417F-9188-E5D169AA581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8.5149999999998727E-2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6A8C-417F-9188-E5D169AA581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0.88895800000000058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6A8C-417F-9188-E5D169AA581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8.5150000000000503E-2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6A8C-417F-9188-E5D169AA581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0.30542599999999887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6A8C-417F-9188-E5D169AA581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0.11648200000000131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6A8C-417F-9188-E5D169AA581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8.2842990000000007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6A8C-417F-9188-E5D169AA581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6A8C-417F-9188-E5D169AA5816}"/>
              </c:ext>
            </c:extLst>
          </c:dPt>
          <c:xVal>
            <c:numRef>
              <c:f>Sheet1!$B$12</c:f>
              <c:numCache>
                <c:formatCode>0.000000</c:formatCode>
                <c:ptCount val="1"/>
                <c:pt idx="0">
                  <c:v>8.7150300000000005</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6A8C-417F-9188-E5D169AA5816}"/>
            </c:ext>
          </c:extLst>
        </c:ser>
        <c:ser>
          <c:idx val="9"/>
          <c:order val="10"/>
          <c:tx>
            <c:v>label</c:v>
          </c:tx>
          <c:spPr>
            <a:ln w="25400" cap="rnd">
              <a:noFill/>
              <a:round/>
            </a:ln>
            <a:effectLst/>
          </c:spPr>
          <c:marker>
            <c:symbol val="none"/>
          </c:marker>
          <c:dLbls>
            <c:dLbl>
              <c:idx val="0"/>
              <c:tx>
                <c:rich>
                  <a:bodyPr/>
                  <a:lstStyle/>
                  <a:p>
                    <a:r>
                      <a:rPr lang="en-GB" dirty="0"/>
                      <a:t>Q19. When you asked nurses questions, did you get answers you could understand? </a:t>
                    </a:r>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6A8C-417F-9188-E5D169AA581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6A8C-417F-9188-E5D169AA581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8.2417688134871003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B8CC-45B6-B791-92ED0A9825B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B8CC-45B6-B791-92ED0A9825B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0.24443418651289939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B8CC-45B6-B791-92ED0A9825B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7.5794000000000139E-2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B8CC-45B6-B791-92ED0A9825B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0.79127199999999931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B8CC-45B6-B791-92ED0A9825B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7.5793000000000887E-2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B8CC-45B6-B791-92ED0A9825B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0.20051803551539926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B8CC-45B6-B791-92ED0A9825B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B8CC-45B6-B791-92ED0A9825B1}"/>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8.3070830000000004</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B8CC-45B6-B791-92ED0A9825B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B8CC-45B6-B791-92ED0A9825B1}"/>
              </c:ext>
            </c:extLst>
          </c:dPt>
          <c:xVal>
            <c:numRef>
              <c:f>Sheet1!$B$12</c:f>
              <c:numCache>
                <c:formatCode>0.000000</c:formatCode>
                <c:ptCount val="1"/>
                <c:pt idx="0">
                  <c:v>8.9576329999999995</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B8CC-45B6-B791-92ED0A9825B1}"/>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Q20. Did you have confidence and trust in the nurses treating you? </a:t>
                    </a: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B8CC-45B6-B791-92ED0A9825B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B8CC-45B6-B791-92ED0A9825B1}"/>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7.6806049999999999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DC7-4FB6-8481-443F14CB810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2.4402000000000257E-2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7DC7-4FB6-8481-443F14CB810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0.32656199999999913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7DC7-4FB6-8481-443F14CB810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9.1043000000000873E-2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7DC7-4FB6-8481-443F14CB810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0.9504760000000001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7DC7-4FB6-8481-443F14CB810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9.1042999999999097E-2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7DC7-4FB6-8481-443F14CB810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0.32149375194900109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7DC7-4FB6-8481-443F14CB810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7DC7-4FB6-8481-443F14CB810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7.6811100000000003</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7DC7-4FB6-8481-443F14CB810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7DC7-4FB6-8481-443F14CB8106}"/>
              </c:ext>
            </c:extLst>
          </c:dPt>
          <c:xVal>
            <c:numRef>
              <c:f>Sheet1!$B$12</c:f>
              <c:numCache>
                <c:formatCode>0.000000</c:formatCode>
                <c:ptCount val="1"/>
                <c:pt idx="0">
                  <c:v>8.5978499999999993</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7DC7-4FB6-8481-443F14CB8106}"/>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Q21. When nurses spoke about your care in front of you, were you included in the conversation?</a:t>
                    </a: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7DC7-4FB6-8481-443F14CB810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7DC7-4FB6-8481-443F14CB810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5.9219410000000003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869-42E4-B9B2-C89982DD9FB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0.3823799999999995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1869-42E4-B9B2-C89982DD9FB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0.37770800000000015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1869-42E4-B9B2-C89982DD9FB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0.10530200000000001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1869-42E4-B9B2-C89982DD9FB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1.0993399999999998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1869-42E4-B9B2-C89982DD9FB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0.10530200000000001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1869-42E4-B9B2-C89982DD9FB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0.37770800000000015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1869-42E4-B9B2-C89982DD9FB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0.69035700000000055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1869-42E4-B9B2-C89982DD9FBF}"/>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6.921386</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1869-42E4-B9B2-C89982DD9FB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1869-42E4-B9B2-C89982DD9FBF}"/>
              </c:ext>
            </c:extLst>
          </c:dPt>
          <c:xVal>
            <c:numRef>
              <c:f>Sheet1!$B$12</c:f>
              <c:numCache>
                <c:formatCode>0.000000</c:formatCode>
                <c:ptCount val="1"/>
                <c:pt idx="0">
                  <c:v>7.3370009999999999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1869-42E4-B9B2-C89982DD9FBF}"/>
            </c:ext>
          </c:extLst>
        </c:ser>
        <c:ser>
          <c:idx val="9"/>
          <c:order val="10"/>
          <c:tx>
            <c:v>label</c:v>
          </c:tx>
          <c:spPr>
            <a:ln w="25400" cap="rnd">
              <a:noFill/>
              <a:round/>
            </a:ln>
            <a:effectLst/>
          </c:spPr>
          <c:marker>
            <c:symbol val="none"/>
          </c:marker>
          <c:dLbls>
            <c:dLbl>
              <c:idx val="0"/>
              <c:layout>
                <c:manualLayout>
                  <c:x val="-0.21686171645348398"/>
                  <c:y val="-7.6949119020082009E-17"/>
                </c:manualLayout>
              </c:layout>
              <c:tx>
                <c:rich>
                  <a:bodyPr/>
                  <a:lstStyle/>
                  <a:p>
                    <a:r>
                      <a:rPr lang="en-GB" dirty="0"/>
                      <a:t>Q22. In your opinion, were there enough nurses on duty to care for you in hospital?</a:t>
                    </a:r>
                  </a:p>
                </c:rich>
              </c:tx>
              <c:dLblPos val="r"/>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1869-42E4-B9B2-C89982DD9FBF}"/>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1869-42E4-B9B2-C89982DD9FBF}"/>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349D-46E4-BD6C-0C40863B2E43}"/>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176-4C69-AC71-9EA41385327C}"/>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4EF-4AA3-8473-BF37CAFF4F5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F47-4BC9-B84C-6A9D2E2889AF}"/>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BC02-4E17-8939-ABA0CDCB181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Your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Sheet1!$D$2:$D$138</c:f>
              <c:numCache>
                <c:formatCode>0.0</c:formatCode>
                <c:ptCount val="134"/>
                <c:pt idx="0">
                  <c:v>7.2346217666009203</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B90-455B-BB13-21106C5DE21E}"/>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Your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Sheet1!$E$2:$E$138</c:f>
              <c:numCache>
                <c:formatCode>0.0</c:formatCode>
                <c:ptCount val="134"/>
                <c:pt idx="0">
                  <c:v>0</c:v>
                </c:pt>
                <c:pt idx="1">
                  <c:v>7.5057960723707797</c:v>
                </c:pt>
                <c:pt idx="2">
                  <c:v>7.5065133387334502</c:v>
                </c:pt>
                <c:pt idx="3">
                  <c:v>7.5163272841503597</c:v>
                </c:pt>
                <c:pt idx="4">
                  <c:v>7.5470788152906598</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1-5B90-455B-BB13-21106C5DE21E}"/>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Your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7.5744478463657297</c:v>
                </c:pt>
                <c:pt idx="6">
                  <c:v>7.5818096266776296</c:v>
                </c:pt>
                <c:pt idx="7">
                  <c:v>7.5831982865893597</c:v>
                </c:pt>
                <c:pt idx="8">
                  <c:v>7.6115063350968004</c:v>
                </c:pt>
                <c:pt idx="9">
                  <c:v>7.62835212129903</c:v>
                </c:pt>
                <c:pt idx="10">
                  <c:v>7.6286601351701604</c:v>
                </c:pt>
                <c:pt idx="11">
                  <c:v>7.6324153560335102</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2-5B90-455B-BB13-21106C5DE21E}"/>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Your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7.6407934761865599</c:v>
                </c:pt>
                <c:pt idx="13">
                  <c:v>7.6451990443302398</c:v>
                </c:pt>
                <c:pt idx="14">
                  <c:v>7.6457093895295296</c:v>
                </c:pt>
                <c:pt idx="15">
                  <c:v>7.6578596540780399</c:v>
                </c:pt>
                <c:pt idx="16">
                  <c:v>7.6655173846428504</c:v>
                </c:pt>
                <c:pt idx="17">
                  <c:v>7.6667919084007403</c:v>
                </c:pt>
                <c:pt idx="18">
                  <c:v>7.6918727865719898</c:v>
                </c:pt>
                <c:pt idx="19">
                  <c:v>7.7026781751145998</c:v>
                </c:pt>
                <c:pt idx="20">
                  <c:v>7.7357287258237797</c:v>
                </c:pt>
                <c:pt idx="21">
                  <c:v>7.7375812972245601</c:v>
                </c:pt>
                <c:pt idx="22">
                  <c:v>7.7422591210766898</c:v>
                </c:pt>
                <c:pt idx="23">
                  <c:v>7.7472940511824602</c:v>
                </c:pt>
                <c:pt idx="24">
                  <c:v>7.7504955745209099</c:v>
                </c:pt>
                <c:pt idx="25">
                  <c:v>7.7616161694873496</c:v>
                </c:pt>
                <c:pt idx="26">
                  <c:v>7.7645108991132901</c:v>
                </c:pt>
                <c:pt idx="27">
                  <c:v>7.7690356449319298</c:v>
                </c:pt>
                <c:pt idx="28">
                  <c:v>7.7715912740736899</c:v>
                </c:pt>
                <c:pt idx="29">
                  <c:v>7.7756270488565598</c:v>
                </c:pt>
                <c:pt idx="30">
                  <c:v>7.7767682255489099</c:v>
                </c:pt>
                <c:pt idx="31">
                  <c:v>7.7913422230568603</c:v>
                </c:pt>
                <c:pt idx="32">
                  <c:v>7.8065859819241403</c:v>
                </c:pt>
                <c:pt idx="33">
                  <c:v>7.8069742458523397</c:v>
                </c:pt>
                <c:pt idx="34">
                  <c:v>7.8155919576808</c:v>
                </c:pt>
                <c:pt idx="35">
                  <c:v>7.81657157415522</c:v>
                </c:pt>
                <c:pt idx="36">
                  <c:v>7.8301931248561596</c:v>
                </c:pt>
                <c:pt idx="37">
                  <c:v>7.8320675741336396</c:v>
                </c:pt>
                <c:pt idx="38">
                  <c:v>7.8337515216663096</c:v>
                </c:pt>
                <c:pt idx="39">
                  <c:v>7.8381420217417803</c:v>
                </c:pt>
                <c:pt idx="40">
                  <c:v>7.8385824591601097</c:v>
                </c:pt>
                <c:pt idx="41">
                  <c:v>7.8512936925935604</c:v>
                </c:pt>
                <c:pt idx="42">
                  <c:v>7.8543229342901197</c:v>
                </c:pt>
                <c:pt idx="43">
                  <c:v>7.86773357575386</c:v>
                </c:pt>
                <c:pt idx="44">
                  <c:v>7.8849790828598199</c:v>
                </c:pt>
                <c:pt idx="45">
                  <c:v>7.8874969155800096</c:v>
                </c:pt>
                <c:pt idx="46">
                  <c:v>7.8875485923242197</c:v>
                </c:pt>
                <c:pt idx="47">
                  <c:v>7.8880478837763199</c:v>
                </c:pt>
                <c:pt idx="48">
                  <c:v>7.8889254055349598</c:v>
                </c:pt>
                <c:pt idx="49">
                  <c:v>7.8900012197852103</c:v>
                </c:pt>
                <c:pt idx="50">
                  <c:v>7.8901258535593097</c:v>
                </c:pt>
                <c:pt idx="51">
                  <c:v>7.8902332691185899</c:v>
                </c:pt>
                <c:pt idx="52">
                  <c:v>7.8923272937455904</c:v>
                </c:pt>
                <c:pt idx="53">
                  <c:v>7.9129843125905399</c:v>
                </c:pt>
                <c:pt idx="54">
                  <c:v>7.9188198228641298</c:v>
                </c:pt>
                <c:pt idx="55">
                  <c:v>7.9272440232498598</c:v>
                </c:pt>
                <c:pt idx="56">
                  <c:v>7.9281846269200802</c:v>
                </c:pt>
                <c:pt idx="57">
                  <c:v>7.9284313723302002</c:v>
                </c:pt>
                <c:pt idx="58">
                  <c:v>7.9339330478377503</c:v>
                </c:pt>
                <c:pt idx="59">
                  <c:v>7.9393095815075796</c:v>
                </c:pt>
                <c:pt idx="60">
                  <c:v>7.9432813131145803</c:v>
                </c:pt>
                <c:pt idx="61">
                  <c:v>7.94342911438273</c:v>
                </c:pt>
                <c:pt idx="62">
                  <c:v>7.9451730984413604</c:v>
                </c:pt>
                <c:pt idx="63">
                  <c:v>7.9463623388107703</c:v>
                </c:pt>
                <c:pt idx="64">
                  <c:v>7.9474129644971798</c:v>
                </c:pt>
                <c:pt idx="65">
                  <c:v>7.9501046998980396</c:v>
                </c:pt>
                <c:pt idx="66">
                  <c:v>7.9521523547167403</c:v>
                </c:pt>
                <c:pt idx="67">
                  <c:v>7.9604530078838698</c:v>
                </c:pt>
                <c:pt idx="68">
                  <c:v>7.9627907664872302</c:v>
                </c:pt>
                <c:pt idx="69">
                  <c:v>7.9671015154627796</c:v>
                </c:pt>
                <c:pt idx="70">
                  <c:v>7.9693776647183698</c:v>
                </c:pt>
                <c:pt idx="71">
                  <c:v>7.9719493729791902</c:v>
                </c:pt>
                <c:pt idx="72">
                  <c:v>7.9780701418955697</c:v>
                </c:pt>
                <c:pt idx="73">
                  <c:v>7.9782342049172001</c:v>
                </c:pt>
                <c:pt idx="74">
                  <c:v>8.0093242331998695</c:v>
                </c:pt>
                <c:pt idx="75">
                  <c:v>8.0135432648276996</c:v>
                </c:pt>
                <c:pt idx="76">
                  <c:v>8.0138328665581398</c:v>
                </c:pt>
                <c:pt idx="77">
                  <c:v>8.0159084513138108</c:v>
                </c:pt>
                <c:pt idx="78">
                  <c:v>8.0191283309246302</c:v>
                </c:pt>
                <c:pt idx="79">
                  <c:v>8.0204560804271008</c:v>
                </c:pt>
                <c:pt idx="80">
                  <c:v>8.0209895715028097</c:v>
                </c:pt>
                <c:pt idx="81">
                  <c:v>8.0215898484651493</c:v>
                </c:pt>
                <c:pt idx="82">
                  <c:v>8.0223226291431509</c:v>
                </c:pt>
                <c:pt idx="83">
                  <c:v>8.0324482152769292</c:v>
                </c:pt>
                <c:pt idx="84">
                  <c:v>8.0328424576678206</c:v>
                </c:pt>
                <c:pt idx="85">
                  <c:v>8.0345645518161604</c:v>
                </c:pt>
                <c:pt idx="86">
                  <c:v>8.0375903864105709</c:v>
                </c:pt>
                <c:pt idx="87">
                  <c:v>8.0383445437936292</c:v>
                </c:pt>
                <c:pt idx="88">
                  <c:v>8.0412082074952806</c:v>
                </c:pt>
                <c:pt idx="89">
                  <c:v>8.0484821907349193</c:v>
                </c:pt>
                <c:pt idx="90">
                  <c:v>8.0566200276415803</c:v>
                </c:pt>
                <c:pt idx="91">
                  <c:v>8.0622534024417298</c:v>
                </c:pt>
                <c:pt idx="92">
                  <c:v>8.0727013869375401</c:v>
                </c:pt>
                <c:pt idx="93">
                  <c:v>8.0749679356688393</c:v>
                </c:pt>
                <c:pt idx="94">
                  <c:v>8.0832296317457093</c:v>
                </c:pt>
                <c:pt idx="95">
                  <c:v>8.1054257518740993</c:v>
                </c:pt>
                <c:pt idx="96">
                  <c:v>8.1076470294120995</c:v>
                </c:pt>
                <c:pt idx="97">
                  <c:v>8.1083311249856997</c:v>
                </c:pt>
                <c:pt idx="98">
                  <c:v>8.1106100901460803</c:v>
                </c:pt>
                <c:pt idx="99">
                  <c:v>8.1173258639186194</c:v>
                </c:pt>
                <c:pt idx="100">
                  <c:v>8.1292414741733303</c:v>
                </c:pt>
                <c:pt idx="101">
                  <c:v>8.1393930036977995</c:v>
                </c:pt>
                <c:pt idx="102">
                  <c:v>8.1585587459516304</c:v>
                </c:pt>
                <c:pt idx="103">
                  <c:v>8.1665955617109791</c:v>
                </c:pt>
                <c:pt idx="104">
                  <c:v>8.1749731253394504</c:v>
                </c:pt>
                <c:pt idx="105">
                  <c:v>8.1757769578688499</c:v>
                </c:pt>
                <c:pt idx="106">
                  <c:v>8.1759948049344295</c:v>
                </c:pt>
                <c:pt idx="107">
                  <c:v>8.20530293624949</c:v>
                </c:pt>
                <c:pt idx="108">
                  <c:v>8.2156936327284704</c:v>
                </c:pt>
                <c:pt idx="109">
                  <c:v>8.2233085831761699</c:v>
                </c:pt>
                <c:pt idx="110">
                  <c:v>8.2258306947043707</c:v>
                </c:pt>
                <c:pt idx="111">
                  <c:v>8.2293133393744</c:v>
                </c:pt>
                <c:pt idx="112">
                  <c:v>8.2423159314017997</c:v>
                </c:pt>
                <c:pt idx="113">
                  <c:v>8.2609598478228197</c:v>
                </c:pt>
                <c:pt idx="114">
                  <c:v>8.28394040782449</c:v>
                </c:pt>
                <c:pt idx="115">
                  <c:v>8.2958512768531101</c:v>
                </c:pt>
                <c:pt idx="116">
                  <c:v>8.3132759908151996</c:v>
                </c:pt>
                <c:pt idx="117">
                  <c:v>8.33237933959869</c:v>
                </c:pt>
                <c:pt idx="118">
                  <c:v>8.3399675884957993</c:v>
                </c:pt>
                <c:pt idx="119">
                  <c:v>8.3407571503558806</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3-5B90-455B-BB13-21106C5DE21E}"/>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Your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8.4073982508981793</c:v>
                </c:pt>
                <c:pt idx="121">
                  <c:v>8.40749641498555</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4-5B90-455B-BB13-21106C5DE21E}"/>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Your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8.4334195439081903</c:v>
                </c:pt>
                <c:pt idx="123">
                  <c:v>8.5056764837746694</c:v>
                </c:pt>
                <c:pt idx="124">
                  <c:v>8.5947316398660494</c:v>
                </c:pt>
                <c:pt idx="125">
                  <c:v>8.6306585711747292</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5-5B90-455B-BB13-21106C5DE21E}"/>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Your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8.6515379082318091</c:v>
                </c:pt>
                <c:pt idx="127">
                  <c:v>8.7214679115860694</c:v>
                </c:pt>
                <c:pt idx="128">
                  <c:v>8.7450587277939906</c:v>
                </c:pt>
                <c:pt idx="129">
                  <c:v>9.0134296908270493</c:v>
                </c:pt>
                <c:pt idx="130">
                  <c:v>9.06833266673293</c:v>
                </c:pt>
                <c:pt idx="131">
                  <c:v>9.1153048889514707</c:v>
                </c:pt>
                <c:pt idx="132">
                  <c:v>9.1257060292376799</c:v>
                </c:pt>
                <c:pt idx="133">
                  <c:v>9.1286904699901292</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6-5B90-455B-BB13-21106C5DE21E}"/>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Your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7.6286601351701604</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7-5B90-455B-BB13-21106C5DE21E}"/>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Royal National Orthopaedic Hospital NHS Trust</c:v>
                </c:pt>
                <c:pt idx="1">
                  <c:v>The Royal Marsden NHS Foundation Trust</c:v>
                </c:pt>
                <c:pt idx="2">
                  <c:v>University College London Hospitals NHS Foundation Trust</c:v>
                </c:pt>
                <c:pt idx="3">
                  <c:v>Guy's and St Thomas' NHS Foundation Trust</c:v>
                </c:pt>
                <c:pt idx="4">
                  <c:v>Imperial College Healthcare NHS Trust</c:v>
                </c:pt>
              </c:strCache>
            </c:strRef>
          </c:cat>
          <c:val>
            <c:numRef>
              <c:f>Sheet1!$B$2:$B$6</c:f>
              <c:numCache>
                <c:formatCode>0.0</c:formatCode>
                <c:ptCount val="5"/>
                <c:pt idx="0">
                  <c:v>8.6999999999999993</c:v>
                </c:pt>
                <c:pt idx="1">
                  <c:v>8.6999999999999993</c:v>
                </c:pt>
                <c:pt idx="2">
                  <c:v>8.1</c:v>
                </c:pt>
                <c:pt idx="3">
                  <c:v>8.1</c:v>
                </c:pt>
                <c:pt idx="4">
                  <c:v>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F6D-4DE4-AA44-EC51D8FC1020}"/>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Royal National Orthopaedic Hospital NHS Trust</c:v>
                </c:pt>
                <c:pt idx="1">
                  <c:v>The Royal Marsden NHS Foundation Trust</c:v>
                </c:pt>
                <c:pt idx="2">
                  <c:v>University College London Hospitals NHS Foundation Trust</c:v>
                </c:pt>
                <c:pt idx="3">
                  <c:v>Guy's and St Thomas' NHS Foundation Trust</c:v>
                </c:pt>
                <c:pt idx="4">
                  <c:v>Imperial College Healthcare NHS Trust</c:v>
                </c:pt>
              </c:strCache>
            </c:strRef>
          </c:cat>
          <c:val>
            <c:numRef>
              <c:f>Sheet1!$C$2:$C$6</c:f>
              <c:numCache>
                <c:formatCode>0.0</c:formatCode>
                <c:ptCount val="5"/>
                <c:pt idx="0">
                  <c:v>1.3000000000000007</c:v>
                </c:pt>
                <c:pt idx="1">
                  <c:v>1.3000000000000007</c:v>
                </c:pt>
                <c:pt idx="2">
                  <c:v>1.9000000000000004</c:v>
                </c:pt>
                <c:pt idx="3">
                  <c:v>1.9000000000000004</c:v>
                </c:pt>
                <c:pt idx="4">
                  <c:v>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F6D-4DE4-AA44-EC51D8FC1020}"/>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Barking, Havering and Redbridge University Hospitals NHS Trust</c:v>
                </c:pt>
                <c:pt idx="1">
                  <c:v>Lewisham and Greenwich NHS Trust</c:v>
                </c:pt>
                <c:pt idx="2">
                  <c:v>Croydon Health Services NHS Trust</c:v>
                </c:pt>
                <c:pt idx="3">
                  <c:v>North Middlesex University Hospital NHS Trust</c:v>
                </c:pt>
                <c:pt idx="4">
                  <c:v>Whittington Health NHS Trust</c:v>
                </c:pt>
              </c:strCache>
            </c:strRef>
          </c:cat>
          <c:val>
            <c:numRef>
              <c:f>Sheet1!$B$2:$B$6</c:f>
              <c:numCache>
                <c:formatCode>0.0</c:formatCode>
                <c:ptCount val="5"/>
                <c:pt idx="0">
                  <c:v>7.2</c:v>
                </c:pt>
                <c:pt idx="1">
                  <c:v>7.5</c:v>
                </c:pt>
                <c:pt idx="2">
                  <c:v>7.5</c:v>
                </c:pt>
                <c:pt idx="3">
                  <c:v>7.6</c:v>
                </c:pt>
                <c:pt idx="4">
                  <c:v>7.6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2D4-4621-B7E7-FE124E08A588}"/>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Barking, Havering and Redbridge University Hospitals NHS Trust</c:v>
                </c:pt>
                <c:pt idx="1">
                  <c:v>Lewisham and Greenwich NHS Trust</c:v>
                </c:pt>
                <c:pt idx="2">
                  <c:v>Croydon Health Services NHS Trust</c:v>
                </c:pt>
                <c:pt idx="3">
                  <c:v>North Middlesex University Hospital NHS Trust</c:v>
                </c:pt>
                <c:pt idx="4">
                  <c:v>Whittington Health NHS Trust</c:v>
                </c:pt>
              </c:strCache>
            </c:strRef>
          </c:cat>
          <c:val>
            <c:numRef>
              <c:f>Sheet1!$C$2:$C$6</c:f>
              <c:numCache>
                <c:formatCode>0.0</c:formatCode>
                <c:ptCount val="5"/>
                <c:pt idx="0">
                  <c:v>2.8</c:v>
                </c:pt>
                <c:pt idx="1">
                  <c:v>2.5</c:v>
                </c:pt>
                <c:pt idx="2">
                  <c:v>2.5</c:v>
                </c:pt>
                <c:pt idx="3">
                  <c:v>2.4000000000000004</c:v>
                </c:pt>
                <c:pt idx="4">
                  <c:v>2.4000000000000004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2D4-4621-B7E7-FE124E08A588}"/>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6.6778250000000003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A20B-4878-9637-24339AA7D66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0.24952599999999947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20B-4878-9637-24339AA7D66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0.34637999999999991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A20B-4878-9637-24339AA7D66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9.6568000000000431E-2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20B-4878-9637-24339AA7D66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1.0081569999999997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A20B-4878-9637-24339AA7D66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9.6567999999999543E-2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20B-4878-9637-24339AA7D66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0.34637999999999991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A20B-4878-9637-24339AA7D66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7.0289000000000712E-2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A20B-4878-9637-24339AA7D66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7.2761740000000001</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A20B-4878-9637-24339AA7D66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A20B-4878-9637-24339AA7D663}"/>
              </c:ext>
            </c:extLst>
          </c:dPt>
          <c:xVal>
            <c:numRef>
              <c:f>Sheet1!$B$12</c:f>
              <c:numCache>
                <c:formatCode>0.000000</c:formatCode>
                <c:ptCount val="1"/>
                <c:pt idx="0">
                  <c:v>7.8743780000000001</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A20B-4878-9637-24339AA7D663}"/>
            </c:ext>
          </c:extLst>
        </c:ser>
        <c:ser>
          <c:idx val="9"/>
          <c:order val="10"/>
          <c:tx>
            <c:v>label</c:v>
          </c:tx>
          <c:spPr>
            <a:ln w="25400" cap="rnd">
              <a:noFill/>
              <a:round/>
            </a:ln>
            <a:effectLst/>
          </c:spPr>
          <c:marker>
            <c:symbol val="none"/>
          </c:marker>
          <c:dLbls>
            <c:dLbl>
              <c:idx val="0"/>
              <c:tx>
                <c:rich>
                  <a:bodyPr/>
                  <a:lstStyle/>
                  <a:p>
                    <a:r>
                      <a:rPr lang="en-GB" dirty="0"/>
                      <a:t>Q23. Thinking about your care and treatment, were you told something by a</a:t>
                    </a:r>
                    <a:r>
                      <a:rPr lang="en-GB" baseline="0" dirty="0"/>
                      <a:t> member of staff that was different to what you had been told by another member of staff?</a:t>
                    </a:r>
                    <a:r>
                      <a:rPr lang="en-GB" dirty="0"/>
                      <a:t> </a:t>
                    </a:r>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A20B-4878-9637-24339AA7D66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A20B-4878-9637-24339AA7D66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6.3133342992705996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B44-454E-A8E3-26851979913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5B44-454E-A8E3-26851979913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0.17064970072940078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5B44-454E-A8E3-26851979913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9.25009999999995E-2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5B44-454E-A8E3-26851979913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0.96569500000000019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5B44-454E-A8E3-26851979913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9.25009999999995E-2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5B44-454E-A8E3-26851979913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0.33179100000000084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5B44-454E-A8E3-26851979913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0.57669499999999996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5B44-454E-A8E3-26851979913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6.7698770000000001</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5B44-454E-A8E3-26851979913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5B44-454E-A8E3-268519799133}"/>
              </c:ext>
            </c:extLst>
          </c:dPt>
          <c:xVal>
            <c:numRef>
              <c:f>Sheet1!$B$12</c:f>
              <c:numCache>
                <c:formatCode>0.000000</c:formatCode>
                <c:ptCount val="1"/>
                <c:pt idx="0">
                  <c:v>7.0593329999999996</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5B44-454E-A8E3-26851979913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Q24. To what extent did staff looking after you involve you in decisions about your care and treatment?</a:t>
                    </a: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B44-454E-A8E3-26851979913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5B44-454E-A8E3-26851979913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8.2928405323962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080-40D9-B33D-ECF2A94A383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D080-40D9-B33D-ECF2A94A383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0.10864046760380042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D080-40D9-B33D-ECF2A94A383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6.6813999999999041E-2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D080-40D9-B33D-ECF2A94A383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0.69752500000000062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D080-40D9-B33D-ECF2A94A383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6.6813999999999041E-2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D080-40D9-B33D-ECF2A94A383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0.23965300000000056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D080-40D9-B33D-ECF2A94A383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0.23987600000000064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D080-40D9-B33D-ECF2A94A3831}"/>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8.631456</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D080-40D9-B33D-ECF2A94A383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D080-40D9-B33D-ECF2A94A3831}"/>
              </c:ext>
            </c:extLst>
          </c:dPt>
          <c:xVal>
            <c:numRef>
              <c:f>Sheet1!$B$12</c:f>
              <c:numCache>
                <c:formatCode>0.000000</c:formatCode>
                <c:ptCount val="1"/>
                <c:pt idx="0">
                  <c:v>8.8170579999999994</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D080-40D9-B33D-ECF2A94A3831}"/>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Q25 How much information about your condition or treatment was given to you?</a:t>
                    </a: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D080-40D9-B33D-ECF2A94A383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D080-40D9-B33D-ECF2A94A3831}"/>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6.4119330000000003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D96-4DA3-8F49-67C23738A5F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8.8305999999999329E-2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1D96-4DA3-8F49-67C23738A5F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0.41269299999999998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1D96-4DA3-8F49-67C23738A5F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0.1150550000000008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1D96-4DA3-8F49-67C23738A5F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1.2011630000000002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1D96-4DA3-8F49-67C23738A5F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0.11505499999999991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1D96-4DA3-8F49-67C23738A5F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0.41269299999999909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1D96-4DA3-8F49-67C23738A5F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0.47234599999999993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1D96-4DA3-8F49-67C23738A5F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6.6530440000000004</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1D96-4DA3-8F49-67C23738A5F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1D96-4DA3-8F49-67C23738A5F5}"/>
              </c:ext>
            </c:extLst>
          </c:dPt>
          <c:xVal>
            <c:numRef>
              <c:f>Sheet1!$B$12</c:f>
              <c:numCache>
                <c:formatCode>0.000000</c:formatCode>
                <c:ptCount val="1"/>
                <c:pt idx="0">
                  <c:v>7.6285689999999997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1D96-4DA3-8F49-67C23738A5F5}"/>
            </c:ext>
          </c:extLst>
        </c:ser>
        <c:ser>
          <c:idx val="9"/>
          <c:order val="10"/>
          <c:tx>
            <c:v>label</c:v>
          </c:tx>
          <c:spPr>
            <a:ln w="25400" cap="rnd">
              <a:noFill/>
              <a:round/>
            </a:ln>
            <a:effectLst/>
          </c:spPr>
          <c:marker>
            <c:symbol val="none"/>
          </c:marker>
          <c:dLbls>
            <c:dLbl>
              <c:idx val="0"/>
              <c:tx>
                <c:rich>
                  <a:bodyPr/>
                  <a:lstStyle/>
                  <a:p>
                    <a:r>
                      <a:rPr lang="en-GB" dirty="0"/>
                      <a:t>Q26. Did</a:t>
                    </a:r>
                    <a:r>
                      <a:rPr lang="en-GB" baseline="0" dirty="0"/>
                      <a:t> you feel able to talk to members of hospital staff about your worries and fears?</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1D96-4DA3-8F49-67C23738A5F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1D96-4DA3-8F49-67C23738A5F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5.2582149723846001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600-4E2C-BDD3-8E0AA603421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C600-4E2C-BDD3-8E0AA603421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8.3833027615400013E-2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C600-4E2C-BDD3-8E0AA603421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0.15497500000000031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C600-4E2C-BDD3-8E0AA603421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1.6179259999999998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C600-4E2C-BDD3-8E0AA603421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0.15497599999999956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C600-4E2C-BDD3-8E0AA603421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0.55588300000000057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C600-4E2C-BDD3-8E0AA603421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1.4899050000000003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C600-4E2C-BDD3-8E0AA603421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6.1116859999999997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C600-4E2C-BDD3-8E0AA603421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C600-4E2C-BDD3-8E0AA6034212}"/>
              </c:ext>
            </c:extLst>
          </c:dPt>
          <c:xVal>
            <c:numRef>
              <c:f>Sheet1!$B$12</c:f>
              <c:numCache>
                <c:formatCode>0.000000</c:formatCode>
                <c:ptCount val="1"/>
                <c:pt idx="0">
                  <c:v>6.3059859999999999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C600-4E2C-BDD3-8E0AA6034212}"/>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Q27. Were you able to discuss your condition or treatment with hospital staff without being overhead?</a:t>
                    </a:r>
                  </a:p>
                </c:rich>
              </c:tx>
              <c:dLblPos val="r"/>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C600-4E2C-BDD3-8E0AA603421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C600-4E2C-BDD3-8E0AA603421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1399112579586402E-2"/>
          <c:y val="0.14017880548238018"/>
          <c:w val="0.41045138558928662"/>
          <c:h val="0.78796669527569352"/>
        </c:manualLayout>
      </c:layout>
      <c:doughnutChart>
        <c:varyColors val="1"/>
        <c:ser>
          <c:idx val="0"/>
          <c:order val="0"/>
          <c:tx>
            <c:strRef>
              <c:f>Feuil1!$B$1</c:f>
              <c:strCache>
                <c:ptCount val="1"/>
                <c:pt idx="0">
                  <c:v>Percentage</c:v>
                </c:pt>
              </c:strCache>
            </c:strRef>
          </c:tx>
          <c:spPr>
            <a:ln>
              <a:noFill/>
            </a:ln>
          </c:spPr>
          <c:dPt>
            <c:idx val="0"/>
            <c:bubble3D val="0"/>
            <c:spPr>
              <a:solidFill>
                <a:srgbClr val="70AD47"/>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A5F2-4490-B334-DA8A28D3CAB2}"/>
              </c:ext>
            </c:extLst>
          </c:dPt>
          <c:dPt>
            <c:idx val="1"/>
            <c:bubble3D val="0"/>
            <c:spPr>
              <a:solidFill>
                <a:srgbClr val="E87722"/>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A5F2-4490-B334-DA8A28D3CAB2}"/>
              </c:ext>
            </c:extLst>
          </c:dPt>
          <c:dPt>
            <c:idx val="2"/>
            <c:bubble3D val="0"/>
            <c:spPr>
              <a:solidFill>
                <a:sysClr val="window" lastClr="FFFFFF">
                  <a:lumMod val="50000"/>
                </a:sysClr>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A5F2-4490-B334-DA8A28D3CAB2}"/>
              </c:ext>
            </c:extLst>
          </c:dPt>
          <c:dPt>
            <c:idx val="3"/>
            <c:bubble3D val="0"/>
            <c:spPr>
              <a:solidFill>
                <a:srgbClr val="2F469C"/>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A5F2-4490-B334-DA8A28D3CAB2}"/>
              </c:ext>
            </c:extLst>
          </c:dPt>
          <c:dLbls>
            <c:dLbl>
              <c:idx val="0"/>
              <c:layout>
                <c:manualLayout>
                  <c:x val="0.1360455961040731"/>
                  <c:y val="-0.13585862959548059"/>
                </c:manualLayout>
              </c:layout>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ext xmlns:c16="http://schemas.microsoft.com/office/drawing/2014/chart" uri="{C3380CC4-5D6E-409C-BE32-E72D297353CC}">
                  <c16:uniqueId val="{00000001-A5F2-4490-B334-DA8A28D3CAB2}"/>
                </c:ext>
              </c:extLst>
            </c:dLbl>
            <c:dLbl>
              <c:idx val="1"/>
              <c:layout>
                <c:manualLayout>
                  <c:x val="0.16542481414609542"/>
                  <c:y val="6.2591461412335417E-2"/>
                </c:manualLayout>
              </c:layout>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ext xmlns:c16="http://schemas.microsoft.com/office/drawing/2014/chart" uri="{C3380CC4-5D6E-409C-BE32-E72D297353CC}">
                  <c16:uniqueId val="{00000003-A5F2-4490-B334-DA8A28D3CAB2}"/>
                </c:ext>
              </c:extLst>
            </c:dLbl>
            <c:dLbl>
              <c:idx val="2"/>
              <c:layout>
                <c:manualLayout>
                  <c:x val="0.10611442898809212"/>
                  <c:y val="0.21229769030288709"/>
                </c:manualLayout>
              </c:layout>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ext xmlns:c16="http://schemas.microsoft.com/office/drawing/2014/chart" uri="{C3380CC4-5D6E-409C-BE32-E72D297353CC}">
                  <c16:uniqueId val="{00000005-A5F2-4490-B334-DA8A28D3CAB2}"/>
                </c:ext>
              </c:extLst>
            </c:dLbl>
            <c:dLbl>
              <c:idx val="3"/>
              <c:layout>
                <c:manualLayout>
                  <c:x val="-9.3473585719402633E-2"/>
                  <c:y val="9.358407489465273E-2"/>
                </c:manualLayout>
              </c:layout>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ext xmlns:c16="http://schemas.microsoft.com/office/drawing/2014/chart" uri="{C3380CC4-5D6E-409C-BE32-E72D297353CC}">
                  <c16:uniqueId val="{00000007-A5F2-4490-B334-DA8A28D3CAB2}"/>
                </c:ext>
              </c:extLst>
            </c:dLbl>
            <c:numFmt formatCode="0&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extLst>
          </c:dLbls>
          <c:cat>
            <c:strRef>
              <c:f>Feuil1!$A$2:$A$5</c:f>
              <c:strCache>
                <c:ptCount val="4"/>
                <c:pt idx="0">
                  <c:v>16-35</c:v>
                </c:pt>
                <c:pt idx="1">
                  <c:v>36-50</c:v>
                </c:pt>
                <c:pt idx="2">
                  <c:v>51-65</c:v>
                </c:pt>
                <c:pt idx="3">
                  <c:v>66+</c:v>
                </c:pt>
              </c:strCache>
            </c:strRef>
          </c:cat>
          <c:val>
            <c:numRef>
              <c:f>Feuil1!$B$2:$B$5</c:f>
              <c:numCache>
                <c:formatCode>0.00"%"</c:formatCode>
                <c:ptCount val="4"/>
                <c:pt idx="0">
                  <c:v>8.6350999999999996</c:v>
                </c:pt>
                <c:pt idx="1">
                  <c:v>14.206099999999999</c:v>
                </c:pt>
                <c:pt idx="2">
                  <c:v>30.9192</c:v>
                </c:pt>
                <c:pt idx="3">
                  <c:v>46.239600000000003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A5F2-4490-B334-DA8A28D3CAB2}"/>
            </c:ext>
          </c:extLst>
        </c:ser>
        <c:dLbls>
          <c:showLegendKey val="0"/>
          <c:showVal val="1"/>
          <c:showCatName val="0"/>
          <c:showSerName val="0"/>
          <c:showPercent val="0"/>
          <c:showBubbleSize val="0"/>
          <c:showLeaderLines val="1"/>
        </c:dLbls>
        <c:firstSliceAng val="0"/>
        <c:holeSize val="70"/>
      </c:doughnutChart>
      <c:spPr>
        <a:noFill/>
        <a:ln>
          <a:noFill/>
        </a:ln>
        <a:effectLst/>
      </c:spPr>
    </c:plotArea>
    <c:legend>
      <c:legendPos val="r"/>
      <c:layout>
        <c:manualLayout>
          <c:xMode val="edge"/>
          <c:yMode val="edge"/>
          <c:x val="0.78014342000423975"/>
          <c:y val="0.12659381888438051"/>
          <c:w val="0.16679000884496462"/>
          <c:h val="0.74336620280039267"/>
        </c:manualLayout>
      </c:layout>
      <c:overlay val="0"/>
      <c:spPr>
        <a:noFill/>
        <a:ln>
          <a:solidFill>
            <a:srgbClr val="404B5B"/>
          </a:solidFill>
        </a:ln>
        <a:effectLst/>
      </c:spPr>
      <c:txPr>
        <a:bodyPr rot="0" spcFirstLastPara="1" vertOverflow="ellipsis" vert="horz" wrap="square" anchor="ctr" anchorCtr="1"/>
        <a:lstStyle/>
        <a:p>
          <a:pPr>
            <a:defRPr sz="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AB6D-405B-B770-D75748602B1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910-4E7C-8D01-AF5DD3B9B760}"/>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9.0448468312789991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E30F-4961-A1FF-B0742AA7000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E30F-4961-A1FF-B0742AA7000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4.2446168721001598E-2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E30F-4961-A1FF-B0742AA7000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5.1926999999999168E-2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E30F-4961-A1FF-B0742AA7000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0.54211500000000079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E30F-4961-A1FF-B0742AA7000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5.1928000000000196E-2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E30F-4961-A1FF-B0742AA7000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0.1862579999999987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E30F-4961-A1FF-B0742AA7000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2.6089999999999947E-2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E30F-4961-A1FF-B0742AA7000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9.175872</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E30F-4961-A1FF-B0742AA7000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E30F-4961-A1FF-B0742AA70009}"/>
              </c:ext>
            </c:extLst>
          </c:dPt>
          <c:xVal>
            <c:numRef>
              <c:f>Sheet1!$B$12</c:f>
              <c:numCache>
                <c:formatCode>0.000000</c:formatCode>
                <c:ptCount val="1"/>
                <c:pt idx="0">
                  <c:v>9.4102779999999999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E30F-4961-A1FF-B0742AA70009}"/>
            </c:ext>
          </c:extLst>
        </c:ser>
        <c:ser>
          <c:idx val="9"/>
          <c:order val="10"/>
          <c:tx>
            <c:v>label</c:v>
          </c:tx>
          <c:spPr>
            <a:ln w="25400" cap="rnd">
              <a:noFill/>
              <a:round/>
            </a:ln>
            <a:effectLst/>
          </c:spPr>
          <c:marker>
            <c:symbol val="none"/>
          </c:marker>
          <c:dLbls>
            <c:dLbl>
              <c:idx val="0"/>
              <c:tx>
                <c:rich>
                  <a:bodyPr/>
                  <a:lstStyle/>
                  <a:p>
                    <a:r>
                      <a:rPr lang="en-GB" dirty="0"/>
                      <a:t>Q28. Were</a:t>
                    </a:r>
                    <a:r>
                      <a:rPr lang="en-GB" baseline="0" dirty="0"/>
                      <a:t> you given enough privacy when being examined or treated?</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E30F-4961-A1FF-B0742AA7000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E30F-4961-A1FF-B0742AA7000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8.0675899999999992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3A49-4F91-909C-846576EA814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0.14107000000000092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3A49-4F91-909C-846576EA814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0.23255600000000065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3A49-4F91-909C-846576EA814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6.4833999999999392E-2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3A49-4F91-909C-846576EA814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0.67686699999999966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3A49-4F91-909C-846576EA814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6.4833999999999392E-2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3A49-4F91-909C-846576EA814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0.23255600000000065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3A49-4F91-909C-846576EA814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0.13061399999999956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3A49-4F91-909C-846576EA814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8.65517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3A49-4F91-909C-846576EA814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3A49-4F91-909C-846576EA8148}"/>
              </c:ext>
            </c:extLst>
          </c:dPt>
          <c:xVal>
            <c:numRef>
              <c:f>Sheet1!$B$12</c:f>
              <c:numCache>
                <c:formatCode>0.000000</c:formatCode>
                <c:ptCount val="1"/>
                <c:pt idx="0">
                  <c:v>8.8444839999999996</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3A49-4F91-909C-846576EA8148}"/>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Q29. Do you think the hospital staff did everything they could to help control your pain?</a:t>
                    </a: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A49-4F91-909C-846576EA814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3A49-4F91-909C-846576EA814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7.3364060239353996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D32-449C-8744-7A66C6BD2F7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D32-449C-8744-7A66C6BD2F7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0.22377497606460039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FD32-449C-8744-7A66C6BD2F7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9.3660999999999994E-2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D32-449C-8744-7A66C6BD2F7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0.97779900000000008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FD32-449C-8744-7A66C6BD2F7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9.3659999999999854E-2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D32-449C-8744-7A66C6BD2F7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0.33594899999999939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FD32-449C-8744-7A66C6BD2F7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0.37829699999999988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D32-449C-8744-7A66C6BD2F7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7.7560029999999998</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FD32-449C-8744-7A66C6BD2F7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FD32-449C-8744-7A66C6BD2F73}"/>
              </c:ext>
            </c:extLst>
          </c:dPt>
          <c:xVal>
            <c:numRef>
              <c:f>Sheet1!$B$12</c:f>
              <c:numCache>
                <c:formatCode>0.000000</c:formatCode>
                <c:ptCount val="1"/>
                <c:pt idx="0">
                  <c:v>8.1427409999999991</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FD32-449C-8744-7A66C6BD2F7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Q30. Were you able to get a member of staff to help you when you needed attention?</a:t>
                    </a: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D32-449C-8744-7A66C6BD2F7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FD32-449C-8744-7A66C6BD2F7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B951-4C35-AEFB-B2F3DBA4FFA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BD0-409D-8A8E-5D8F8FDB87B0}"/>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92B8-4C19-BFC2-B2FD60690689}"/>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2AC-47F2-8807-C0315544B21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Your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9BF-4BC3-B892-6C7684CD4739}"/>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Your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Sheet1!$E$2:$E$138</c:f>
              <c:numCache>
                <c:formatCode>0.0</c:formatCode>
                <c:ptCount val="134"/>
                <c:pt idx="0">
                  <c:v>7.31828443241674</c:v>
                </c:pt>
                <c:pt idx="1">
                  <c:v>7.4969309317207999</c:v>
                </c:pt>
                <c:pt idx="2">
                  <c:v>7.5262075389938499</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1-F9BF-4BC3-B892-6C7684CD4739}"/>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Your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Sheet1!$F$2:$F$138</c:f>
              <c:numCache>
                <c:formatCode>0.0</c:formatCode>
                <c:ptCount val="134"/>
                <c:pt idx="0">
                  <c:v>0</c:v>
                </c:pt>
                <c:pt idx="1">
                  <c:v>0</c:v>
                </c:pt>
                <c:pt idx="2">
                  <c:v>0</c:v>
                </c:pt>
                <c:pt idx="3">
                  <c:v>7.68075346005869</c:v>
                </c:pt>
                <c:pt idx="4">
                  <c:v>7.7058505745772301</c:v>
                </c:pt>
                <c:pt idx="5">
                  <c:v>7.7204231390066997</c:v>
                </c:pt>
                <c:pt idx="6">
                  <c:v>7.7291051237730901</c:v>
                </c:pt>
                <c:pt idx="7">
                  <c:v>7.72981064983958</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2-F9BF-4BC3-B892-6C7684CD4739}"/>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Your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7.7752466678127696</c:v>
                </c:pt>
                <c:pt idx="9">
                  <c:v>7.7791274749821904</c:v>
                </c:pt>
                <c:pt idx="10">
                  <c:v>7.7800548372543501</c:v>
                </c:pt>
                <c:pt idx="11">
                  <c:v>7.7811064862291204</c:v>
                </c:pt>
                <c:pt idx="12">
                  <c:v>7.7815263224576201</c:v>
                </c:pt>
                <c:pt idx="13">
                  <c:v>7.7934044127727304</c:v>
                </c:pt>
                <c:pt idx="14">
                  <c:v>7.8239138208435701</c:v>
                </c:pt>
                <c:pt idx="15">
                  <c:v>7.8261655547013396</c:v>
                </c:pt>
                <c:pt idx="16">
                  <c:v>7.8456564176901402</c:v>
                </c:pt>
                <c:pt idx="17">
                  <c:v>7.8466602326931199</c:v>
                </c:pt>
                <c:pt idx="18">
                  <c:v>7.8470258373398201</c:v>
                </c:pt>
                <c:pt idx="19">
                  <c:v>7.8556509060719</c:v>
                </c:pt>
                <c:pt idx="20">
                  <c:v>7.8638982537673598</c:v>
                </c:pt>
                <c:pt idx="21">
                  <c:v>7.8661778970448903</c:v>
                </c:pt>
                <c:pt idx="22">
                  <c:v>7.8744538400321904</c:v>
                </c:pt>
                <c:pt idx="23">
                  <c:v>7.8870896988913497</c:v>
                </c:pt>
                <c:pt idx="24">
                  <c:v>7.88847505095573</c:v>
                </c:pt>
                <c:pt idx="25">
                  <c:v>7.8899144089774396</c:v>
                </c:pt>
                <c:pt idx="26">
                  <c:v>7.9045078894314198</c:v>
                </c:pt>
                <c:pt idx="27">
                  <c:v>7.9364738695408299</c:v>
                </c:pt>
                <c:pt idx="28">
                  <c:v>7.9374830639893599</c:v>
                </c:pt>
                <c:pt idx="29">
                  <c:v>7.9525692579558402</c:v>
                </c:pt>
                <c:pt idx="30">
                  <c:v>7.9547922946209697</c:v>
                </c:pt>
                <c:pt idx="31">
                  <c:v>7.9586361759075999</c:v>
                </c:pt>
                <c:pt idx="32">
                  <c:v>7.9685178643873904</c:v>
                </c:pt>
                <c:pt idx="33">
                  <c:v>7.9685995559805196</c:v>
                </c:pt>
                <c:pt idx="34">
                  <c:v>7.9708221338964798</c:v>
                </c:pt>
                <c:pt idx="35">
                  <c:v>7.9767744344410803</c:v>
                </c:pt>
                <c:pt idx="36">
                  <c:v>7.9775635716192603</c:v>
                </c:pt>
                <c:pt idx="37">
                  <c:v>7.9811759796461796</c:v>
                </c:pt>
                <c:pt idx="38">
                  <c:v>7.9947899197401799</c:v>
                </c:pt>
                <c:pt idx="39">
                  <c:v>8.0082588674830202</c:v>
                </c:pt>
                <c:pt idx="40">
                  <c:v>8.0150035237340997</c:v>
                </c:pt>
                <c:pt idx="41">
                  <c:v>8.0245597385618801</c:v>
                </c:pt>
                <c:pt idx="42">
                  <c:v>8.05421034663207</c:v>
                </c:pt>
                <c:pt idx="43">
                  <c:v>8.0556849595346893</c:v>
                </c:pt>
                <c:pt idx="44">
                  <c:v>8.0564245037668805</c:v>
                </c:pt>
                <c:pt idx="45">
                  <c:v>8.0610658149110304</c:v>
                </c:pt>
                <c:pt idx="46">
                  <c:v>8.0628960984777205</c:v>
                </c:pt>
                <c:pt idx="47">
                  <c:v>8.0696397454304591</c:v>
                </c:pt>
                <c:pt idx="48">
                  <c:v>8.0698379055432099</c:v>
                </c:pt>
                <c:pt idx="49">
                  <c:v>8.0753211744436406</c:v>
                </c:pt>
                <c:pt idx="50">
                  <c:v>8.07612059057114</c:v>
                </c:pt>
                <c:pt idx="51">
                  <c:v>8.0779249028028399</c:v>
                </c:pt>
                <c:pt idx="52">
                  <c:v>8.07808255583757</c:v>
                </c:pt>
                <c:pt idx="53">
                  <c:v>8.0857277127364906</c:v>
                </c:pt>
                <c:pt idx="54">
                  <c:v>8.08807640171241</c:v>
                </c:pt>
                <c:pt idx="55">
                  <c:v>8.0884882747488405</c:v>
                </c:pt>
                <c:pt idx="56">
                  <c:v>8.0889036026453596</c:v>
                </c:pt>
                <c:pt idx="57">
                  <c:v>8.0977578531419692</c:v>
                </c:pt>
                <c:pt idx="58">
                  <c:v>8.0978767580127204</c:v>
                </c:pt>
                <c:pt idx="59">
                  <c:v>8.1025963138569601</c:v>
                </c:pt>
                <c:pt idx="60">
                  <c:v>8.1028119232965903</c:v>
                </c:pt>
                <c:pt idx="61">
                  <c:v>8.1107955828576301</c:v>
                </c:pt>
                <c:pt idx="62">
                  <c:v>8.1124156634209594</c:v>
                </c:pt>
                <c:pt idx="63">
                  <c:v>8.1128464992462401</c:v>
                </c:pt>
                <c:pt idx="64">
                  <c:v>8.1138420833749798</c:v>
                </c:pt>
                <c:pt idx="65">
                  <c:v>8.1203081073599908</c:v>
                </c:pt>
                <c:pt idx="66">
                  <c:v>8.1227264598155493</c:v>
                </c:pt>
                <c:pt idx="67">
                  <c:v>8.1300221821777701</c:v>
                </c:pt>
                <c:pt idx="68">
                  <c:v>8.1304793912305797</c:v>
                </c:pt>
                <c:pt idx="69">
                  <c:v>8.1347043902005893</c:v>
                </c:pt>
                <c:pt idx="70">
                  <c:v>8.1557327212366495</c:v>
                </c:pt>
                <c:pt idx="71">
                  <c:v>8.1589793347045596</c:v>
                </c:pt>
                <c:pt idx="72">
                  <c:v>8.1630651868156594</c:v>
                </c:pt>
                <c:pt idx="73">
                  <c:v>8.1650123623493496</c:v>
                </c:pt>
                <c:pt idx="74">
                  <c:v>8.1651218490400304</c:v>
                </c:pt>
                <c:pt idx="75">
                  <c:v>8.1728540806614003</c:v>
                </c:pt>
                <c:pt idx="76">
                  <c:v>8.1752966665443196</c:v>
                </c:pt>
                <c:pt idx="77">
                  <c:v>8.1819685372069504</c:v>
                </c:pt>
                <c:pt idx="78">
                  <c:v>8.1875120199214209</c:v>
                </c:pt>
                <c:pt idx="79">
                  <c:v>8.1885087622536901</c:v>
                </c:pt>
                <c:pt idx="80">
                  <c:v>8.2045402082749206</c:v>
                </c:pt>
                <c:pt idx="81">
                  <c:v>8.2062907332870108</c:v>
                </c:pt>
                <c:pt idx="82">
                  <c:v>8.2109942243966803</c:v>
                </c:pt>
                <c:pt idx="83">
                  <c:v>8.2149286500524408</c:v>
                </c:pt>
                <c:pt idx="84">
                  <c:v>8.2155165495468498</c:v>
                </c:pt>
                <c:pt idx="85">
                  <c:v>8.2196720679348108</c:v>
                </c:pt>
                <c:pt idx="86">
                  <c:v>8.2370270798605603</c:v>
                </c:pt>
                <c:pt idx="87">
                  <c:v>8.2374783864438204</c:v>
                </c:pt>
                <c:pt idx="88">
                  <c:v>8.2452194026333405</c:v>
                </c:pt>
                <c:pt idx="89">
                  <c:v>8.2470250936150595</c:v>
                </c:pt>
                <c:pt idx="90">
                  <c:v>8.2479064248450698</c:v>
                </c:pt>
                <c:pt idx="91">
                  <c:v>8.2480577333369496</c:v>
                </c:pt>
                <c:pt idx="92">
                  <c:v>8.2566662783479892</c:v>
                </c:pt>
                <c:pt idx="93">
                  <c:v>8.2583167836229094</c:v>
                </c:pt>
                <c:pt idx="94">
                  <c:v>8.2759773624977004</c:v>
                </c:pt>
                <c:pt idx="95">
                  <c:v>8.2762516568212998</c:v>
                </c:pt>
                <c:pt idx="96">
                  <c:v>8.2792221709405496</c:v>
                </c:pt>
                <c:pt idx="97">
                  <c:v>8.2896773243352602</c:v>
                </c:pt>
                <c:pt idx="98">
                  <c:v>8.3044253151139102</c:v>
                </c:pt>
                <c:pt idx="99">
                  <c:v>8.3250064381249196</c:v>
                </c:pt>
                <c:pt idx="100">
                  <c:v>8.32702555125217</c:v>
                </c:pt>
                <c:pt idx="101">
                  <c:v>8.3389551428202608</c:v>
                </c:pt>
                <c:pt idx="102">
                  <c:v>8.3510574314666393</c:v>
                </c:pt>
                <c:pt idx="103">
                  <c:v>8.3615340021175708</c:v>
                </c:pt>
                <c:pt idx="104">
                  <c:v>8.3616838887822702</c:v>
                </c:pt>
                <c:pt idx="105">
                  <c:v>8.3653140606649998</c:v>
                </c:pt>
                <c:pt idx="106">
                  <c:v>8.37477130372395</c:v>
                </c:pt>
                <c:pt idx="107">
                  <c:v>8.3817802944746997</c:v>
                </c:pt>
                <c:pt idx="108">
                  <c:v>8.3822420908695996</c:v>
                </c:pt>
                <c:pt idx="109">
                  <c:v>8.3991499508225598</c:v>
                </c:pt>
                <c:pt idx="110">
                  <c:v>8.3993169466170894</c:v>
                </c:pt>
                <c:pt idx="111">
                  <c:v>8.4176443408867208</c:v>
                </c:pt>
                <c:pt idx="112">
                  <c:v>8.4250156511152294</c:v>
                </c:pt>
                <c:pt idx="113">
                  <c:v>8.4266847573558792</c:v>
                </c:pt>
                <c:pt idx="114">
                  <c:v>8.4310019925014004</c:v>
                </c:pt>
                <c:pt idx="115">
                  <c:v>8.4417150638963303</c:v>
                </c:pt>
                <c:pt idx="116">
                  <c:v>8.4470724258543992</c:v>
                </c:pt>
                <c:pt idx="117">
                  <c:v>8.4750406636645703</c:v>
                </c:pt>
                <c:pt idx="118">
                  <c:v>8.4766485710901005</c:v>
                </c:pt>
                <c:pt idx="119">
                  <c:v>8.4876854029883901</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3-F9BF-4BC3-B892-6C7684CD4739}"/>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Your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8.5212077151427206</c:v>
                </c:pt>
                <c:pt idx="121">
                  <c:v>8.5842426524536499</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4-F9BF-4BC3-B892-6C7684CD4739}"/>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Your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8.5428039967715392</c:v>
                </c:pt>
                <c:pt idx="123">
                  <c:v>8.5744100448782206</c:v>
                </c:pt>
                <c:pt idx="124">
                  <c:v>8.6481087444625295</c:v>
                </c:pt>
                <c:pt idx="125">
                  <c:v>8.6741511618019302</c:v>
                </c:pt>
                <c:pt idx="126">
                  <c:v>8.7003840053192807</c:v>
                </c:pt>
                <c:pt idx="127">
                  <c:v>8.7172556729902801</c:v>
                </c:pt>
                <c:pt idx="128">
                  <c:v>8.8060766611854309</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5-F9BF-4BC3-B892-6C7684CD4739}"/>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Your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8.7652041771748195</c:v>
                </c:pt>
                <c:pt idx="130">
                  <c:v>8.8030232247520601</c:v>
                </c:pt>
                <c:pt idx="131">
                  <c:v>8.8471886142515501</c:v>
                </c:pt>
                <c:pt idx="132">
                  <c:v>8.8656264992890996</c:v>
                </c:pt>
                <c:pt idx="133">
                  <c:v>9.1931974882658096</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6-F9BF-4BC3-B892-6C7684CD4739}"/>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Your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7.7800548372543501</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7-F9BF-4BC3-B892-6C7684CD4739}"/>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658F-4815-9686-11D9496EE2F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Royal National Orthopaedic Hospital NHS Trust</c:v>
                </c:pt>
                <c:pt idx="1">
                  <c:v>The Royal Marsden NHS Foundation Trust</c:v>
                </c:pt>
                <c:pt idx="2">
                  <c:v>The Hillingdon Hospitals NHS Foundation Trust</c:v>
                </c:pt>
                <c:pt idx="3">
                  <c:v>Homerton Healthcare NHS Foundation Trust</c:v>
                </c:pt>
                <c:pt idx="4">
                  <c:v>Chelsea and Westminster Hospital NHS Foundation Trust</c:v>
                </c:pt>
              </c:strCache>
            </c:strRef>
          </c:cat>
          <c:val>
            <c:numRef>
              <c:f>Sheet1!$B$2:$B$6</c:f>
              <c:numCache>
                <c:formatCode>0.0</c:formatCode>
                <c:ptCount val="5"/>
                <c:pt idx="0">
                  <c:v>8.8000000000000007</c:v>
                </c:pt>
                <c:pt idx="1">
                  <c:v>8.8000000000000007</c:v>
                </c:pt>
                <c:pt idx="2">
                  <c:v>8.4</c:v>
                </c:pt>
                <c:pt idx="3">
                  <c:v>8.1999999999999993</c:v>
                </c:pt>
                <c:pt idx="4">
                  <c:v>8.1999999999999993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3AE-409C-B770-887DB6D4565B}"/>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Royal National Orthopaedic Hospital NHS Trust</c:v>
                </c:pt>
                <c:pt idx="1">
                  <c:v>The Royal Marsden NHS Foundation Trust</c:v>
                </c:pt>
                <c:pt idx="2">
                  <c:v>The Hillingdon Hospitals NHS Foundation Trust</c:v>
                </c:pt>
                <c:pt idx="3">
                  <c:v>Homerton Healthcare NHS Foundation Trust</c:v>
                </c:pt>
                <c:pt idx="4">
                  <c:v>Chelsea and Westminster Hospital NHS Foundation Trust</c:v>
                </c:pt>
              </c:strCache>
            </c:strRef>
          </c:cat>
          <c:val>
            <c:numRef>
              <c:f>Sheet1!$C$2:$C$6</c:f>
              <c:numCache>
                <c:formatCode>0.0</c:formatCode>
                <c:ptCount val="5"/>
                <c:pt idx="0">
                  <c:v>1.1999999999999993</c:v>
                </c:pt>
                <c:pt idx="1">
                  <c:v>1.1999999999999993</c:v>
                </c:pt>
                <c:pt idx="2">
                  <c:v>1.5999999999999996</c:v>
                </c:pt>
                <c:pt idx="3">
                  <c:v>1.8000000000000007</c:v>
                </c:pt>
                <c:pt idx="4">
                  <c:v>1.8000000000000007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3AE-409C-B770-887DB6D4565B}"/>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Barking, Havering and Redbridge University Hospitals NHS Trust</c:v>
                </c:pt>
                <c:pt idx="1">
                  <c:v>Lewisham and Greenwich NHS Trust</c:v>
                </c:pt>
                <c:pt idx="2">
                  <c:v>London North West University Healthcare NHS Trust</c:v>
                </c:pt>
                <c:pt idx="3">
                  <c:v>Whittington Health NHS Trust</c:v>
                </c:pt>
                <c:pt idx="4">
                  <c:v>King's College Hospital NHS Foundation Trust</c:v>
                </c:pt>
              </c:strCache>
            </c:strRef>
          </c:cat>
          <c:val>
            <c:numRef>
              <c:f>Sheet1!$B$2:$B$6</c:f>
              <c:numCache>
                <c:formatCode>0.0</c:formatCode>
                <c:ptCount val="5"/>
                <c:pt idx="0">
                  <c:v>7.3</c:v>
                </c:pt>
                <c:pt idx="1">
                  <c:v>7.5</c:v>
                </c:pt>
                <c:pt idx="2">
                  <c:v>7.7</c:v>
                </c:pt>
                <c:pt idx="3">
                  <c:v>7.8</c:v>
                </c:pt>
                <c:pt idx="4">
                  <c:v>7.9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446C-41B7-BFC6-F8BACA210B27}"/>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Barking, Havering and Redbridge University Hospitals NHS Trust</c:v>
                </c:pt>
                <c:pt idx="1">
                  <c:v>Lewisham and Greenwich NHS Trust</c:v>
                </c:pt>
                <c:pt idx="2">
                  <c:v>London North West University Healthcare NHS Trust</c:v>
                </c:pt>
                <c:pt idx="3">
                  <c:v>Whittington Health NHS Trust</c:v>
                </c:pt>
                <c:pt idx="4">
                  <c:v>King's College Hospital NHS Foundation Trust</c:v>
                </c:pt>
              </c:strCache>
            </c:strRef>
          </c:cat>
          <c:val>
            <c:numRef>
              <c:f>Sheet1!$C$2:$C$6</c:f>
              <c:numCache>
                <c:formatCode>0.0</c:formatCode>
                <c:ptCount val="5"/>
                <c:pt idx="0">
                  <c:v>2.7</c:v>
                </c:pt>
                <c:pt idx="1">
                  <c:v>2.5</c:v>
                </c:pt>
                <c:pt idx="2">
                  <c:v>2.2999999999999998</c:v>
                </c:pt>
                <c:pt idx="3">
                  <c:v>2.2000000000000002</c:v>
                </c:pt>
                <c:pt idx="4">
                  <c:v>2.0999999999999996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446C-41B7-BFC6-F8BACA210B27}"/>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8.2180739019225992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323C-4832-88E3-D1D89A26A26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323C-4832-88E3-D1D89A26A26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0.22748709807740042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323C-4832-88E3-D1D89A26A26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7.4761999999999773E-2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323C-4832-88E3-D1D89A26A26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0.78050300000000128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323C-4832-88E3-D1D89A26A26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7.4761999999999773E-2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323C-4832-88E3-D1D89A26A26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0.26816299999999949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323C-4832-88E3-D1D89A26A26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6.6860000000001918E-3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323C-4832-88E3-D1D89A26A26F}"/>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8.7191510000000001</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323C-4832-88E3-D1D89A26A26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323C-4832-88E3-D1D89A26A26F}"/>
              </c:ext>
            </c:extLst>
          </c:dPt>
          <c:xVal>
            <c:numRef>
              <c:f>Sheet1!$B$12</c:f>
              <c:numCache>
                <c:formatCode>0.000000</c:formatCode>
                <c:ptCount val="1"/>
                <c:pt idx="0">
                  <c:v>8.9105749999999997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323C-4832-88E3-D1D89A26A26F}"/>
            </c:ext>
          </c:extLst>
        </c:ser>
        <c:ser>
          <c:idx val="9"/>
          <c:order val="10"/>
          <c:tx>
            <c:v>label</c:v>
          </c:tx>
          <c:spPr>
            <a:ln w="25400" cap="rnd">
              <a:noFill/>
              <a:round/>
            </a:ln>
            <a:effectLst/>
          </c:spPr>
          <c:marker>
            <c:symbol val="none"/>
          </c:marker>
          <c:dLbls>
            <c:dLbl>
              <c:idx val="0"/>
              <c:tx>
                <c:rich>
                  <a:bodyPr/>
                  <a:lstStyle/>
                  <a:p>
                    <a:r>
                      <a:rPr lang="en-GB" dirty="0"/>
                      <a:t>Q32. </a:t>
                    </a:r>
                    <a:r>
                      <a:rPr lang="en-GB" sz="900" b="0" i="0" u="none" strike="noStrike" baseline="0" dirty="0">
                        <a:effectLst/>
                      </a:rPr>
                      <a:t>Beforehand, how well did hospital staff answer your questions about the operations or procedures?</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323C-4832-88E3-D1D89A26A26F}"/>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323C-4832-88E3-D1D89A26A26F}"/>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6.391038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F97-40F7-8FA1-DC62EBE83B2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0.11599499999999985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F97-40F7-8FA1-DC62EBE83B2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0.41402300000000025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FF97-40F7-8FA1-DC62EBE83B2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0.1154269999999995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F97-40F7-8FA1-DC62EBE83B2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1.2050360000000007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FF97-40F7-8FA1-DC62EBE83B2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0.11542599999999936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F97-40F7-8FA1-DC62EBE83B2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0.4119108632482007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FF97-40F7-8FA1-DC62EBE83B2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F97-40F7-8FA1-DC62EBE83B2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7.0746089999999997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FF97-40F7-8FA1-DC62EBE83B2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FF97-40F7-8FA1-DC62EBE83B29}"/>
              </c:ext>
            </c:extLst>
          </c:dPt>
          <c:xVal>
            <c:numRef>
              <c:f>Sheet1!$B$12</c:f>
              <c:numCache>
                <c:formatCode>0.000000</c:formatCode>
                <c:ptCount val="1"/>
                <c:pt idx="0">
                  <c:v>7.6390010000000004</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FF97-40F7-8FA1-DC62EBE83B29}"/>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Q33. </a:t>
                    </a:r>
                    <a:r>
                      <a:rPr lang="en-GB" sz="900" b="0" i="0" u="none" strike="noStrike" baseline="0" dirty="0">
                        <a:effectLst/>
                      </a:rPr>
                      <a:t>Beforehand, how well did hospital staff explain how you might feel after you had the operations or procedures?</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F97-40F7-8FA1-DC62EBE83B2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FF97-40F7-8FA1-DC62EBE83B2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7.0301311923101002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EDCA-4985-BC96-50841001E34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EDCA-4985-BC96-50841001E34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0.18987380768989937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EDCA-4985-BC96-50841001E34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0.11281100000000066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EDCA-4985-BC96-50841001E34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1.177732999999999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EDCA-4985-BC96-50841001E34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0.11281100000000066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EDCA-4985-BC96-50841001E34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0.40464200000000083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EDCA-4985-BC96-50841001E34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0.19562599999999897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EDCA-4985-BC96-50841001E34D}"/>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7.5464039999999999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EDCA-4985-BC96-50841001E34D}"/>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EDCA-4985-BC96-50841001E34D}"/>
              </c:ext>
            </c:extLst>
          </c:dPt>
          <c:xVal>
            <c:numRef>
              <c:f>Sheet1!$B$12</c:f>
              <c:numCache>
                <c:formatCode>0.000000</c:formatCode>
                <c:ptCount val="1"/>
                <c:pt idx="0">
                  <c:v>7.9216819999999997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EDCA-4985-BC96-50841001E34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Q34. </a:t>
                    </a:r>
                    <a:r>
                      <a:rPr lang="en-GB" sz="900" b="0" i="0" u="none" strike="noStrike" baseline="0" dirty="0">
                        <a:effectLst/>
                      </a:rPr>
                      <a:t>After the operations or procedures, how well did hospital staff explain how the operation or procedure had gone?</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EDCA-4985-BC96-50841001E34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EDCA-4985-BC96-50841001E34D}"/>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C27-474E-9917-9FEBFD7DBBD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265-4EC2-9170-7FD9D732C65C}"/>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3DE-4F52-86FC-E70F90889947}"/>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80E-41B1-973A-7EC31C05DC3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Your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Sheet1!$D$2:$D$138</c:f>
              <c:numCache>
                <c:formatCode>0.0</c:formatCode>
                <c:ptCount val="134"/>
                <c:pt idx="0">
                  <c:v>6.2403461381618799</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B0D-401E-AA8B-85AE6C8A0DB1}"/>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Your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Sheet1!$E$2:$E$138</c:f>
              <c:numCache>
                <c:formatCode>0.0</c:formatCode>
                <c:ptCount val="134"/>
                <c:pt idx="0">
                  <c:v>0</c:v>
                </c:pt>
                <c:pt idx="1">
                  <c:v>6.6019369621246504</c:v>
                </c:pt>
                <c:pt idx="2">
                  <c:v>6.6485694491547296</c:v>
                </c:pt>
                <c:pt idx="3">
                  <c:v>6.6502957680582702</c:v>
                </c:pt>
                <c:pt idx="4">
                  <c:v>6.6793060297384699</c:v>
                </c:pt>
                <c:pt idx="5">
                  <c:v>6.6863900239486904</c:v>
                </c:pt>
                <c:pt idx="6">
                  <c:v>6.7321769742095796</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1-5B0D-401E-AA8B-85AE6C8A0DB1}"/>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Your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0</c:v>
                </c:pt>
                <c:pt idx="6">
                  <c:v>0</c:v>
                </c:pt>
                <c:pt idx="7">
                  <c:v>6.7334522556226402</c:v>
                </c:pt>
                <c:pt idx="8">
                  <c:v>6.7725658082724101</c:v>
                </c:pt>
                <c:pt idx="9">
                  <c:v>6.7745280216334898</c:v>
                </c:pt>
                <c:pt idx="10">
                  <c:v>6.7768509589532799</c:v>
                </c:pt>
                <c:pt idx="11">
                  <c:v>6.7926972814954203</c:v>
                </c:pt>
                <c:pt idx="12">
                  <c:v>6.80056079780144</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2-5B0D-401E-AA8B-85AE6C8A0DB1}"/>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Your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6.6228705437913202</c:v>
                </c:pt>
                <c:pt idx="14">
                  <c:v>6.8254152008523299</c:v>
                </c:pt>
                <c:pt idx="15">
                  <c:v>6.8261125071226996</c:v>
                </c:pt>
                <c:pt idx="16">
                  <c:v>6.8344011157280598</c:v>
                </c:pt>
                <c:pt idx="17">
                  <c:v>6.8665058213405299</c:v>
                </c:pt>
                <c:pt idx="18">
                  <c:v>6.8777426778605397</c:v>
                </c:pt>
                <c:pt idx="19">
                  <c:v>6.8940010578032602</c:v>
                </c:pt>
                <c:pt idx="20">
                  <c:v>6.8953692096422703</c:v>
                </c:pt>
                <c:pt idx="21">
                  <c:v>6.8969671015205503</c:v>
                </c:pt>
                <c:pt idx="22">
                  <c:v>6.9052943879147204</c:v>
                </c:pt>
                <c:pt idx="23">
                  <c:v>6.9134889319517798</c:v>
                </c:pt>
                <c:pt idx="24">
                  <c:v>6.9218004772890698</c:v>
                </c:pt>
                <c:pt idx="25">
                  <c:v>6.9284332548866496</c:v>
                </c:pt>
                <c:pt idx="26">
                  <c:v>6.9306979112328797</c:v>
                </c:pt>
                <c:pt idx="27">
                  <c:v>6.9712701562513297</c:v>
                </c:pt>
                <c:pt idx="28">
                  <c:v>6.9762522558001203</c:v>
                </c:pt>
                <c:pt idx="29">
                  <c:v>6.9872946512488898</c:v>
                </c:pt>
                <c:pt idx="30">
                  <c:v>6.9938978960684199</c:v>
                </c:pt>
                <c:pt idx="31">
                  <c:v>7.0056977785523404</c:v>
                </c:pt>
                <c:pt idx="32">
                  <c:v>7.0095293395712899</c:v>
                </c:pt>
                <c:pt idx="33">
                  <c:v>7.0099284650842399</c:v>
                </c:pt>
                <c:pt idx="34">
                  <c:v>7.0127710434372403</c:v>
                </c:pt>
                <c:pt idx="35">
                  <c:v>7.0165615442208296</c:v>
                </c:pt>
                <c:pt idx="36">
                  <c:v>7.0217918000168202</c:v>
                </c:pt>
                <c:pt idx="37">
                  <c:v>7.0446770043119402</c:v>
                </c:pt>
                <c:pt idx="38">
                  <c:v>7.0461096167287103</c:v>
                </c:pt>
                <c:pt idx="39">
                  <c:v>7.0492558653116504</c:v>
                </c:pt>
                <c:pt idx="40">
                  <c:v>7.0543111898836504</c:v>
                </c:pt>
                <c:pt idx="41">
                  <c:v>7.0558412714482701</c:v>
                </c:pt>
                <c:pt idx="42">
                  <c:v>7.06155377375259</c:v>
                </c:pt>
                <c:pt idx="43">
                  <c:v>7.0627146421640399</c:v>
                </c:pt>
                <c:pt idx="44">
                  <c:v>7.0703614349801498</c:v>
                </c:pt>
                <c:pt idx="45">
                  <c:v>7.0736583587941197</c:v>
                </c:pt>
                <c:pt idx="46">
                  <c:v>7.0780649603955403</c:v>
                </c:pt>
                <c:pt idx="47">
                  <c:v>7.0826118513374698</c:v>
                </c:pt>
                <c:pt idx="48">
                  <c:v>7.08493618362521</c:v>
                </c:pt>
                <c:pt idx="49">
                  <c:v>7.0867695854352704</c:v>
                </c:pt>
                <c:pt idx="50">
                  <c:v>7.0890488703074404</c:v>
                </c:pt>
                <c:pt idx="51">
                  <c:v>7.0914540777459996</c:v>
                </c:pt>
                <c:pt idx="52">
                  <c:v>7.0974851365993903</c:v>
                </c:pt>
                <c:pt idx="53">
                  <c:v>7.1150235371307398</c:v>
                </c:pt>
                <c:pt idx="54">
                  <c:v>7.1158500527196802</c:v>
                </c:pt>
                <c:pt idx="55">
                  <c:v>7.1168173463824296</c:v>
                </c:pt>
                <c:pt idx="56">
                  <c:v>7.1198005535419</c:v>
                </c:pt>
                <c:pt idx="57">
                  <c:v>7.1199581507733303</c:v>
                </c:pt>
                <c:pt idx="58">
                  <c:v>7.1256203379688996</c:v>
                </c:pt>
                <c:pt idx="59">
                  <c:v>7.1271797705789703</c:v>
                </c:pt>
                <c:pt idx="60">
                  <c:v>7.1311255851573296</c:v>
                </c:pt>
                <c:pt idx="61">
                  <c:v>7.1361873397011601</c:v>
                </c:pt>
                <c:pt idx="62">
                  <c:v>7.1403072353433297</c:v>
                </c:pt>
                <c:pt idx="63">
                  <c:v>7.1475708170573302</c:v>
                </c:pt>
                <c:pt idx="64">
                  <c:v>7.1491189530969796</c:v>
                </c:pt>
                <c:pt idx="65">
                  <c:v>7.1492563127601301</c:v>
                </c:pt>
                <c:pt idx="66">
                  <c:v>7.1495489586932504</c:v>
                </c:pt>
                <c:pt idx="67">
                  <c:v>7.16118969433297</c:v>
                </c:pt>
                <c:pt idx="68">
                  <c:v>7.1684642057091201</c:v>
                </c:pt>
                <c:pt idx="69">
                  <c:v>7.17466467113685</c:v>
                </c:pt>
                <c:pt idx="70">
                  <c:v>7.1853354041976596</c:v>
                </c:pt>
                <c:pt idx="71">
                  <c:v>7.1857359413520898</c:v>
                </c:pt>
                <c:pt idx="72">
                  <c:v>7.1868148579857198</c:v>
                </c:pt>
                <c:pt idx="73">
                  <c:v>7.1932885592979998</c:v>
                </c:pt>
                <c:pt idx="74">
                  <c:v>7.2054495537360497</c:v>
                </c:pt>
                <c:pt idx="75">
                  <c:v>7.2074172042965801</c:v>
                </c:pt>
                <c:pt idx="76">
                  <c:v>7.2225591927496904</c:v>
                </c:pt>
                <c:pt idx="77">
                  <c:v>7.23233576680098</c:v>
                </c:pt>
                <c:pt idx="78">
                  <c:v>7.2347379744128304</c:v>
                </c:pt>
                <c:pt idx="79">
                  <c:v>7.2376894326330001</c:v>
                </c:pt>
                <c:pt idx="80">
                  <c:v>7.2379133990110303</c:v>
                </c:pt>
                <c:pt idx="81">
                  <c:v>7.24263173316616</c:v>
                </c:pt>
                <c:pt idx="82">
                  <c:v>7.2488763956862101</c:v>
                </c:pt>
                <c:pt idx="83">
                  <c:v>7.2500177979474199</c:v>
                </c:pt>
                <c:pt idx="84">
                  <c:v>7.2620783049703599</c:v>
                </c:pt>
                <c:pt idx="85">
                  <c:v>7.2630022990060503</c:v>
                </c:pt>
                <c:pt idx="86">
                  <c:v>7.2921724767199496</c:v>
                </c:pt>
                <c:pt idx="87">
                  <c:v>7.3064224721302997</c:v>
                </c:pt>
                <c:pt idx="88">
                  <c:v>7.3074395181520702</c:v>
                </c:pt>
                <c:pt idx="89">
                  <c:v>7.3136115466750899</c:v>
                </c:pt>
                <c:pt idx="90">
                  <c:v>7.3224730391238104</c:v>
                </c:pt>
                <c:pt idx="91">
                  <c:v>7.3413267612538</c:v>
                </c:pt>
                <c:pt idx="92">
                  <c:v>7.3522508670163704</c:v>
                </c:pt>
                <c:pt idx="93">
                  <c:v>7.3533343187210196</c:v>
                </c:pt>
                <c:pt idx="94">
                  <c:v>7.3594468060790303</c:v>
                </c:pt>
                <c:pt idx="95">
                  <c:v>7.3613366857821898</c:v>
                </c:pt>
                <c:pt idx="96">
                  <c:v>7.3619295658924404</c:v>
                </c:pt>
                <c:pt idx="97">
                  <c:v>7.37749264072212</c:v>
                </c:pt>
                <c:pt idx="98">
                  <c:v>7.3827876080434596</c:v>
                </c:pt>
                <c:pt idx="99">
                  <c:v>7.3829358722555396</c:v>
                </c:pt>
                <c:pt idx="100">
                  <c:v>7.3850993626827499</c:v>
                </c:pt>
                <c:pt idx="101">
                  <c:v>7.3855434383802798</c:v>
                </c:pt>
                <c:pt idx="102">
                  <c:v>7.386243974358</c:v>
                </c:pt>
                <c:pt idx="103">
                  <c:v>7.3924492128260404</c:v>
                </c:pt>
                <c:pt idx="104">
                  <c:v>7.39551255914796</c:v>
                </c:pt>
                <c:pt idx="105">
                  <c:v>7.4193692901400796</c:v>
                </c:pt>
                <c:pt idx="106">
                  <c:v>7.4283656260062898</c:v>
                </c:pt>
                <c:pt idx="107">
                  <c:v>7.4304005322324498</c:v>
                </c:pt>
                <c:pt idx="108">
                  <c:v>7.4446279507890196</c:v>
                </c:pt>
                <c:pt idx="109">
                  <c:v>7.47244974861625</c:v>
                </c:pt>
                <c:pt idx="110">
                  <c:v>7.48012097924014</c:v>
                </c:pt>
                <c:pt idx="111">
                  <c:v>7.4894045015814497</c:v>
                </c:pt>
                <c:pt idx="112">
                  <c:v>7.48995079869424</c:v>
                </c:pt>
                <c:pt idx="113">
                  <c:v>7.5102409975304001</c:v>
                </c:pt>
                <c:pt idx="114">
                  <c:v>7.5108559179700798</c:v>
                </c:pt>
                <c:pt idx="115">
                  <c:v>7.5176235419892503</c:v>
                </c:pt>
                <c:pt idx="116">
                  <c:v>7.5226448836852304</c:v>
                </c:pt>
                <c:pt idx="117">
                  <c:v>7.5307447128587501</c:v>
                </c:pt>
                <c:pt idx="118">
                  <c:v>7.5405274529138504</c:v>
                </c:pt>
                <c:pt idx="119">
                  <c:v>7.5538963351401502</c:v>
                </c:pt>
                <c:pt idx="120">
                  <c:v>7.5874760363783897</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3-5B0D-401E-AA8B-85AE6C8A0DB1}"/>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Your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7.5836972399696201</c:v>
                </c:pt>
                <c:pt idx="122">
                  <c:v>7.6371503623290602</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4-5B0D-401E-AA8B-85AE6C8A0DB1}"/>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Your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7.6999069321796698</c:v>
                </c:pt>
                <c:pt idx="124">
                  <c:v>7.8075845446772796</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5-5B0D-401E-AA8B-85AE6C8A0DB1}"/>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Your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8.0260682725815098</c:v>
                </c:pt>
                <c:pt idx="126">
                  <c:v>8.0749109342100507</c:v>
                </c:pt>
                <c:pt idx="127">
                  <c:v>8.0895033254235695</c:v>
                </c:pt>
                <c:pt idx="128">
                  <c:v>8.2126363247782894</c:v>
                </c:pt>
                <c:pt idx="129">
                  <c:v>8.2189094369164106</c:v>
                </c:pt>
                <c:pt idx="130">
                  <c:v>8.2221066108642198</c:v>
                </c:pt>
                <c:pt idx="131">
                  <c:v>8.3789938915212598</c:v>
                </c:pt>
                <c:pt idx="132">
                  <c:v>8.4761622281399998</c:v>
                </c:pt>
                <c:pt idx="133">
                  <c:v>8.6153823794243092</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6-5B0D-401E-AA8B-85AE6C8A0DB1}"/>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Your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6.9052943879147204</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7-5B0D-401E-AA8B-85AE6C8A0DB1}"/>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C4F7EC-00E1-40DD-87FC-066154284E7A}" type="datetimeFigureOut">
              <a:rPr lang="en-GB" smtClean="0"/>
              <a:t>30/09/2022</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95ADB6-A4C8-407F-AA7E-F37056F52D96}" type="slidenum">
              <a:rPr lang="en-GB" smtClean="0"/>
              <a:t>‹#›</a:t>
            </a:fld>
            <a:endParaRPr lang="en-GB" dirty="0"/>
          </a:p>
        </p:txBody>
      </p:sp>
    </p:spTree>
    <p:extLst>
      <p:ext uri="{BB962C8B-B14F-4D97-AF65-F5344CB8AC3E}">
        <p14:creationId xmlns:p14="http://schemas.microsoft.com/office/powerpoint/2010/main" val="3320299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8631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540287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45147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13</a:t>
            </a:fld>
            <a:endParaRPr lang="en-GB" dirty="0"/>
          </a:p>
        </p:txBody>
      </p:sp>
    </p:spTree>
    <p:extLst>
      <p:ext uri="{BB962C8B-B14F-4D97-AF65-F5344CB8AC3E}">
        <p14:creationId xmlns:p14="http://schemas.microsoft.com/office/powerpoint/2010/main" val="7185248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15</a:t>
            </a:fld>
            <a:endParaRPr lang="en-GB" dirty="0"/>
          </a:p>
        </p:txBody>
      </p:sp>
    </p:spTree>
    <p:extLst>
      <p:ext uri="{BB962C8B-B14F-4D97-AF65-F5344CB8AC3E}">
        <p14:creationId xmlns:p14="http://schemas.microsoft.com/office/powerpoint/2010/main" val="7158991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16</a:t>
            </a:fld>
            <a:endParaRPr lang="en-GB" dirty="0"/>
          </a:p>
        </p:txBody>
      </p:sp>
    </p:spTree>
    <p:extLst>
      <p:ext uri="{BB962C8B-B14F-4D97-AF65-F5344CB8AC3E}">
        <p14:creationId xmlns:p14="http://schemas.microsoft.com/office/powerpoint/2010/main" val="26548509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17</a:t>
            </a:fld>
            <a:endParaRPr lang="en-GB" dirty="0"/>
          </a:p>
        </p:txBody>
      </p:sp>
    </p:spTree>
    <p:extLst>
      <p:ext uri="{BB962C8B-B14F-4D97-AF65-F5344CB8AC3E}">
        <p14:creationId xmlns:p14="http://schemas.microsoft.com/office/powerpoint/2010/main" val="6821475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19</a:t>
            </a:fld>
            <a:endParaRPr lang="en-GB" dirty="0"/>
          </a:p>
        </p:txBody>
      </p:sp>
    </p:spTree>
    <p:extLst>
      <p:ext uri="{BB962C8B-B14F-4D97-AF65-F5344CB8AC3E}">
        <p14:creationId xmlns:p14="http://schemas.microsoft.com/office/powerpoint/2010/main" val="17622218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21</a:t>
            </a:fld>
            <a:endParaRPr lang="en-GB" dirty="0"/>
          </a:p>
        </p:txBody>
      </p:sp>
    </p:spTree>
    <p:extLst>
      <p:ext uri="{BB962C8B-B14F-4D97-AF65-F5344CB8AC3E}">
        <p14:creationId xmlns:p14="http://schemas.microsoft.com/office/powerpoint/2010/main" val="18939972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23</a:t>
            </a:fld>
            <a:endParaRPr lang="en-GB" dirty="0"/>
          </a:p>
        </p:txBody>
      </p:sp>
    </p:spTree>
    <p:extLst>
      <p:ext uri="{BB962C8B-B14F-4D97-AF65-F5344CB8AC3E}">
        <p14:creationId xmlns:p14="http://schemas.microsoft.com/office/powerpoint/2010/main" val="16575046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24</a:t>
            </a:fld>
            <a:endParaRPr lang="en-GB" dirty="0"/>
          </a:p>
        </p:txBody>
      </p:sp>
    </p:spTree>
    <p:extLst>
      <p:ext uri="{BB962C8B-B14F-4D97-AF65-F5344CB8AC3E}">
        <p14:creationId xmlns:p14="http://schemas.microsoft.com/office/powerpoint/2010/main" val="30201988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35233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26</a:t>
            </a:fld>
            <a:endParaRPr lang="en-GB" dirty="0"/>
          </a:p>
        </p:txBody>
      </p:sp>
    </p:spTree>
    <p:extLst>
      <p:ext uri="{BB962C8B-B14F-4D97-AF65-F5344CB8AC3E}">
        <p14:creationId xmlns:p14="http://schemas.microsoft.com/office/powerpoint/2010/main" val="23630451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28</a:t>
            </a:fld>
            <a:endParaRPr lang="en-GB" dirty="0"/>
          </a:p>
        </p:txBody>
      </p:sp>
    </p:spTree>
    <p:extLst>
      <p:ext uri="{BB962C8B-B14F-4D97-AF65-F5344CB8AC3E}">
        <p14:creationId xmlns:p14="http://schemas.microsoft.com/office/powerpoint/2010/main" val="26503330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29</a:t>
            </a:fld>
            <a:endParaRPr lang="en-GB" dirty="0"/>
          </a:p>
        </p:txBody>
      </p:sp>
    </p:spTree>
    <p:extLst>
      <p:ext uri="{BB962C8B-B14F-4D97-AF65-F5344CB8AC3E}">
        <p14:creationId xmlns:p14="http://schemas.microsoft.com/office/powerpoint/2010/main" val="41872621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30</a:t>
            </a:fld>
            <a:endParaRPr lang="en-GB" dirty="0"/>
          </a:p>
        </p:txBody>
      </p:sp>
    </p:spTree>
    <p:extLst>
      <p:ext uri="{BB962C8B-B14F-4D97-AF65-F5344CB8AC3E}">
        <p14:creationId xmlns:p14="http://schemas.microsoft.com/office/powerpoint/2010/main" val="26315175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32</a:t>
            </a:fld>
            <a:endParaRPr lang="en-GB" dirty="0"/>
          </a:p>
        </p:txBody>
      </p:sp>
    </p:spTree>
    <p:extLst>
      <p:ext uri="{BB962C8B-B14F-4D97-AF65-F5344CB8AC3E}">
        <p14:creationId xmlns:p14="http://schemas.microsoft.com/office/powerpoint/2010/main" val="26417577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34</a:t>
            </a:fld>
            <a:endParaRPr lang="en-GB" dirty="0"/>
          </a:p>
        </p:txBody>
      </p:sp>
    </p:spTree>
    <p:extLst>
      <p:ext uri="{BB962C8B-B14F-4D97-AF65-F5344CB8AC3E}">
        <p14:creationId xmlns:p14="http://schemas.microsoft.com/office/powerpoint/2010/main" val="28780938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36</a:t>
            </a:fld>
            <a:endParaRPr lang="en-GB" dirty="0"/>
          </a:p>
        </p:txBody>
      </p:sp>
    </p:spTree>
    <p:extLst>
      <p:ext uri="{BB962C8B-B14F-4D97-AF65-F5344CB8AC3E}">
        <p14:creationId xmlns:p14="http://schemas.microsoft.com/office/powerpoint/2010/main" val="14624241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98110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311671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389962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95322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193461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802588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637777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316554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382530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214116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501458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573002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086934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568684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15600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260988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096423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363724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654534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0521878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588288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0696701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3186864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037409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064751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059572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0783139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5565334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399698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21974572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25362011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80599963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3683376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61086269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9536277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40082650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421484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2313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41630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680724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9877184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3237844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5170601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3732664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3231087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383277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790876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191521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307086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47910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3286358"/>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 Target="../slides/slide7.xml"/><Relationship Id="rId7" Type="http://schemas.openxmlformats.org/officeDocument/2006/relationships/image" Target="../media/image6.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slide" Target="../slides/slide37.xml"/><Relationship Id="rId4" Type="http://schemas.openxmlformats.org/officeDocument/2006/relationships/slide" Target="../slides/slide11.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 Target="../slides/slide7.xml"/><Relationship Id="rId7" Type="http://schemas.openxmlformats.org/officeDocument/2006/relationships/image" Target="../media/image6.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slide" Target="../slides/slide37.xml"/><Relationship Id="rId4" Type="http://schemas.openxmlformats.org/officeDocument/2006/relationships/slide" Target="../slides/slide1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Divider style 3">
    <p:bg>
      <p:bgPr>
        <a:solidFill>
          <a:schemeClr val="accent1"/>
        </a:solidFill>
        <a:effectLst/>
      </p:bgPr>
    </p:bg>
    <p:spTree>
      <p:nvGrpSpPr>
        <p:cNvPr id="1" name=""/>
        <p:cNvGrpSpPr/>
        <p:nvPr/>
      </p:nvGrpSpPr>
      <p:grpSpPr>
        <a:xfrm>
          <a:off x="0" y="0"/>
          <a:ext cx="0" cy="0"/>
          <a:chOff x="0" y="0"/>
          <a:chExt cx="0" cy="0"/>
        </a:xfrm>
      </p:grpSpPr>
      <p:pic>
        <p:nvPicPr>
          <p:cNvPr id="20" name="Picture 19" descr="A picture containing person&#10;&#10;Description automatically generated">
            <a:extLst>
              <a:ext uri="{FF2B5EF4-FFF2-40B4-BE49-F238E27FC236}">
                <a16:creationId xmlns:a16="http://schemas.microsoft.com/office/drawing/2014/main" id="{4E8ABCAC-C2CE-47B8-BFD5-7E3588DFC551}"/>
              </a:ext>
            </a:extLst>
          </p:cNvPr>
          <p:cNvPicPr>
            <a:picLocks noChangeAspect="1"/>
          </p:cNvPicPr>
          <p:nvPr userDrawn="1"/>
        </p:nvPicPr>
        <p:blipFill rotWithShape="1">
          <a:blip r:embed="rId2">
            <a:grayscl/>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29431"/>
          <a:stretch/>
        </p:blipFill>
        <p:spPr>
          <a:xfrm>
            <a:off x="-1" y="0"/>
            <a:ext cx="12192001" cy="6858000"/>
          </a:xfrm>
          <a:prstGeom prst="rect">
            <a:avLst/>
          </a:prstGeom>
        </p:spPr>
      </p:pic>
      <p:sp>
        <p:nvSpPr>
          <p:cNvPr id="2" name="Rectangle 1">
            <a:extLst>
              <a:ext uri="{FF2B5EF4-FFF2-40B4-BE49-F238E27FC236}">
                <a16:creationId xmlns:a16="http://schemas.microsoft.com/office/drawing/2014/main" id="{04643A05-CC1E-43FF-BDF9-CBC07D643D3C}"/>
              </a:ext>
            </a:extLst>
          </p:cNvPr>
          <p:cNvSpPr/>
          <p:nvPr userDrawn="1"/>
        </p:nvSpPr>
        <p:spPr>
          <a:xfrm>
            <a:off x="0" y="0"/>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568318" y="6032746"/>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973101"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Espace réservé du pied de page 4">
            <a:extLst>
              <a:ext uri="{FF2B5EF4-FFF2-40B4-BE49-F238E27FC236}">
                <a16:creationId xmlns:a16="http://schemas.microsoft.com/office/drawing/2014/main" id="{262D7776-E672-4066-A210-38979CA88CC8}"/>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Adult Inpatient Survey 2021 | RKE | Whittington Health NHS Trust</a:t>
            </a:r>
            <a:endParaRPr lang="en-US" sz="800" dirty="0">
              <a:solidFill>
                <a:schemeClr val="bg1"/>
              </a:solidFill>
              <a:latin typeface="Arial" panose="020B0604020202020204" pitchFamily="34" charset="0"/>
              <a:cs typeface="Arial" panose="020B0604020202020204" pitchFamily="34" charset="0"/>
            </a:endParaRPr>
          </a:p>
        </p:txBody>
      </p:sp>
      <p:pic>
        <p:nvPicPr>
          <p:cNvPr id="4" name="Picture 3" descr="Logo&#10;&#10;Description automatically generated">
            <a:extLst>
              <a:ext uri="{FF2B5EF4-FFF2-40B4-BE49-F238E27FC236}">
                <a16:creationId xmlns:a16="http://schemas.microsoft.com/office/drawing/2014/main" id="{CB2BA9A4-9DF8-4D76-B655-5634A651DA26}"/>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698978" y="5991065"/>
            <a:ext cx="684260" cy="621808"/>
          </a:xfrm>
          <a:prstGeom prst="rect">
            <a:avLst/>
          </a:prstGeom>
        </p:spPr>
      </p:pic>
    </p:spTree>
    <p:extLst>
      <p:ext uri="{BB962C8B-B14F-4D97-AF65-F5344CB8AC3E}">
        <p14:creationId xmlns:p14="http://schemas.microsoft.com/office/powerpoint/2010/main" val="1981950755"/>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18" name="Forme libre : forme 12">
            <a:extLst>
              <a:ext uri="{FF2B5EF4-FFF2-40B4-BE49-F238E27FC236}">
                <a16:creationId xmlns:a16="http://schemas.microsoft.com/office/drawing/2014/main" id="{9E952C53-13A6-4AB1-866F-EB273FD081C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9" name="Forme libre : forme 13">
            <a:extLst>
              <a:ext uri="{FF2B5EF4-FFF2-40B4-BE49-F238E27FC236}">
                <a16:creationId xmlns:a16="http://schemas.microsoft.com/office/drawing/2014/main" id="{3A8911C0-D805-4C22-AF59-2FB5EBE78985}"/>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Slide Number Placeholder 15">
            <a:extLst>
              <a:ext uri="{FF2B5EF4-FFF2-40B4-BE49-F238E27FC236}">
                <a16:creationId xmlns:a16="http://schemas.microsoft.com/office/drawing/2014/main" id="{41DA98AF-A716-4D18-9BE7-89CF658F65DF}"/>
              </a:ext>
            </a:extLst>
          </p:cNvPr>
          <p:cNvSpPr>
            <a:spLocks noGrp="1"/>
          </p:cNvSpPr>
          <p:nvPr userDrawn="1">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grpSp>
        <p:nvGrpSpPr>
          <p:cNvPr id="4" name="Group 3">
            <a:extLst>
              <a:ext uri="{FF2B5EF4-FFF2-40B4-BE49-F238E27FC236}">
                <a16:creationId xmlns:a16="http://schemas.microsoft.com/office/drawing/2014/main" id="{A7126A66-22D0-4E41-B222-C2DA9B86E462}"/>
              </a:ext>
            </a:extLst>
          </p:cNvPr>
          <p:cNvGrpSpPr/>
          <p:nvPr userDrawn="1"/>
        </p:nvGrpSpPr>
        <p:grpSpPr>
          <a:xfrm>
            <a:off x="9591828" y="38570"/>
            <a:ext cx="2418073" cy="333172"/>
            <a:chOff x="9591828" y="25318"/>
            <a:chExt cx="2418073" cy="333172"/>
          </a:xfrm>
        </p:grpSpPr>
        <p:pic>
          <p:nvPicPr>
            <p:cNvPr id="15" name="Picture 14">
              <a:extLst>
                <a:ext uri="{FF2B5EF4-FFF2-40B4-BE49-F238E27FC236}">
                  <a16:creationId xmlns:a16="http://schemas.microsoft.com/office/drawing/2014/main" id="{12EE341D-9272-4E02-86B8-633A98E2D5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10" name="Picture 3" descr="NHS 10mm - RGB Blue">
              <a:extLst>
                <a:ext uri="{FF2B5EF4-FFF2-40B4-BE49-F238E27FC236}">
                  <a16:creationId xmlns:a16="http://schemas.microsoft.com/office/drawing/2014/main" id="{0C5FB3B1-11C3-4F9C-893A-C868A411FA8D}"/>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Logo&#10;&#10;Description automatically generated">
              <a:extLst>
                <a:ext uri="{FF2B5EF4-FFF2-40B4-BE49-F238E27FC236}">
                  <a16:creationId xmlns:a16="http://schemas.microsoft.com/office/drawing/2014/main" id="{BBAF5E7B-C811-4AC4-8A31-EB4791C940F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Tree>
    <p:extLst>
      <p:ext uri="{BB962C8B-B14F-4D97-AF65-F5344CB8AC3E}">
        <p14:creationId xmlns:p14="http://schemas.microsoft.com/office/powerpoint/2010/main" val="35708869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96341"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8" name="Title 1">
            <a:extLst>
              <a:ext uri="{FF2B5EF4-FFF2-40B4-BE49-F238E27FC236}">
                <a16:creationId xmlns:a16="http://schemas.microsoft.com/office/drawing/2014/main" id="{A20BCD7C-18DA-47D8-AEA5-5280CBDE34C8}"/>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2" name="Slide Number Placeholder 15">
            <a:extLst>
              <a:ext uri="{FF2B5EF4-FFF2-40B4-BE49-F238E27FC236}">
                <a16:creationId xmlns:a16="http://schemas.microsoft.com/office/drawing/2014/main" id="{8854F576-0F28-4A1B-B9B1-875AEAD92A2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0BFBFDC8-33A8-434D-898D-D5A91D85CA1C}"/>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0" name="Rectangle 19">
            <a:hlinkClick r:id="rId3" action="ppaction://hlinksldjump" tooltip="Headline results"/>
            <a:extLst>
              <a:ext uri="{FF2B5EF4-FFF2-40B4-BE49-F238E27FC236}">
                <a16:creationId xmlns:a16="http://schemas.microsoft.com/office/drawing/2014/main" id="{009DCDFA-BF29-4702-A523-6115F20A334A}"/>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4" action="ppaction://hlinksldjump" tooltip="Benchmarking"/>
            <a:extLst>
              <a:ext uri="{FF2B5EF4-FFF2-40B4-BE49-F238E27FC236}">
                <a16:creationId xmlns:a16="http://schemas.microsoft.com/office/drawing/2014/main" id="{778A1576-9C7B-4F8A-82EA-F56A4298F37B}"/>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D0D459AF-222D-4D18-AF73-A5A1C6DB3574}"/>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66C64D38-0D18-4F7E-92C8-63236F36205F}"/>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810C161C-D80B-46FF-86CB-32B6AAC8393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5BFCA0B4-1471-41B4-8754-9EDDB673D486}"/>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73FC254-0EF5-4501-BA4F-9BA906E654B3}"/>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8" name="TextBox 37">
            <a:extLst>
              <a:ext uri="{FF2B5EF4-FFF2-40B4-BE49-F238E27FC236}">
                <a16:creationId xmlns:a16="http://schemas.microsoft.com/office/drawing/2014/main" id="{6407BA12-6A09-40A4-BD61-7EDC2C66925D}"/>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849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Tree>
    <p:extLst>
      <p:ext uri="{BB962C8B-B14F-4D97-AF65-F5344CB8AC3E}">
        <p14:creationId xmlns:p14="http://schemas.microsoft.com/office/powerpoint/2010/main" val="583950333"/>
      </p:ext>
    </p:extLst>
  </p:cSld>
  <p:clrMapOvr>
    <a:masterClrMapping/>
  </p:clrMapOvr>
  <p:extLst>
    <p:ext uri="{DCECCB84-F9BA-43D5-87BE-67443E8EF086}">
      <p15:sldGuideLst xmlns:p15="http://schemas.microsoft.com/office/powerpoint/2012/main">
        <p15:guide id="1" orient="horz" pos="663" userDrawn="1">
          <p15:clr>
            <a:srgbClr val="FBAE40"/>
          </p15:clr>
        </p15:guide>
        <p15:guide id="2" pos="325"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eadline resul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87721DF9-ECED-4548-80EC-19CB9F7D863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54C7BFD9-1E49-4208-AAD0-23051B07271E}"/>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5E1C8D3C-D1E1-4D6D-8C6C-A348BFCDE289}"/>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F505B4D1-194A-4B3E-87EF-CE3910404302}"/>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0A6F6562-BDBE-42D7-9D99-E4612D2BDD96}"/>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D54598B3-DA48-431F-BDEC-0ABC70613A3C}"/>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A310901A-3F54-4A50-906E-9B8AFC95301C}"/>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EA69C4C1-40AC-42EB-B2C3-5D42150CCAFA}"/>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CADDCF22-B993-4509-B1A5-5F6A20D6F15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6772523A-A9B0-4812-960F-5D3CAC5E2DBD}"/>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B3A5A37E-2012-44C5-9D10-B14F96FE76E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5DB5656F-7E08-402B-9F6A-FD02116A232D}"/>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1492555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enchmarkin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algn="ctr">
              <a:defRPr sz="900" b="1">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334A475E-D4F4-4E78-8761-4779D313DF8A}"/>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EB34F11A-641C-42CB-9FB8-2A8F4656EA4B}"/>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1159F673-79BE-4279-9925-BBE33E1B4D30}"/>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2A2F1AE8-B5E4-4194-942D-74694762831C}"/>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4F1A16D2-D80C-41CF-AAB4-F6BE83415E97}"/>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63321EC-1F08-4E43-A203-32E6EE1FECE3}"/>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45B167A0-E782-4F49-9E1F-A7C34722CFF5}"/>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DAED4DCC-F34D-446C-820E-0084F8A8D33C}"/>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E4D05C26-5026-4559-826E-D7AFF1030F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BBAAEC0A-0760-46A3-981E-9CCD296D213C}"/>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0C860DB8-5320-4D08-AF64-47E9906291FB}"/>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33B97300-BF75-4ACF-A7B3-8FF4344CDD48}"/>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691677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rust resul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54BF083B-C206-484A-813F-BCDF20F73D79}"/>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E87D3193-D79D-4063-A590-6C8020F0105F}"/>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9235E673-F3BB-40D5-AC9F-F41468BFB39D}"/>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097932C5-3D23-4B69-ABBE-4E4F10CA679D}"/>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8B10F561-397F-4533-8021-76C2C1C46707}"/>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1E7D9998-D94A-48DC-B22A-3C62B1D5549C}"/>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B94D7DC9-DF7F-4A88-A443-323196247180}"/>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753AC714-A1D9-484C-81C9-C9306A2F7F26}"/>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83624305-1C57-4AA5-9F0F-4776DE7D7C8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90244EA0-E802-4877-8E97-D8E3F34E294B}"/>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487255FC-E45A-4090-B602-C5AD4879A91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FC647D17-02B8-48E6-9DA7-39EEBF1A9827}"/>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37515993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rends over tim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dirty="0"/>
              <a:t>Trends over time</a:t>
            </a:r>
          </a:p>
        </p:txBody>
      </p:sp>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380214" y="494396"/>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C8294C4C-0803-4998-ADF5-5784D4C528D6}"/>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99F61E9-1BD8-46EB-A71F-71C81F3C8537}"/>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B345CA23-1879-42E2-9FD1-5D8B620C4F0F}"/>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B4DD7623-AB8B-4255-93EC-0A4C41327134}"/>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AECCE8DE-2E66-4EDB-B718-572394BAFC8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7843E064-49F1-4808-B278-482E84DAE7EE}"/>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38F1035-F427-40CA-AFED-0D49DB6C56C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D56A87FF-C083-4A6A-9F03-AC8723EC3F8C}"/>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8487844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Appendix">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b="0" dirty="0"/>
              <a:t>Trends over time</a:t>
            </a:r>
          </a:p>
        </p:txBody>
      </p:sp>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380214" y="494396"/>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C8294C4C-0803-4998-ADF5-5784D4C528D6}"/>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99F61E9-1BD8-46EB-A71F-71C81F3C8537}"/>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B4DD7623-AB8B-4255-93EC-0A4C41327134}"/>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AECCE8DE-2E66-4EDB-B718-572394BAFC8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7843E064-49F1-4808-B278-482E84DAE7EE}"/>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38F1035-F427-40CA-AFED-0D49DB6C56C6}"/>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D56A87FF-C083-4A6A-9F03-AC8723EC3F8C}"/>
              </a:ext>
            </a:extLst>
          </p:cNvPr>
          <p:cNvSpPr txBox="1"/>
          <p:nvPr userDrawn="1"/>
        </p:nvSpPr>
        <p:spPr>
          <a:xfrm>
            <a:off x="8016212" y="-8488"/>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3243754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Diagram (long) x 1 box">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5634C67-6B7A-4CE8-8808-F68C16684C68}"/>
              </a:ext>
            </a:extLst>
          </p:cNvPr>
          <p:cNvSpPr/>
          <p:nvPr userDrawn="1"/>
        </p:nvSpPr>
        <p:spPr>
          <a:xfrm>
            <a:off x="-1136" y="5906979"/>
            <a:ext cx="12193135" cy="95102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10" name="Picture 9">
            <a:extLst>
              <a:ext uri="{FF2B5EF4-FFF2-40B4-BE49-F238E27FC236}">
                <a16:creationId xmlns:a16="http://schemas.microsoft.com/office/drawing/2014/main" id="{9320CAEE-B5B1-47DD-8D39-27F174AC0EA4}"/>
              </a:ext>
            </a:extLst>
          </p:cNvPr>
          <p:cNvPicPr/>
          <p:nvPr userDrawn="1"/>
        </p:nvPicPr>
        <p:blipFill>
          <a:blip r:embed="rId2" cstate="print">
            <a:extLst>
              <a:ext uri="{28A0092B-C50C-407E-A947-70E740481C1C}">
                <a14:useLocalDpi xmlns:a14="http://schemas.microsoft.com/office/drawing/2010/main" val="0"/>
              </a:ext>
            </a:extLst>
          </a:blip>
          <a:stretch>
            <a:fillRect/>
          </a:stretch>
        </p:blipFill>
        <p:spPr>
          <a:xfrm>
            <a:off x="9982200" y="279645"/>
            <a:ext cx="1800403" cy="588148"/>
          </a:xfrm>
          <a:prstGeom prst="rect">
            <a:avLst/>
          </a:prstGeom>
        </p:spPr>
      </p:pic>
      <p:pic>
        <p:nvPicPr>
          <p:cNvPr id="15" name="Picture 3" descr="NHS 10mm - RGB Blue">
            <a:extLst>
              <a:ext uri="{FF2B5EF4-FFF2-40B4-BE49-F238E27FC236}">
                <a16:creationId xmlns:a16="http://schemas.microsoft.com/office/drawing/2014/main" id="{69F5E781-99C4-4D0C-ABFE-5DD76B17667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3823" y="266693"/>
            <a:ext cx="1159567" cy="4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Slide Number Placeholder 15">
            <a:extLst>
              <a:ext uri="{FF2B5EF4-FFF2-40B4-BE49-F238E27FC236}">
                <a16:creationId xmlns:a16="http://schemas.microsoft.com/office/drawing/2014/main" id="{AA25B19C-96F7-4DFB-94E8-FD2F04420B38}"/>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7" name="Espace réservé du pied de page 4">
            <a:extLst>
              <a:ext uri="{FF2B5EF4-FFF2-40B4-BE49-F238E27FC236}">
                <a16:creationId xmlns:a16="http://schemas.microsoft.com/office/drawing/2014/main" id="{6F091BAF-E9B6-458B-8B30-6AE60E0C7A17}"/>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Adult Inpatient Survey 2021 | RKE | Whittington Health NHS Trust</a:t>
            </a:r>
            <a:endParaRPr lang="en-US" sz="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07230697"/>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9B9D17-925C-4E04-BD0C-ACF69D8BA2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F41C294-D188-4593-9745-6CAAF92B0892}"/>
              </a:ext>
            </a:extLst>
          </p:cNvPr>
          <p:cNvSpPr>
            <a:spLocks noGrp="1"/>
          </p:cNvSpPr>
          <p:nvPr>
            <p:ph type="body" idx="1"/>
          </p:nvPr>
        </p:nvSpPr>
        <p:spPr>
          <a:xfrm>
            <a:off x="838200" y="1847850"/>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Slide Number Placeholder 15">
            <a:extLst>
              <a:ext uri="{FF2B5EF4-FFF2-40B4-BE49-F238E27FC236}">
                <a16:creationId xmlns:a16="http://schemas.microsoft.com/office/drawing/2014/main" id="{62D97E37-D3B0-436C-BD54-C977A3FAC80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0" name="Espace réservé du pied de page 4">
            <a:extLst>
              <a:ext uri="{FF2B5EF4-FFF2-40B4-BE49-F238E27FC236}">
                <a16:creationId xmlns:a16="http://schemas.microsoft.com/office/drawing/2014/main" id="{3780D6B6-FA2C-484D-92E8-7BCBE8A731B8}"/>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tx1">
                    <a:lumMod val="75000"/>
                    <a:lumOff val="25000"/>
                  </a:schemeClr>
                </a:solidFill>
                <a:latin typeface="Arial" panose="020B0604020202020204" pitchFamily="34" charset="0"/>
                <a:cs typeface="Arial" panose="020B0604020202020204" pitchFamily="34" charset="0"/>
              </a:rPr>
              <a:t>Adult Inpatient Survey 2021 | RKE | Whittington Health NHS Trust</a:t>
            </a:r>
            <a:endParaRPr lang="en-US" sz="8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8116284"/>
      </p:ext>
    </p:extLst>
  </p:cSld>
  <p:clrMap bg1="lt1" tx1="dk1" bg2="lt2" tx2="dk2" accent1="accent1" accent2="accent2" accent3="accent3" accent4="accent4" accent5="accent5" accent6="accent6" hlink="hlink" folHlink="folHlink"/>
  <p:sldLayoutIdLst>
    <p:sldLayoutId id="2147483769" r:id="rId1"/>
    <p:sldLayoutId id="2147483774" r:id="rId2"/>
    <p:sldLayoutId id="2147483649" r:id="rId3"/>
    <p:sldLayoutId id="2147483770" r:id="rId4"/>
    <p:sldLayoutId id="2147483771" r:id="rId5"/>
    <p:sldLayoutId id="2147483772" r:id="rId6"/>
    <p:sldLayoutId id="2147483773" r:id="rId7"/>
    <p:sldLayoutId id="2147483775" r:id="rId8"/>
    <p:sldLayoutId id="2147483768"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chart" Target="../charts/chart15.xml"/><Relationship Id="rId5" Type="http://schemas.openxmlformats.org/officeDocument/2006/relationships/chart" Target="../charts/chart14.xml"/><Relationship Id="rId4" Type="http://schemas.openxmlformats.org/officeDocument/2006/relationships/chart" Target="../charts/char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chart" Target="../charts/chart16.xml"/><Relationship Id="rId1" Type="http://schemas.openxmlformats.org/officeDocument/2006/relationships/slideLayout" Target="../slideLayouts/slideLayout5.xml"/><Relationship Id="rId6" Type="http://schemas.openxmlformats.org/officeDocument/2006/relationships/chart" Target="../charts/chart20.xml"/><Relationship Id="rId5" Type="http://schemas.openxmlformats.org/officeDocument/2006/relationships/chart" Target="../charts/chart19.xml"/><Relationship Id="rId4" Type="http://schemas.openxmlformats.org/officeDocument/2006/relationships/chart" Target="../charts/chart18.xml"/></Relationships>
</file>

<file path=ppt/slides/_rels/slide13.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chart" Target="../charts/chart24.xml"/><Relationship Id="rId5" Type="http://schemas.openxmlformats.org/officeDocument/2006/relationships/chart" Target="../charts/chart23.xml"/><Relationship Id="rId4" Type="http://schemas.openxmlformats.org/officeDocument/2006/relationships/chart" Target="../charts/chart22.xml"/></Relationships>
</file>

<file path=ppt/slides/_rels/slide14.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chart" Target="../charts/chart25.xml"/><Relationship Id="rId1" Type="http://schemas.openxmlformats.org/officeDocument/2006/relationships/slideLayout" Target="../slideLayouts/slideLayout5.xml"/><Relationship Id="rId6" Type="http://schemas.openxmlformats.org/officeDocument/2006/relationships/chart" Target="../charts/chart29.xml"/><Relationship Id="rId5" Type="http://schemas.openxmlformats.org/officeDocument/2006/relationships/chart" Target="../charts/chart28.xml"/><Relationship Id="rId4" Type="http://schemas.openxmlformats.org/officeDocument/2006/relationships/chart" Target="../charts/chart27.xml"/></Relationships>
</file>

<file path=ppt/slides/_rels/slide15.xml.rels><?xml version="1.0" encoding="UTF-8" standalone="yes"?>
<Relationships xmlns="http://schemas.openxmlformats.org/package/2006/relationships"><Relationship Id="rId8" Type="http://schemas.openxmlformats.org/officeDocument/2006/relationships/chart" Target="../charts/chart35.xml"/><Relationship Id="rId3" Type="http://schemas.openxmlformats.org/officeDocument/2006/relationships/chart" Target="../charts/chart30.xml"/><Relationship Id="rId7" Type="http://schemas.openxmlformats.org/officeDocument/2006/relationships/chart" Target="../charts/chart34.xml"/><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chart" Target="../charts/chart33.xml"/><Relationship Id="rId5" Type="http://schemas.openxmlformats.org/officeDocument/2006/relationships/chart" Target="../charts/chart32.xml"/><Relationship Id="rId4" Type="http://schemas.openxmlformats.org/officeDocument/2006/relationships/chart" Target="../charts/chart31.xml"/><Relationship Id="rId9" Type="http://schemas.openxmlformats.org/officeDocument/2006/relationships/chart" Target="../charts/chart36.xml"/></Relationships>
</file>

<file path=ppt/slides/_rels/slide16.xml.rels><?xml version="1.0" encoding="UTF-8" standalone="yes"?>
<Relationships xmlns="http://schemas.openxmlformats.org/package/2006/relationships"><Relationship Id="rId8" Type="http://schemas.openxmlformats.org/officeDocument/2006/relationships/chart" Target="../charts/chart42.xml"/><Relationship Id="rId3" Type="http://schemas.openxmlformats.org/officeDocument/2006/relationships/chart" Target="../charts/chart37.xml"/><Relationship Id="rId7" Type="http://schemas.openxmlformats.org/officeDocument/2006/relationships/chart" Target="../charts/chart41.xml"/><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chart" Target="../charts/chart40.xml"/><Relationship Id="rId5" Type="http://schemas.openxmlformats.org/officeDocument/2006/relationships/chart" Target="../charts/chart39.xml"/><Relationship Id="rId4" Type="http://schemas.openxmlformats.org/officeDocument/2006/relationships/chart" Target="../charts/chart38.xml"/><Relationship Id="rId9" Type="http://schemas.openxmlformats.org/officeDocument/2006/relationships/chart" Target="../charts/chart43.xml"/></Relationships>
</file>

<file path=ppt/slides/_rels/slide17.xml.rels><?xml version="1.0" encoding="UTF-8" standalone="yes"?>
<Relationships xmlns="http://schemas.openxmlformats.org/package/2006/relationships"><Relationship Id="rId3" Type="http://schemas.openxmlformats.org/officeDocument/2006/relationships/chart" Target="../charts/chart44.xml"/><Relationship Id="rId7" Type="http://schemas.openxmlformats.org/officeDocument/2006/relationships/chart" Target="../charts/chart48.xml"/><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chart" Target="../charts/chart47.xml"/><Relationship Id="rId5" Type="http://schemas.openxmlformats.org/officeDocument/2006/relationships/chart" Target="../charts/chart46.xml"/><Relationship Id="rId4" Type="http://schemas.openxmlformats.org/officeDocument/2006/relationships/chart" Target="../charts/chart45.xml"/></Relationships>
</file>

<file path=ppt/slides/_rels/slide18.xml.rels><?xml version="1.0" encoding="UTF-8" standalone="yes"?>
<Relationships xmlns="http://schemas.openxmlformats.org/package/2006/relationships"><Relationship Id="rId3" Type="http://schemas.openxmlformats.org/officeDocument/2006/relationships/chart" Target="../charts/chart50.xml"/><Relationship Id="rId2" Type="http://schemas.openxmlformats.org/officeDocument/2006/relationships/chart" Target="../charts/chart49.xml"/><Relationship Id="rId1" Type="http://schemas.openxmlformats.org/officeDocument/2006/relationships/slideLayout" Target="../slideLayouts/slideLayout5.xml"/><Relationship Id="rId6" Type="http://schemas.openxmlformats.org/officeDocument/2006/relationships/chart" Target="../charts/chart53.xml"/><Relationship Id="rId5" Type="http://schemas.openxmlformats.org/officeDocument/2006/relationships/chart" Target="../charts/chart52.xml"/><Relationship Id="rId4" Type="http://schemas.openxmlformats.org/officeDocument/2006/relationships/chart" Target="../charts/chart51.xml"/></Relationships>
</file>

<file path=ppt/slides/_rels/slide19.xml.rels><?xml version="1.0" encoding="UTF-8" standalone="yes"?>
<Relationships xmlns="http://schemas.openxmlformats.org/package/2006/relationships"><Relationship Id="rId3" Type="http://schemas.openxmlformats.org/officeDocument/2006/relationships/chart" Target="../charts/chart54.xml"/><Relationship Id="rId7" Type="http://schemas.openxmlformats.org/officeDocument/2006/relationships/chart" Target="../charts/chart58.xml"/><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chart" Target="../charts/chart57.xml"/><Relationship Id="rId5" Type="http://schemas.openxmlformats.org/officeDocument/2006/relationships/chart" Target="../charts/chart56.xml"/><Relationship Id="rId4" Type="http://schemas.openxmlformats.org/officeDocument/2006/relationships/chart" Target="../charts/chart55.xml"/></Relationships>
</file>

<file path=ppt/slides/_rels/slide2.xml.rels><?xml version="1.0" encoding="UTF-8" standalone="yes"?>
<Relationships xmlns="http://schemas.openxmlformats.org/package/2006/relationships"><Relationship Id="rId13" Type="http://schemas.openxmlformats.org/officeDocument/2006/relationships/slide" Target="slide31.xml"/><Relationship Id="rId18" Type="http://schemas.openxmlformats.org/officeDocument/2006/relationships/slide" Target="slide39.xml"/><Relationship Id="rId26" Type="http://schemas.openxmlformats.org/officeDocument/2006/relationships/slide" Target="slide71.xml"/><Relationship Id="rId3" Type="http://schemas.openxmlformats.org/officeDocument/2006/relationships/slide" Target="slide4.xml"/><Relationship Id="rId21" Type="http://schemas.openxmlformats.org/officeDocument/2006/relationships/slide" Target="slide49.xml"/><Relationship Id="rId34" Type="http://schemas.openxmlformats.org/officeDocument/2006/relationships/slide" Target="slide69.xml"/><Relationship Id="rId7" Type="http://schemas.openxmlformats.org/officeDocument/2006/relationships/slide" Target="slide14.xml"/><Relationship Id="rId12" Type="http://schemas.openxmlformats.org/officeDocument/2006/relationships/slide" Target="slide27.xml"/><Relationship Id="rId17" Type="http://schemas.openxmlformats.org/officeDocument/2006/relationships/slide" Target="slide38.xml"/><Relationship Id="rId25" Type="http://schemas.openxmlformats.org/officeDocument/2006/relationships/slide" Target="slide61.xml"/><Relationship Id="rId33" Type="http://schemas.openxmlformats.org/officeDocument/2006/relationships/slide" Target="slide68.xml"/><Relationship Id="rId2" Type="http://schemas.openxmlformats.org/officeDocument/2006/relationships/notesSlide" Target="../notesSlides/notesSlide2.xml"/><Relationship Id="rId16" Type="http://schemas.openxmlformats.org/officeDocument/2006/relationships/slide" Target="slide37.xml"/><Relationship Id="rId20" Type="http://schemas.openxmlformats.org/officeDocument/2006/relationships/slide" Target="slide47.xml"/><Relationship Id="rId29" Type="http://schemas.openxmlformats.org/officeDocument/2006/relationships/slide" Target="slide64.xml"/><Relationship Id="rId1" Type="http://schemas.openxmlformats.org/officeDocument/2006/relationships/slideLayout" Target="../slideLayouts/slideLayout2.xml"/><Relationship Id="rId6" Type="http://schemas.openxmlformats.org/officeDocument/2006/relationships/slide" Target="slide12.xml"/><Relationship Id="rId11" Type="http://schemas.openxmlformats.org/officeDocument/2006/relationships/slide" Target="slide25.xml"/><Relationship Id="rId24" Type="http://schemas.openxmlformats.org/officeDocument/2006/relationships/slide" Target="slide60.xml"/><Relationship Id="rId32" Type="http://schemas.openxmlformats.org/officeDocument/2006/relationships/slide" Target="slide67.xml"/><Relationship Id="rId5" Type="http://schemas.openxmlformats.org/officeDocument/2006/relationships/slide" Target="slide11.xml"/><Relationship Id="rId15" Type="http://schemas.openxmlformats.org/officeDocument/2006/relationships/slide" Target="slide35.xml"/><Relationship Id="rId23" Type="http://schemas.openxmlformats.org/officeDocument/2006/relationships/slide" Target="slide54.xml"/><Relationship Id="rId28" Type="http://schemas.openxmlformats.org/officeDocument/2006/relationships/slide" Target="slide63.xml"/><Relationship Id="rId10" Type="http://schemas.openxmlformats.org/officeDocument/2006/relationships/slide" Target="slide22.xml"/><Relationship Id="rId19" Type="http://schemas.openxmlformats.org/officeDocument/2006/relationships/slide" Target="slide46.xml"/><Relationship Id="rId31" Type="http://schemas.openxmlformats.org/officeDocument/2006/relationships/slide" Target="slide66.xml"/><Relationship Id="rId4" Type="http://schemas.openxmlformats.org/officeDocument/2006/relationships/slide" Target="slide7.xml"/><Relationship Id="rId9" Type="http://schemas.openxmlformats.org/officeDocument/2006/relationships/slide" Target="slide20.xml"/><Relationship Id="rId14" Type="http://schemas.openxmlformats.org/officeDocument/2006/relationships/slide" Target="slide33.xml"/><Relationship Id="rId22" Type="http://schemas.openxmlformats.org/officeDocument/2006/relationships/slide" Target="slide53.xml"/><Relationship Id="rId27" Type="http://schemas.openxmlformats.org/officeDocument/2006/relationships/slide" Target="slide62.xml"/><Relationship Id="rId30" Type="http://schemas.openxmlformats.org/officeDocument/2006/relationships/slide" Target="slide65.xml"/><Relationship Id="rId8" Type="http://schemas.openxmlformats.org/officeDocument/2006/relationships/slide" Target="slide18.xml"/></Relationships>
</file>

<file path=ppt/slides/_rels/slide20.xml.rels><?xml version="1.0" encoding="UTF-8" standalone="yes"?>
<Relationships xmlns="http://schemas.openxmlformats.org/package/2006/relationships"><Relationship Id="rId3" Type="http://schemas.openxmlformats.org/officeDocument/2006/relationships/chart" Target="../charts/chart60.xml"/><Relationship Id="rId2" Type="http://schemas.openxmlformats.org/officeDocument/2006/relationships/chart" Target="../charts/chart59.xml"/><Relationship Id="rId1" Type="http://schemas.openxmlformats.org/officeDocument/2006/relationships/slideLayout" Target="../slideLayouts/slideLayout5.xml"/><Relationship Id="rId6" Type="http://schemas.openxmlformats.org/officeDocument/2006/relationships/chart" Target="../charts/chart63.xml"/><Relationship Id="rId5" Type="http://schemas.openxmlformats.org/officeDocument/2006/relationships/chart" Target="../charts/chart62.xml"/><Relationship Id="rId4" Type="http://schemas.openxmlformats.org/officeDocument/2006/relationships/chart" Target="../charts/chart61.xml"/></Relationships>
</file>

<file path=ppt/slides/_rels/slide21.xml.rels><?xml version="1.0" encoding="UTF-8" standalone="yes"?>
<Relationships xmlns="http://schemas.openxmlformats.org/package/2006/relationships"><Relationship Id="rId8" Type="http://schemas.openxmlformats.org/officeDocument/2006/relationships/chart" Target="../charts/chart69.xml"/><Relationship Id="rId3" Type="http://schemas.openxmlformats.org/officeDocument/2006/relationships/chart" Target="../charts/chart64.xml"/><Relationship Id="rId7" Type="http://schemas.openxmlformats.org/officeDocument/2006/relationships/chart" Target="../charts/chart68.xml"/><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chart" Target="../charts/chart67.xml"/><Relationship Id="rId5" Type="http://schemas.openxmlformats.org/officeDocument/2006/relationships/chart" Target="../charts/chart66.xml"/><Relationship Id="rId4" Type="http://schemas.openxmlformats.org/officeDocument/2006/relationships/chart" Target="../charts/chart65.xml"/></Relationships>
</file>

<file path=ppt/slides/_rels/slide22.xml.rels><?xml version="1.0" encoding="UTF-8" standalone="yes"?>
<Relationships xmlns="http://schemas.openxmlformats.org/package/2006/relationships"><Relationship Id="rId3" Type="http://schemas.openxmlformats.org/officeDocument/2006/relationships/chart" Target="../charts/chart71.xml"/><Relationship Id="rId2" Type="http://schemas.openxmlformats.org/officeDocument/2006/relationships/chart" Target="../charts/chart70.xml"/><Relationship Id="rId1" Type="http://schemas.openxmlformats.org/officeDocument/2006/relationships/slideLayout" Target="../slideLayouts/slideLayout5.xml"/><Relationship Id="rId6" Type="http://schemas.openxmlformats.org/officeDocument/2006/relationships/chart" Target="../charts/chart74.xml"/><Relationship Id="rId5" Type="http://schemas.openxmlformats.org/officeDocument/2006/relationships/chart" Target="../charts/chart73.xml"/><Relationship Id="rId4" Type="http://schemas.openxmlformats.org/officeDocument/2006/relationships/chart" Target="../charts/chart72.xml"/></Relationships>
</file>

<file path=ppt/slides/_rels/slide23.xml.rels><?xml version="1.0" encoding="UTF-8" standalone="yes"?>
<Relationships xmlns="http://schemas.openxmlformats.org/package/2006/relationships"><Relationship Id="rId8" Type="http://schemas.openxmlformats.org/officeDocument/2006/relationships/chart" Target="../charts/chart80.xml"/><Relationship Id="rId3" Type="http://schemas.openxmlformats.org/officeDocument/2006/relationships/chart" Target="../charts/chart75.xml"/><Relationship Id="rId7" Type="http://schemas.openxmlformats.org/officeDocument/2006/relationships/chart" Target="../charts/chart79.xml"/><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chart" Target="../charts/chart78.xml"/><Relationship Id="rId5" Type="http://schemas.openxmlformats.org/officeDocument/2006/relationships/chart" Target="../charts/chart77.xml"/><Relationship Id="rId4" Type="http://schemas.openxmlformats.org/officeDocument/2006/relationships/chart" Target="../charts/chart76.xml"/><Relationship Id="rId9" Type="http://schemas.openxmlformats.org/officeDocument/2006/relationships/chart" Target="../charts/chart81.xml"/></Relationships>
</file>

<file path=ppt/slides/_rels/slide24.xml.rels><?xml version="1.0" encoding="UTF-8" standalone="yes"?>
<Relationships xmlns="http://schemas.openxmlformats.org/package/2006/relationships"><Relationship Id="rId3" Type="http://schemas.openxmlformats.org/officeDocument/2006/relationships/chart" Target="../charts/chart82.xml"/><Relationship Id="rId7" Type="http://schemas.openxmlformats.org/officeDocument/2006/relationships/chart" Target="../charts/chart86.xml"/><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chart" Target="../charts/chart85.xml"/><Relationship Id="rId5" Type="http://schemas.openxmlformats.org/officeDocument/2006/relationships/chart" Target="../charts/chart84.xml"/><Relationship Id="rId4" Type="http://schemas.openxmlformats.org/officeDocument/2006/relationships/chart" Target="../charts/chart83.xml"/></Relationships>
</file>

<file path=ppt/slides/_rels/slide25.xml.rels><?xml version="1.0" encoding="UTF-8" standalone="yes"?>
<Relationships xmlns="http://schemas.openxmlformats.org/package/2006/relationships"><Relationship Id="rId3" Type="http://schemas.openxmlformats.org/officeDocument/2006/relationships/chart" Target="../charts/chart88.xml"/><Relationship Id="rId2" Type="http://schemas.openxmlformats.org/officeDocument/2006/relationships/chart" Target="../charts/chart87.xml"/><Relationship Id="rId1" Type="http://schemas.openxmlformats.org/officeDocument/2006/relationships/slideLayout" Target="../slideLayouts/slideLayout5.xml"/><Relationship Id="rId6" Type="http://schemas.openxmlformats.org/officeDocument/2006/relationships/chart" Target="../charts/chart91.xml"/><Relationship Id="rId5" Type="http://schemas.openxmlformats.org/officeDocument/2006/relationships/chart" Target="../charts/chart90.xml"/><Relationship Id="rId4" Type="http://schemas.openxmlformats.org/officeDocument/2006/relationships/chart" Target="../charts/chart89.xml"/></Relationships>
</file>

<file path=ppt/slides/_rels/slide26.xml.rels><?xml version="1.0" encoding="UTF-8" standalone="yes"?>
<Relationships xmlns="http://schemas.openxmlformats.org/package/2006/relationships"><Relationship Id="rId3" Type="http://schemas.openxmlformats.org/officeDocument/2006/relationships/chart" Target="../charts/chart92.xml"/><Relationship Id="rId7" Type="http://schemas.openxmlformats.org/officeDocument/2006/relationships/chart" Target="../charts/chart96.xml"/><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chart" Target="../charts/chart95.xml"/><Relationship Id="rId5" Type="http://schemas.openxmlformats.org/officeDocument/2006/relationships/chart" Target="../charts/chart94.xml"/><Relationship Id="rId4" Type="http://schemas.openxmlformats.org/officeDocument/2006/relationships/chart" Target="../charts/chart93.xml"/></Relationships>
</file>

<file path=ppt/slides/_rels/slide27.xml.rels><?xml version="1.0" encoding="UTF-8" standalone="yes"?>
<Relationships xmlns="http://schemas.openxmlformats.org/package/2006/relationships"><Relationship Id="rId3" Type="http://schemas.openxmlformats.org/officeDocument/2006/relationships/chart" Target="../charts/chart98.xml"/><Relationship Id="rId2" Type="http://schemas.openxmlformats.org/officeDocument/2006/relationships/chart" Target="../charts/chart97.xml"/><Relationship Id="rId1" Type="http://schemas.openxmlformats.org/officeDocument/2006/relationships/slideLayout" Target="../slideLayouts/slideLayout5.xml"/><Relationship Id="rId6" Type="http://schemas.openxmlformats.org/officeDocument/2006/relationships/chart" Target="../charts/chart101.xml"/><Relationship Id="rId5" Type="http://schemas.openxmlformats.org/officeDocument/2006/relationships/chart" Target="../charts/chart100.xml"/><Relationship Id="rId4" Type="http://schemas.openxmlformats.org/officeDocument/2006/relationships/chart" Target="../charts/chart99.xml"/></Relationships>
</file>

<file path=ppt/slides/_rels/slide28.xml.rels><?xml version="1.0" encoding="UTF-8" standalone="yes"?>
<Relationships xmlns="http://schemas.openxmlformats.org/package/2006/relationships"><Relationship Id="rId8" Type="http://schemas.openxmlformats.org/officeDocument/2006/relationships/chart" Target="../charts/chart107.xml"/><Relationship Id="rId3" Type="http://schemas.openxmlformats.org/officeDocument/2006/relationships/chart" Target="../charts/chart102.xml"/><Relationship Id="rId7" Type="http://schemas.openxmlformats.org/officeDocument/2006/relationships/chart" Target="../charts/chart106.xml"/><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chart" Target="../charts/chart105.xml"/><Relationship Id="rId5" Type="http://schemas.openxmlformats.org/officeDocument/2006/relationships/chart" Target="../charts/chart104.xml"/><Relationship Id="rId4" Type="http://schemas.openxmlformats.org/officeDocument/2006/relationships/chart" Target="../charts/chart103.xml"/><Relationship Id="rId9" Type="http://schemas.openxmlformats.org/officeDocument/2006/relationships/chart" Target="../charts/chart108.xml"/></Relationships>
</file>

<file path=ppt/slides/_rels/slide29.xml.rels><?xml version="1.0" encoding="UTF-8" standalone="yes"?>
<Relationships xmlns="http://schemas.openxmlformats.org/package/2006/relationships"><Relationship Id="rId8" Type="http://schemas.openxmlformats.org/officeDocument/2006/relationships/chart" Target="../charts/chart114.xml"/><Relationship Id="rId3" Type="http://schemas.openxmlformats.org/officeDocument/2006/relationships/chart" Target="../charts/chart109.xml"/><Relationship Id="rId7" Type="http://schemas.openxmlformats.org/officeDocument/2006/relationships/chart" Target="../charts/chart113.xml"/><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chart" Target="../charts/chart112.xml"/><Relationship Id="rId5" Type="http://schemas.openxmlformats.org/officeDocument/2006/relationships/chart" Target="../charts/chart111.xml"/><Relationship Id="rId4" Type="http://schemas.openxmlformats.org/officeDocument/2006/relationships/chart" Target="../charts/chart110.xml"/><Relationship Id="rId9" Type="http://schemas.openxmlformats.org/officeDocument/2006/relationships/chart" Target="../charts/chart11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chart" Target="../charts/chart116.xml"/><Relationship Id="rId2" Type="http://schemas.openxmlformats.org/officeDocument/2006/relationships/notesSlide" Target="../notesSlides/notesSlide23.xml"/><Relationship Id="rId1" Type="http://schemas.openxmlformats.org/officeDocument/2006/relationships/slideLayout" Target="../slideLayouts/slideLayout5.xml"/><Relationship Id="rId5" Type="http://schemas.openxmlformats.org/officeDocument/2006/relationships/chart" Target="../charts/chart118.xml"/><Relationship Id="rId4" Type="http://schemas.openxmlformats.org/officeDocument/2006/relationships/chart" Target="../charts/chart117.xml"/></Relationships>
</file>

<file path=ppt/slides/_rels/slide31.xml.rels><?xml version="1.0" encoding="UTF-8" standalone="yes"?>
<Relationships xmlns="http://schemas.openxmlformats.org/package/2006/relationships"><Relationship Id="rId3" Type="http://schemas.openxmlformats.org/officeDocument/2006/relationships/chart" Target="../charts/chart120.xml"/><Relationship Id="rId2" Type="http://schemas.openxmlformats.org/officeDocument/2006/relationships/chart" Target="../charts/chart119.xml"/><Relationship Id="rId1" Type="http://schemas.openxmlformats.org/officeDocument/2006/relationships/slideLayout" Target="../slideLayouts/slideLayout5.xml"/><Relationship Id="rId6" Type="http://schemas.openxmlformats.org/officeDocument/2006/relationships/chart" Target="../charts/chart123.xml"/><Relationship Id="rId5" Type="http://schemas.openxmlformats.org/officeDocument/2006/relationships/chart" Target="../charts/chart122.xml"/><Relationship Id="rId4" Type="http://schemas.openxmlformats.org/officeDocument/2006/relationships/chart" Target="../charts/chart121.xml"/></Relationships>
</file>

<file path=ppt/slides/_rels/slide32.xml.rels><?xml version="1.0" encoding="UTF-8" standalone="yes"?>
<Relationships xmlns="http://schemas.openxmlformats.org/package/2006/relationships"><Relationship Id="rId3" Type="http://schemas.openxmlformats.org/officeDocument/2006/relationships/chart" Target="../charts/chart124.xml"/><Relationship Id="rId2" Type="http://schemas.openxmlformats.org/officeDocument/2006/relationships/notesSlide" Target="../notesSlides/notesSlide24.xml"/><Relationship Id="rId1" Type="http://schemas.openxmlformats.org/officeDocument/2006/relationships/slideLayout" Target="../slideLayouts/slideLayout5.xml"/><Relationship Id="rId5" Type="http://schemas.openxmlformats.org/officeDocument/2006/relationships/chart" Target="../charts/chart126.xml"/><Relationship Id="rId4" Type="http://schemas.openxmlformats.org/officeDocument/2006/relationships/chart" Target="../charts/chart125.xml"/></Relationships>
</file>

<file path=ppt/slides/_rels/slide33.xml.rels><?xml version="1.0" encoding="UTF-8" standalone="yes"?>
<Relationships xmlns="http://schemas.openxmlformats.org/package/2006/relationships"><Relationship Id="rId3" Type="http://schemas.openxmlformats.org/officeDocument/2006/relationships/chart" Target="../charts/chart128.xml"/><Relationship Id="rId2" Type="http://schemas.openxmlformats.org/officeDocument/2006/relationships/chart" Target="../charts/chart127.xml"/><Relationship Id="rId1" Type="http://schemas.openxmlformats.org/officeDocument/2006/relationships/slideLayout" Target="../slideLayouts/slideLayout5.xml"/><Relationship Id="rId6" Type="http://schemas.openxmlformats.org/officeDocument/2006/relationships/chart" Target="../charts/chart131.xml"/><Relationship Id="rId5" Type="http://schemas.openxmlformats.org/officeDocument/2006/relationships/chart" Target="../charts/chart130.xml"/><Relationship Id="rId4" Type="http://schemas.openxmlformats.org/officeDocument/2006/relationships/chart" Target="../charts/chart129.xml"/></Relationships>
</file>

<file path=ppt/slides/_rels/slide34.xml.rels><?xml version="1.0" encoding="UTF-8" standalone="yes"?>
<Relationships xmlns="http://schemas.openxmlformats.org/package/2006/relationships"><Relationship Id="rId3" Type="http://schemas.openxmlformats.org/officeDocument/2006/relationships/chart" Target="../charts/chart132.xml"/><Relationship Id="rId2" Type="http://schemas.openxmlformats.org/officeDocument/2006/relationships/notesSlide" Target="../notesSlides/notesSlide25.xml"/><Relationship Id="rId1" Type="http://schemas.openxmlformats.org/officeDocument/2006/relationships/slideLayout" Target="../slideLayouts/slideLayout5.xml"/><Relationship Id="rId5" Type="http://schemas.openxmlformats.org/officeDocument/2006/relationships/chart" Target="../charts/chart134.xml"/><Relationship Id="rId4" Type="http://schemas.openxmlformats.org/officeDocument/2006/relationships/chart" Target="../charts/chart133.xml"/></Relationships>
</file>

<file path=ppt/slides/_rels/slide35.xml.rels><?xml version="1.0" encoding="UTF-8" standalone="yes"?>
<Relationships xmlns="http://schemas.openxmlformats.org/package/2006/relationships"><Relationship Id="rId3" Type="http://schemas.openxmlformats.org/officeDocument/2006/relationships/chart" Target="../charts/chart136.xml"/><Relationship Id="rId2" Type="http://schemas.openxmlformats.org/officeDocument/2006/relationships/chart" Target="../charts/chart135.xml"/><Relationship Id="rId1" Type="http://schemas.openxmlformats.org/officeDocument/2006/relationships/slideLayout" Target="../slideLayouts/slideLayout5.xml"/><Relationship Id="rId6" Type="http://schemas.openxmlformats.org/officeDocument/2006/relationships/chart" Target="../charts/chart139.xml"/><Relationship Id="rId5" Type="http://schemas.openxmlformats.org/officeDocument/2006/relationships/chart" Target="../charts/chart138.xml"/><Relationship Id="rId4" Type="http://schemas.openxmlformats.org/officeDocument/2006/relationships/chart" Target="../charts/chart137.xml"/></Relationships>
</file>

<file path=ppt/slides/_rels/slide36.xml.rels><?xml version="1.0" encoding="UTF-8" standalone="yes"?>
<Relationships xmlns="http://schemas.openxmlformats.org/package/2006/relationships"><Relationship Id="rId3" Type="http://schemas.openxmlformats.org/officeDocument/2006/relationships/chart" Target="../charts/chart140.xml"/><Relationship Id="rId2" Type="http://schemas.openxmlformats.org/officeDocument/2006/relationships/notesSlide" Target="../notesSlides/notesSlide26.xml"/><Relationship Id="rId1" Type="http://schemas.openxmlformats.org/officeDocument/2006/relationships/slideLayout" Target="../slideLayouts/slideLayout5.xml"/><Relationship Id="rId5" Type="http://schemas.openxmlformats.org/officeDocument/2006/relationships/chart" Target="../charts/chart142.xml"/><Relationship Id="rId4" Type="http://schemas.openxmlformats.org/officeDocument/2006/relationships/chart" Target="../charts/chart14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8" Type="http://schemas.openxmlformats.org/officeDocument/2006/relationships/chart" Target="../charts/chart148.xml"/><Relationship Id="rId3" Type="http://schemas.openxmlformats.org/officeDocument/2006/relationships/chart" Target="../charts/chart143.xml"/><Relationship Id="rId7" Type="http://schemas.openxmlformats.org/officeDocument/2006/relationships/chart" Target="../charts/chart147.xml"/><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chart" Target="../charts/chart146.xml"/><Relationship Id="rId5" Type="http://schemas.openxmlformats.org/officeDocument/2006/relationships/chart" Target="../charts/chart145.xml"/><Relationship Id="rId4" Type="http://schemas.openxmlformats.org/officeDocument/2006/relationships/chart" Target="../charts/chart144.xml"/><Relationship Id="rId9" Type="http://schemas.openxmlformats.org/officeDocument/2006/relationships/chart" Target="../charts/chart149.xml"/></Relationships>
</file>

<file path=ppt/slides/_rels/slide39.xml.rels><?xml version="1.0" encoding="UTF-8" standalone="yes"?>
<Relationships xmlns="http://schemas.openxmlformats.org/package/2006/relationships"><Relationship Id="rId8" Type="http://schemas.openxmlformats.org/officeDocument/2006/relationships/chart" Target="../charts/chart155.xml"/><Relationship Id="rId3" Type="http://schemas.openxmlformats.org/officeDocument/2006/relationships/chart" Target="../charts/chart150.xml"/><Relationship Id="rId7" Type="http://schemas.openxmlformats.org/officeDocument/2006/relationships/chart" Target="../charts/chart154.xml"/><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chart" Target="../charts/chart153.xml"/><Relationship Id="rId5" Type="http://schemas.openxmlformats.org/officeDocument/2006/relationships/chart" Target="../charts/chart152.xml"/><Relationship Id="rId4" Type="http://schemas.openxmlformats.org/officeDocument/2006/relationships/chart" Target="../charts/chart151.xml"/><Relationship Id="rId9" Type="http://schemas.openxmlformats.org/officeDocument/2006/relationships/chart" Target="../charts/chart156.xml"/></Relationships>
</file>

<file path=ppt/slides/_rels/slide4.xml.rels><?xml version="1.0" encoding="UTF-8" standalone="yes"?>
<Relationships xmlns="http://schemas.openxmlformats.org/package/2006/relationships"><Relationship Id="rId3" Type="http://schemas.openxmlformats.org/officeDocument/2006/relationships/hyperlink" Target="https://nhssurveys.org/wp-content/surveys/02-adults-inpatients/03-instructions-guidance/2021/Sampling%20Instructions.pdf"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hyperlink" Target="https://www.cqc.org.uk/publications/surveys/surveys" TargetMode="External"/><Relationship Id="rId4" Type="http://schemas.openxmlformats.org/officeDocument/2006/relationships/hyperlink" Target="https://nhssurveys.org/" TargetMode="External"/></Relationships>
</file>

<file path=ppt/slides/_rels/slide40.xml.rels><?xml version="1.0" encoding="UTF-8" standalone="yes"?>
<Relationships xmlns="http://schemas.openxmlformats.org/package/2006/relationships"><Relationship Id="rId8" Type="http://schemas.openxmlformats.org/officeDocument/2006/relationships/chart" Target="../charts/chart162.xml"/><Relationship Id="rId3" Type="http://schemas.openxmlformats.org/officeDocument/2006/relationships/chart" Target="../charts/chart157.xml"/><Relationship Id="rId7" Type="http://schemas.openxmlformats.org/officeDocument/2006/relationships/chart" Target="../charts/chart161.xml"/><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chart" Target="../charts/chart160.xml"/><Relationship Id="rId5" Type="http://schemas.openxmlformats.org/officeDocument/2006/relationships/chart" Target="../charts/chart159.xml"/><Relationship Id="rId4" Type="http://schemas.openxmlformats.org/officeDocument/2006/relationships/chart" Target="../charts/chart158.xml"/><Relationship Id="rId9" Type="http://schemas.openxmlformats.org/officeDocument/2006/relationships/chart" Target="../charts/chart163.xml"/></Relationships>
</file>

<file path=ppt/slides/_rels/slide41.xml.rels><?xml version="1.0" encoding="UTF-8" standalone="yes"?>
<Relationships xmlns="http://schemas.openxmlformats.org/package/2006/relationships"><Relationship Id="rId8" Type="http://schemas.openxmlformats.org/officeDocument/2006/relationships/chart" Target="../charts/chart169.xml"/><Relationship Id="rId3" Type="http://schemas.openxmlformats.org/officeDocument/2006/relationships/chart" Target="../charts/chart164.xml"/><Relationship Id="rId7" Type="http://schemas.openxmlformats.org/officeDocument/2006/relationships/chart" Target="../charts/chart168.xml"/><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chart" Target="../charts/chart167.xml"/><Relationship Id="rId5" Type="http://schemas.openxmlformats.org/officeDocument/2006/relationships/chart" Target="../charts/chart166.xml"/><Relationship Id="rId4" Type="http://schemas.openxmlformats.org/officeDocument/2006/relationships/chart" Target="../charts/chart165.xml"/><Relationship Id="rId9" Type="http://schemas.openxmlformats.org/officeDocument/2006/relationships/chart" Target="../charts/chart170.xml"/></Relationships>
</file>

<file path=ppt/slides/_rels/slide42.xml.rels><?xml version="1.0" encoding="UTF-8" standalone="yes"?>
<Relationships xmlns="http://schemas.openxmlformats.org/package/2006/relationships"><Relationship Id="rId8" Type="http://schemas.openxmlformats.org/officeDocument/2006/relationships/chart" Target="../charts/chart176.xml"/><Relationship Id="rId3" Type="http://schemas.openxmlformats.org/officeDocument/2006/relationships/chart" Target="../charts/chart171.xml"/><Relationship Id="rId7" Type="http://schemas.openxmlformats.org/officeDocument/2006/relationships/chart" Target="../charts/chart175.xml"/><Relationship Id="rId2" Type="http://schemas.openxmlformats.org/officeDocument/2006/relationships/notesSlide" Target="../notesSlides/notesSlide32.xml"/><Relationship Id="rId1" Type="http://schemas.openxmlformats.org/officeDocument/2006/relationships/slideLayout" Target="../slideLayouts/slideLayout6.xml"/><Relationship Id="rId6" Type="http://schemas.openxmlformats.org/officeDocument/2006/relationships/chart" Target="../charts/chart174.xml"/><Relationship Id="rId5" Type="http://schemas.openxmlformats.org/officeDocument/2006/relationships/chart" Target="../charts/chart173.xml"/><Relationship Id="rId4" Type="http://schemas.openxmlformats.org/officeDocument/2006/relationships/chart" Target="../charts/chart172.xml"/><Relationship Id="rId9" Type="http://schemas.openxmlformats.org/officeDocument/2006/relationships/chart" Target="../charts/chart177.xml"/></Relationships>
</file>

<file path=ppt/slides/_rels/slide43.xml.rels><?xml version="1.0" encoding="UTF-8" standalone="yes"?>
<Relationships xmlns="http://schemas.openxmlformats.org/package/2006/relationships"><Relationship Id="rId8" Type="http://schemas.openxmlformats.org/officeDocument/2006/relationships/chart" Target="../charts/chart183.xml"/><Relationship Id="rId3" Type="http://schemas.openxmlformats.org/officeDocument/2006/relationships/chart" Target="../charts/chart178.xml"/><Relationship Id="rId7" Type="http://schemas.openxmlformats.org/officeDocument/2006/relationships/chart" Target="../charts/chart182.xml"/><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openxmlformats.org/officeDocument/2006/relationships/chart" Target="../charts/chart181.xml"/><Relationship Id="rId5" Type="http://schemas.openxmlformats.org/officeDocument/2006/relationships/chart" Target="../charts/chart180.xml"/><Relationship Id="rId4" Type="http://schemas.openxmlformats.org/officeDocument/2006/relationships/chart" Target="../charts/chart179.xml"/><Relationship Id="rId9" Type="http://schemas.openxmlformats.org/officeDocument/2006/relationships/chart" Target="../charts/chart184.xml"/></Relationships>
</file>

<file path=ppt/slides/_rels/slide44.xml.rels><?xml version="1.0" encoding="UTF-8" standalone="yes"?>
<Relationships xmlns="http://schemas.openxmlformats.org/package/2006/relationships"><Relationship Id="rId8" Type="http://schemas.openxmlformats.org/officeDocument/2006/relationships/chart" Target="../charts/chart190.xml"/><Relationship Id="rId3" Type="http://schemas.openxmlformats.org/officeDocument/2006/relationships/chart" Target="../charts/chart185.xml"/><Relationship Id="rId7" Type="http://schemas.openxmlformats.org/officeDocument/2006/relationships/chart" Target="../charts/chart189.xml"/><Relationship Id="rId2" Type="http://schemas.openxmlformats.org/officeDocument/2006/relationships/notesSlide" Target="../notesSlides/notesSlide34.xml"/><Relationship Id="rId1" Type="http://schemas.openxmlformats.org/officeDocument/2006/relationships/slideLayout" Target="../slideLayouts/slideLayout6.xml"/><Relationship Id="rId6" Type="http://schemas.openxmlformats.org/officeDocument/2006/relationships/chart" Target="../charts/chart188.xml"/><Relationship Id="rId5" Type="http://schemas.openxmlformats.org/officeDocument/2006/relationships/chart" Target="../charts/chart187.xml"/><Relationship Id="rId4" Type="http://schemas.openxmlformats.org/officeDocument/2006/relationships/chart" Target="../charts/chart186.xml"/><Relationship Id="rId9" Type="http://schemas.openxmlformats.org/officeDocument/2006/relationships/chart" Target="../charts/chart191.xml"/></Relationships>
</file>

<file path=ppt/slides/_rels/slide45.xml.rels><?xml version="1.0" encoding="UTF-8" standalone="yes"?>
<Relationships xmlns="http://schemas.openxmlformats.org/package/2006/relationships"><Relationship Id="rId8" Type="http://schemas.openxmlformats.org/officeDocument/2006/relationships/chart" Target="../charts/chart197.xml"/><Relationship Id="rId3" Type="http://schemas.openxmlformats.org/officeDocument/2006/relationships/chart" Target="../charts/chart192.xml"/><Relationship Id="rId7" Type="http://schemas.openxmlformats.org/officeDocument/2006/relationships/chart" Target="../charts/chart196.xml"/><Relationship Id="rId2" Type="http://schemas.openxmlformats.org/officeDocument/2006/relationships/notesSlide" Target="../notesSlides/notesSlide35.xml"/><Relationship Id="rId1" Type="http://schemas.openxmlformats.org/officeDocument/2006/relationships/slideLayout" Target="../slideLayouts/slideLayout6.xml"/><Relationship Id="rId6" Type="http://schemas.openxmlformats.org/officeDocument/2006/relationships/chart" Target="../charts/chart195.xml"/><Relationship Id="rId5" Type="http://schemas.openxmlformats.org/officeDocument/2006/relationships/chart" Target="../charts/chart194.xml"/><Relationship Id="rId4" Type="http://schemas.openxmlformats.org/officeDocument/2006/relationships/chart" Target="../charts/chart193.xml"/><Relationship Id="rId9" Type="http://schemas.openxmlformats.org/officeDocument/2006/relationships/chart" Target="../charts/chart198.xml"/></Relationships>
</file>

<file path=ppt/slides/_rels/slide46.xml.rels><?xml version="1.0" encoding="UTF-8" standalone="yes"?>
<Relationships xmlns="http://schemas.openxmlformats.org/package/2006/relationships"><Relationship Id="rId8" Type="http://schemas.openxmlformats.org/officeDocument/2006/relationships/chart" Target="../charts/chart204.xml"/><Relationship Id="rId3" Type="http://schemas.openxmlformats.org/officeDocument/2006/relationships/chart" Target="../charts/chart199.xml"/><Relationship Id="rId7" Type="http://schemas.openxmlformats.org/officeDocument/2006/relationships/chart" Target="../charts/chart203.xml"/><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chart" Target="../charts/chart202.xml"/><Relationship Id="rId5" Type="http://schemas.openxmlformats.org/officeDocument/2006/relationships/chart" Target="../charts/chart201.xml"/><Relationship Id="rId4" Type="http://schemas.openxmlformats.org/officeDocument/2006/relationships/chart" Target="../charts/chart200.xml"/><Relationship Id="rId9" Type="http://schemas.openxmlformats.org/officeDocument/2006/relationships/chart" Target="../charts/chart205.xml"/></Relationships>
</file>

<file path=ppt/slides/_rels/slide47.xml.rels><?xml version="1.0" encoding="UTF-8" standalone="yes"?>
<Relationships xmlns="http://schemas.openxmlformats.org/package/2006/relationships"><Relationship Id="rId8" Type="http://schemas.openxmlformats.org/officeDocument/2006/relationships/chart" Target="../charts/chart211.xml"/><Relationship Id="rId3" Type="http://schemas.openxmlformats.org/officeDocument/2006/relationships/chart" Target="../charts/chart206.xml"/><Relationship Id="rId7" Type="http://schemas.openxmlformats.org/officeDocument/2006/relationships/chart" Target="../charts/chart210.xml"/><Relationship Id="rId2" Type="http://schemas.openxmlformats.org/officeDocument/2006/relationships/notesSlide" Target="../notesSlides/notesSlide37.xml"/><Relationship Id="rId1" Type="http://schemas.openxmlformats.org/officeDocument/2006/relationships/slideLayout" Target="../slideLayouts/slideLayout6.xml"/><Relationship Id="rId6" Type="http://schemas.openxmlformats.org/officeDocument/2006/relationships/chart" Target="../charts/chart209.xml"/><Relationship Id="rId5" Type="http://schemas.openxmlformats.org/officeDocument/2006/relationships/chart" Target="../charts/chart208.xml"/><Relationship Id="rId4" Type="http://schemas.openxmlformats.org/officeDocument/2006/relationships/chart" Target="../charts/chart207.xml"/><Relationship Id="rId9" Type="http://schemas.openxmlformats.org/officeDocument/2006/relationships/chart" Target="../charts/chart212.xml"/></Relationships>
</file>

<file path=ppt/slides/_rels/slide48.xml.rels><?xml version="1.0" encoding="UTF-8" standalone="yes"?>
<Relationships xmlns="http://schemas.openxmlformats.org/package/2006/relationships"><Relationship Id="rId8" Type="http://schemas.openxmlformats.org/officeDocument/2006/relationships/chart" Target="../charts/chart218.xml"/><Relationship Id="rId3" Type="http://schemas.openxmlformats.org/officeDocument/2006/relationships/chart" Target="../charts/chart213.xml"/><Relationship Id="rId7" Type="http://schemas.openxmlformats.org/officeDocument/2006/relationships/chart" Target="../charts/chart217.xml"/><Relationship Id="rId2" Type="http://schemas.openxmlformats.org/officeDocument/2006/relationships/notesSlide" Target="../notesSlides/notesSlide38.xml"/><Relationship Id="rId1" Type="http://schemas.openxmlformats.org/officeDocument/2006/relationships/slideLayout" Target="../slideLayouts/slideLayout6.xml"/><Relationship Id="rId6" Type="http://schemas.openxmlformats.org/officeDocument/2006/relationships/chart" Target="../charts/chart216.xml"/><Relationship Id="rId5" Type="http://schemas.openxmlformats.org/officeDocument/2006/relationships/chart" Target="../charts/chart215.xml"/><Relationship Id="rId4" Type="http://schemas.openxmlformats.org/officeDocument/2006/relationships/chart" Target="../charts/chart214.xml"/><Relationship Id="rId9" Type="http://schemas.openxmlformats.org/officeDocument/2006/relationships/chart" Target="../charts/chart219.xml"/></Relationships>
</file>

<file path=ppt/slides/_rels/slide49.xml.rels><?xml version="1.0" encoding="UTF-8" standalone="yes"?>
<Relationships xmlns="http://schemas.openxmlformats.org/package/2006/relationships"><Relationship Id="rId8" Type="http://schemas.openxmlformats.org/officeDocument/2006/relationships/chart" Target="../charts/chart225.xml"/><Relationship Id="rId3" Type="http://schemas.openxmlformats.org/officeDocument/2006/relationships/chart" Target="../charts/chart220.xml"/><Relationship Id="rId7" Type="http://schemas.openxmlformats.org/officeDocument/2006/relationships/chart" Target="../charts/chart224.xml"/><Relationship Id="rId2" Type="http://schemas.openxmlformats.org/officeDocument/2006/relationships/notesSlide" Target="../notesSlides/notesSlide39.xml"/><Relationship Id="rId1" Type="http://schemas.openxmlformats.org/officeDocument/2006/relationships/slideLayout" Target="../slideLayouts/slideLayout6.xml"/><Relationship Id="rId6" Type="http://schemas.openxmlformats.org/officeDocument/2006/relationships/chart" Target="../charts/chart223.xml"/><Relationship Id="rId5" Type="http://schemas.openxmlformats.org/officeDocument/2006/relationships/chart" Target="../charts/chart222.xml"/><Relationship Id="rId4" Type="http://schemas.openxmlformats.org/officeDocument/2006/relationships/chart" Target="../charts/chart221.xml"/><Relationship Id="rId9" Type="http://schemas.openxmlformats.org/officeDocument/2006/relationships/chart" Target="../charts/chart226.xml"/></Relationships>
</file>

<file path=ppt/slides/_rels/slide5.xml.rels><?xml version="1.0" encoding="UTF-8" standalone="yes"?>
<Relationships xmlns="http://schemas.openxmlformats.org/package/2006/relationships"><Relationship Id="rId3" Type="http://schemas.openxmlformats.org/officeDocument/2006/relationships/slide" Target="slide78.xml"/><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hyperlink" Target="https://nhssurveys.org/surveys/survey/02-adults-inpatients/year/2021/" TargetMode="External"/></Relationships>
</file>

<file path=ppt/slides/_rels/slide50.xml.rels><?xml version="1.0" encoding="UTF-8" standalone="yes"?>
<Relationships xmlns="http://schemas.openxmlformats.org/package/2006/relationships"><Relationship Id="rId8" Type="http://schemas.openxmlformats.org/officeDocument/2006/relationships/chart" Target="../charts/chart232.xml"/><Relationship Id="rId3" Type="http://schemas.openxmlformats.org/officeDocument/2006/relationships/chart" Target="../charts/chart227.xml"/><Relationship Id="rId7" Type="http://schemas.openxmlformats.org/officeDocument/2006/relationships/chart" Target="../charts/chart231.xml"/><Relationship Id="rId2" Type="http://schemas.openxmlformats.org/officeDocument/2006/relationships/notesSlide" Target="../notesSlides/notesSlide40.xml"/><Relationship Id="rId1" Type="http://schemas.openxmlformats.org/officeDocument/2006/relationships/slideLayout" Target="../slideLayouts/slideLayout6.xml"/><Relationship Id="rId6" Type="http://schemas.openxmlformats.org/officeDocument/2006/relationships/chart" Target="../charts/chart230.xml"/><Relationship Id="rId5" Type="http://schemas.openxmlformats.org/officeDocument/2006/relationships/chart" Target="../charts/chart229.xml"/><Relationship Id="rId4" Type="http://schemas.openxmlformats.org/officeDocument/2006/relationships/chart" Target="../charts/chart228.xml"/><Relationship Id="rId9" Type="http://schemas.openxmlformats.org/officeDocument/2006/relationships/chart" Target="../charts/chart233.xml"/></Relationships>
</file>

<file path=ppt/slides/_rels/slide51.xml.rels><?xml version="1.0" encoding="UTF-8" standalone="yes"?>
<Relationships xmlns="http://schemas.openxmlformats.org/package/2006/relationships"><Relationship Id="rId8" Type="http://schemas.openxmlformats.org/officeDocument/2006/relationships/chart" Target="../charts/chart239.xml"/><Relationship Id="rId3" Type="http://schemas.openxmlformats.org/officeDocument/2006/relationships/chart" Target="../charts/chart234.xml"/><Relationship Id="rId7" Type="http://schemas.openxmlformats.org/officeDocument/2006/relationships/chart" Target="../charts/chart238.xml"/><Relationship Id="rId2" Type="http://schemas.openxmlformats.org/officeDocument/2006/relationships/notesSlide" Target="../notesSlides/notesSlide41.xml"/><Relationship Id="rId1" Type="http://schemas.openxmlformats.org/officeDocument/2006/relationships/slideLayout" Target="../slideLayouts/slideLayout6.xml"/><Relationship Id="rId6" Type="http://schemas.openxmlformats.org/officeDocument/2006/relationships/chart" Target="../charts/chart237.xml"/><Relationship Id="rId5" Type="http://schemas.openxmlformats.org/officeDocument/2006/relationships/chart" Target="../charts/chart236.xml"/><Relationship Id="rId4" Type="http://schemas.openxmlformats.org/officeDocument/2006/relationships/chart" Target="../charts/chart235.xml"/><Relationship Id="rId9" Type="http://schemas.openxmlformats.org/officeDocument/2006/relationships/chart" Target="../charts/chart240.xml"/></Relationships>
</file>

<file path=ppt/slides/_rels/slide52.xml.rels><?xml version="1.0" encoding="UTF-8" standalone="yes"?>
<Relationships xmlns="http://schemas.openxmlformats.org/package/2006/relationships"><Relationship Id="rId8" Type="http://schemas.openxmlformats.org/officeDocument/2006/relationships/chart" Target="../charts/chart246.xml"/><Relationship Id="rId3" Type="http://schemas.openxmlformats.org/officeDocument/2006/relationships/chart" Target="../charts/chart241.xml"/><Relationship Id="rId7" Type="http://schemas.openxmlformats.org/officeDocument/2006/relationships/chart" Target="../charts/chart245.xml"/><Relationship Id="rId2" Type="http://schemas.openxmlformats.org/officeDocument/2006/relationships/notesSlide" Target="../notesSlides/notesSlide42.xml"/><Relationship Id="rId1" Type="http://schemas.openxmlformats.org/officeDocument/2006/relationships/slideLayout" Target="../slideLayouts/slideLayout6.xml"/><Relationship Id="rId6" Type="http://schemas.openxmlformats.org/officeDocument/2006/relationships/chart" Target="../charts/chart244.xml"/><Relationship Id="rId5" Type="http://schemas.openxmlformats.org/officeDocument/2006/relationships/chart" Target="../charts/chart243.xml"/><Relationship Id="rId4" Type="http://schemas.openxmlformats.org/officeDocument/2006/relationships/chart" Target="../charts/chart242.xml"/><Relationship Id="rId9" Type="http://schemas.openxmlformats.org/officeDocument/2006/relationships/chart" Target="../charts/chart247.xml"/></Relationships>
</file>

<file path=ppt/slides/_rels/slide53.xml.rels><?xml version="1.0" encoding="UTF-8" standalone="yes"?>
<Relationships xmlns="http://schemas.openxmlformats.org/package/2006/relationships"><Relationship Id="rId8" Type="http://schemas.openxmlformats.org/officeDocument/2006/relationships/chart" Target="../charts/chart253.xml"/><Relationship Id="rId3" Type="http://schemas.openxmlformats.org/officeDocument/2006/relationships/chart" Target="../charts/chart248.xml"/><Relationship Id="rId7" Type="http://schemas.openxmlformats.org/officeDocument/2006/relationships/chart" Target="../charts/chart252.xml"/><Relationship Id="rId2" Type="http://schemas.openxmlformats.org/officeDocument/2006/relationships/notesSlide" Target="../notesSlides/notesSlide43.xml"/><Relationship Id="rId1" Type="http://schemas.openxmlformats.org/officeDocument/2006/relationships/slideLayout" Target="../slideLayouts/slideLayout6.xml"/><Relationship Id="rId6" Type="http://schemas.openxmlformats.org/officeDocument/2006/relationships/chart" Target="../charts/chart251.xml"/><Relationship Id="rId5" Type="http://schemas.openxmlformats.org/officeDocument/2006/relationships/chart" Target="../charts/chart250.xml"/><Relationship Id="rId4" Type="http://schemas.openxmlformats.org/officeDocument/2006/relationships/chart" Target="../charts/chart249.xml"/><Relationship Id="rId9" Type="http://schemas.openxmlformats.org/officeDocument/2006/relationships/chart" Target="../charts/chart254.xml"/></Relationships>
</file>

<file path=ppt/slides/_rels/slide54.xml.rels><?xml version="1.0" encoding="UTF-8" standalone="yes"?>
<Relationships xmlns="http://schemas.openxmlformats.org/package/2006/relationships"><Relationship Id="rId8" Type="http://schemas.openxmlformats.org/officeDocument/2006/relationships/chart" Target="../charts/chart260.xml"/><Relationship Id="rId3" Type="http://schemas.openxmlformats.org/officeDocument/2006/relationships/chart" Target="../charts/chart255.xml"/><Relationship Id="rId7" Type="http://schemas.openxmlformats.org/officeDocument/2006/relationships/chart" Target="../charts/chart259.xml"/><Relationship Id="rId2" Type="http://schemas.openxmlformats.org/officeDocument/2006/relationships/notesSlide" Target="../notesSlides/notesSlide44.xml"/><Relationship Id="rId1" Type="http://schemas.openxmlformats.org/officeDocument/2006/relationships/slideLayout" Target="../slideLayouts/slideLayout6.xml"/><Relationship Id="rId6" Type="http://schemas.openxmlformats.org/officeDocument/2006/relationships/chart" Target="../charts/chart258.xml"/><Relationship Id="rId5" Type="http://schemas.openxmlformats.org/officeDocument/2006/relationships/chart" Target="../charts/chart257.xml"/><Relationship Id="rId4" Type="http://schemas.openxmlformats.org/officeDocument/2006/relationships/chart" Target="../charts/chart256.xml"/><Relationship Id="rId9" Type="http://schemas.openxmlformats.org/officeDocument/2006/relationships/chart" Target="../charts/chart261.xml"/></Relationships>
</file>

<file path=ppt/slides/_rels/slide55.xml.rels><?xml version="1.0" encoding="UTF-8" standalone="yes"?>
<Relationships xmlns="http://schemas.openxmlformats.org/package/2006/relationships"><Relationship Id="rId8" Type="http://schemas.openxmlformats.org/officeDocument/2006/relationships/chart" Target="../charts/chart267.xml"/><Relationship Id="rId3" Type="http://schemas.openxmlformats.org/officeDocument/2006/relationships/chart" Target="../charts/chart262.xml"/><Relationship Id="rId7" Type="http://schemas.openxmlformats.org/officeDocument/2006/relationships/chart" Target="../charts/chart266.xml"/><Relationship Id="rId2" Type="http://schemas.openxmlformats.org/officeDocument/2006/relationships/notesSlide" Target="../notesSlides/notesSlide45.xml"/><Relationship Id="rId1" Type="http://schemas.openxmlformats.org/officeDocument/2006/relationships/slideLayout" Target="../slideLayouts/slideLayout6.xml"/><Relationship Id="rId6" Type="http://schemas.openxmlformats.org/officeDocument/2006/relationships/chart" Target="../charts/chart265.xml"/><Relationship Id="rId5" Type="http://schemas.openxmlformats.org/officeDocument/2006/relationships/chart" Target="../charts/chart264.xml"/><Relationship Id="rId4" Type="http://schemas.openxmlformats.org/officeDocument/2006/relationships/chart" Target="../charts/chart263.xml"/><Relationship Id="rId9" Type="http://schemas.openxmlformats.org/officeDocument/2006/relationships/chart" Target="../charts/chart268.xml"/></Relationships>
</file>

<file path=ppt/slides/_rels/slide56.xml.rels><?xml version="1.0" encoding="UTF-8" standalone="yes"?>
<Relationships xmlns="http://schemas.openxmlformats.org/package/2006/relationships"><Relationship Id="rId8" Type="http://schemas.openxmlformats.org/officeDocument/2006/relationships/chart" Target="../charts/chart274.xml"/><Relationship Id="rId3" Type="http://schemas.openxmlformats.org/officeDocument/2006/relationships/chart" Target="../charts/chart269.xml"/><Relationship Id="rId7" Type="http://schemas.openxmlformats.org/officeDocument/2006/relationships/chart" Target="../charts/chart273.xml"/><Relationship Id="rId2" Type="http://schemas.openxmlformats.org/officeDocument/2006/relationships/notesSlide" Target="../notesSlides/notesSlide46.xml"/><Relationship Id="rId1" Type="http://schemas.openxmlformats.org/officeDocument/2006/relationships/slideLayout" Target="../slideLayouts/slideLayout6.xml"/><Relationship Id="rId6" Type="http://schemas.openxmlformats.org/officeDocument/2006/relationships/chart" Target="../charts/chart272.xml"/><Relationship Id="rId5" Type="http://schemas.openxmlformats.org/officeDocument/2006/relationships/chart" Target="../charts/chart271.xml"/><Relationship Id="rId4" Type="http://schemas.openxmlformats.org/officeDocument/2006/relationships/chart" Target="../charts/chart270.xml"/><Relationship Id="rId9" Type="http://schemas.openxmlformats.org/officeDocument/2006/relationships/chart" Target="../charts/chart275.xml"/></Relationships>
</file>

<file path=ppt/slides/_rels/slide57.xml.rels><?xml version="1.0" encoding="UTF-8" standalone="yes"?>
<Relationships xmlns="http://schemas.openxmlformats.org/package/2006/relationships"><Relationship Id="rId8" Type="http://schemas.openxmlformats.org/officeDocument/2006/relationships/chart" Target="../charts/chart281.xml"/><Relationship Id="rId3" Type="http://schemas.openxmlformats.org/officeDocument/2006/relationships/chart" Target="../charts/chart276.xml"/><Relationship Id="rId7" Type="http://schemas.openxmlformats.org/officeDocument/2006/relationships/chart" Target="../charts/chart280.xml"/><Relationship Id="rId2" Type="http://schemas.openxmlformats.org/officeDocument/2006/relationships/notesSlide" Target="../notesSlides/notesSlide47.xml"/><Relationship Id="rId1" Type="http://schemas.openxmlformats.org/officeDocument/2006/relationships/slideLayout" Target="../slideLayouts/slideLayout6.xml"/><Relationship Id="rId6" Type="http://schemas.openxmlformats.org/officeDocument/2006/relationships/chart" Target="../charts/chart279.xml"/><Relationship Id="rId5" Type="http://schemas.openxmlformats.org/officeDocument/2006/relationships/chart" Target="../charts/chart278.xml"/><Relationship Id="rId4" Type="http://schemas.openxmlformats.org/officeDocument/2006/relationships/chart" Target="../charts/chart277.xml"/><Relationship Id="rId9" Type="http://schemas.openxmlformats.org/officeDocument/2006/relationships/chart" Target="../charts/chart282.xml"/></Relationships>
</file>

<file path=ppt/slides/_rels/slide58.xml.rels><?xml version="1.0" encoding="UTF-8" standalone="yes"?>
<Relationships xmlns="http://schemas.openxmlformats.org/package/2006/relationships"><Relationship Id="rId8" Type="http://schemas.openxmlformats.org/officeDocument/2006/relationships/chart" Target="../charts/chart288.xml"/><Relationship Id="rId3" Type="http://schemas.openxmlformats.org/officeDocument/2006/relationships/chart" Target="../charts/chart283.xml"/><Relationship Id="rId7" Type="http://schemas.openxmlformats.org/officeDocument/2006/relationships/chart" Target="../charts/chart287.xml"/><Relationship Id="rId2" Type="http://schemas.openxmlformats.org/officeDocument/2006/relationships/notesSlide" Target="../notesSlides/notesSlide48.xml"/><Relationship Id="rId1" Type="http://schemas.openxmlformats.org/officeDocument/2006/relationships/slideLayout" Target="../slideLayouts/slideLayout6.xml"/><Relationship Id="rId6" Type="http://schemas.openxmlformats.org/officeDocument/2006/relationships/chart" Target="../charts/chart286.xml"/><Relationship Id="rId5" Type="http://schemas.openxmlformats.org/officeDocument/2006/relationships/chart" Target="../charts/chart285.xml"/><Relationship Id="rId4" Type="http://schemas.openxmlformats.org/officeDocument/2006/relationships/chart" Target="../charts/chart284.xml"/><Relationship Id="rId9" Type="http://schemas.openxmlformats.org/officeDocument/2006/relationships/chart" Target="../charts/chart289.xml"/></Relationships>
</file>

<file path=ppt/slides/_rels/slide59.xml.rels><?xml version="1.0" encoding="UTF-8" standalone="yes"?>
<Relationships xmlns="http://schemas.openxmlformats.org/package/2006/relationships"><Relationship Id="rId8" Type="http://schemas.openxmlformats.org/officeDocument/2006/relationships/chart" Target="../charts/chart295.xml"/><Relationship Id="rId3" Type="http://schemas.openxmlformats.org/officeDocument/2006/relationships/chart" Target="../charts/chart290.xml"/><Relationship Id="rId7" Type="http://schemas.openxmlformats.org/officeDocument/2006/relationships/chart" Target="../charts/chart294.xml"/><Relationship Id="rId2" Type="http://schemas.openxmlformats.org/officeDocument/2006/relationships/notesSlide" Target="../notesSlides/notesSlide49.xml"/><Relationship Id="rId1" Type="http://schemas.openxmlformats.org/officeDocument/2006/relationships/slideLayout" Target="../slideLayouts/slideLayout6.xml"/><Relationship Id="rId6" Type="http://schemas.openxmlformats.org/officeDocument/2006/relationships/chart" Target="../charts/chart293.xml"/><Relationship Id="rId5" Type="http://schemas.openxmlformats.org/officeDocument/2006/relationships/chart" Target="../charts/chart292.xml"/><Relationship Id="rId4" Type="http://schemas.openxmlformats.org/officeDocument/2006/relationships/chart" Target="../charts/chart291.xml"/><Relationship Id="rId9" Type="http://schemas.openxmlformats.org/officeDocument/2006/relationships/chart" Target="../charts/chart296.xml"/></Relationships>
</file>

<file path=ppt/slides/_rels/slide6.xml.rels><?xml version="1.0" encoding="UTF-8" standalone="yes"?>
<Relationships xmlns="http://schemas.openxmlformats.org/package/2006/relationships"><Relationship Id="rId3" Type="http://schemas.openxmlformats.org/officeDocument/2006/relationships/slide" Target="slide78.xml"/><Relationship Id="rId7" Type="http://schemas.openxmlformats.org/officeDocument/2006/relationships/hyperlink" Target="http://www.cqc.org.uk/what-we-do/how-we-use-information/monitoring-nhs-acute-hospitals"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hyperlink" Target="http://www.cqc.org.uk/content/surveys" TargetMode="External"/><Relationship Id="rId5" Type="http://schemas.openxmlformats.org/officeDocument/2006/relationships/hyperlink" Target="https://nhssurveys.org/surveys/survey/02-adults-inpatients/year/2021/" TargetMode="External"/><Relationship Id="rId4" Type="http://schemas.openxmlformats.org/officeDocument/2006/relationships/hyperlink" Target="http://www.cqc.org.uk/inpatientsurvey" TargetMode="External"/></Relationships>
</file>

<file path=ppt/slides/_rels/slide60.xml.rels><?xml version="1.0" encoding="UTF-8" standalone="yes"?>
<Relationships xmlns="http://schemas.openxmlformats.org/package/2006/relationships"><Relationship Id="rId8" Type="http://schemas.openxmlformats.org/officeDocument/2006/relationships/chart" Target="../charts/chart302.xml"/><Relationship Id="rId3" Type="http://schemas.openxmlformats.org/officeDocument/2006/relationships/chart" Target="../charts/chart297.xml"/><Relationship Id="rId7" Type="http://schemas.openxmlformats.org/officeDocument/2006/relationships/chart" Target="../charts/chart301.xml"/><Relationship Id="rId2" Type="http://schemas.openxmlformats.org/officeDocument/2006/relationships/notesSlide" Target="../notesSlides/notesSlide50.xml"/><Relationship Id="rId1" Type="http://schemas.openxmlformats.org/officeDocument/2006/relationships/slideLayout" Target="../slideLayouts/slideLayout6.xml"/><Relationship Id="rId6" Type="http://schemas.openxmlformats.org/officeDocument/2006/relationships/chart" Target="../charts/chart300.xml"/><Relationship Id="rId5" Type="http://schemas.openxmlformats.org/officeDocument/2006/relationships/chart" Target="../charts/chart299.xml"/><Relationship Id="rId4" Type="http://schemas.openxmlformats.org/officeDocument/2006/relationships/chart" Target="../charts/chart298.xml"/><Relationship Id="rId9" Type="http://schemas.openxmlformats.org/officeDocument/2006/relationships/chart" Target="../charts/chart303.xml"/></Relationships>
</file>

<file path=ppt/slides/_rels/slide61.xml.rels><?xml version="1.0" encoding="UTF-8" standalone="yes"?>
<Relationships xmlns="http://schemas.openxmlformats.org/package/2006/relationships"><Relationship Id="rId3" Type="http://schemas.openxmlformats.org/officeDocument/2006/relationships/chart" Target="../charts/chart304.xml"/><Relationship Id="rId2" Type="http://schemas.openxmlformats.org/officeDocument/2006/relationships/notesSlide" Target="../notesSlides/notesSlide51.xml"/><Relationship Id="rId1" Type="http://schemas.openxmlformats.org/officeDocument/2006/relationships/slideLayout" Target="../slideLayouts/slideLayout6.xml"/><Relationship Id="rId6" Type="http://schemas.openxmlformats.org/officeDocument/2006/relationships/chart" Target="../charts/chart307.xml"/><Relationship Id="rId5" Type="http://schemas.openxmlformats.org/officeDocument/2006/relationships/chart" Target="../charts/chart306.xml"/><Relationship Id="rId4" Type="http://schemas.openxmlformats.org/officeDocument/2006/relationships/chart" Target="../charts/chart305.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chart" Target="../charts/chart308.xml"/><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chart" Target="../charts/chart309.xml"/></Relationships>
</file>

<file path=ppt/slides/_rels/slide64.xml.rels><?xml version="1.0" encoding="UTF-8" standalone="yes"?>
<Relationships xmlns="http://schemas.openxmlformats.org/package/2006/relationships"><Relationship Id="rId3" Type="http://schemas.openxmlformats.org/officeDocument/2006/relationships/chart" Target="../charts/chart310.xml"/><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chart" Target="../charts/chart311.xml"/></Relationships>
</file>

<file path=ppt/slides/_rels/slide65.xml.rels><?xml version="1.0" encoding="UTF-8" standalone="yes"?>
<Relationships xmlns="http://schemas.openxmlformats.org/package/2006/relationships"><Relationship Id="rId3" Type="http://schemas.openxmlformats.org/officeDocument/2006/relationships/chart" Target="../charts/chart312.xml"/><Relationship Id="rId2" Type="http://schemas.openxmlformats.org/officeDocument/2006/relationships/notesSlide" Target="../notesSlides/notesSlide55.xml"/><Relationship Id="rId1" Type="http://schemas.openxmlformats.org/officeDocument/2006/relationships/slideLayout" Target="../slideLayouts/slideLayout7.xml"/><Relationship Id="rId5" Type="http://schemas.openxmlformats.org/officeDocument/2006/relationships/chart" Target="../charts/chart314.xml"/><Relationship Id="rId4" Type="http://schemas.openxmlformats.org/officeDocument/2006/relationships/chart" Target="../charts/chart313.xml"/></Relationships>
</file>

<file path=ppt/slides/_rels/slide66.xml.rels><?xml version="1.0" encoding="UTF-8" standalone="yes"?>
<Relationships xmlns="http://schemas.openxmlformats.org/package/2006/relationships"><Relationship Id="rId3" Type="http://schemas.openxmlformats.org/officeDocument/2006/relationships/chart" Target="../charts/chart315.xml"/><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chart" Target="../charts/chart316.xml"/></Relationships>
</file>

<file path=ppt/slides/_rels/slide67.xml.rels><?xml version="1.0" encoding="UTF-8" standalone="yes"?>
<Relationships xmlns="http://schemas.openxmlformats.org/package/2006/relationships"><Relationship Id="rId3" Type="http://schemas.openxmlformats.org/officeDocument/2006/relationships/chart" Target="../charts/chart317.xml"/><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chart" Target="../charts/chart318.xml"/></Relationships>
</file>

<file path=ppt/slides/_rels/slide68.xml.rels><?xml version="1.0" encoding="UTF-8" standalone="yes"?>
<Relationships xmlns="http://schemas.openxmlformats.org/package/2006/relationships"><Relationship Id="rId3" Type="http://schemas.openxmlformats.org/officeDocument/2006/relationships/chart" Target="../charts/chart319.xml"/><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openxmlformats.org/officeDocument/2006/relationships/chart" Target="../charts/chart320.xml"/></Relationships>
</file>

<file path=ppt/slides/_rels/slide69.xml.rels><?xml version="1.0" encoding="UTF-8" standalone="yes"?>
<Relationships xmlns="http://schemas.openxmlformats.org/package/2006/relationships"><Relationship Id="rId3" Type="http://schemas.openxmlformats.org/officeDocument/2006/relationships/chart" Target="../charts/chart321.xml"/><Relationship Id="rId7" Type="http://schemas.openxmlformats.org/officeDocument/2006/relationships/chart" Target="../charts/chart325.xml"/><Relationship Id="rId2" Type="http://schemas.openxmlformats.org/officeDocument/2006/relationships/notesSlide" Target="../notesSlides/notesSlide59.xml"/><Relationship Id="rId1" Type="http://schemas.openxmlformats.org/officeDocument/2006/relationships/slideLayout" Target="../slideLayouts/slideLayout7.xml"/><Relationship Id="rId6" Type="http://schemas.openxmlformats.org/officeDocument/2006/relationships/chart" Target="../charts/chart324.xml"/><Relationship Id="rId5" Type="http://schemas.openxmlformats.org/officeDocument/2006/relationships/chart" Target="../charts/chart323.xml"/><Relationship Id="rId4" Type="http://schemas.openxmlformats.org/officeDocument/2006/relationships/chart" Target="../charts/chart32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hyperlink" Target="mailto:InpatientCoordination@ipsos.com" TargetMode="External"/><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chart" Target="../charts/chart326.xml"/><Relationship Id="rId2" Type="http://schemas.openxmlformats.org/officeDocument/2006/relationships/notesSlide" Target="../notesSlides/notesSlide62.xml"/><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3" Type="http://schemas.openxmlformats.org/officeDocument/2006/relationships/chart" Target="../charts/chart327.xml"/><Relationship Id="rId2" Type="http://schemas.openxmlformats.org/officeDocument/2006/relationships/notesSlide" Target="../notesSlides/notesSlide63.xml"/><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3" Type="http://schemas.openxmlformats.org/officeDocument/2006/relationships/chart" Target="../charts/chart328.xml"/><Relationship Id="rId2" Type="http://schemas.openxmlformats.org/officeDocument/2006/relationships/notesSlide" Target="../notesSlides/notesSlide64.xml"/><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3" Type="http://schemas.openxmlformats.org/officeDocument/2006/relationships/chart" Target="../charts/chart329.xml"/><Relationship Id="rId2" Type="http://schemas.openxmlformats.org/officeDocument/2006/relationships/notesSlide" Target="../notesSlides/notesSlide65.xml"/><Relationship Id="rId1" Type="http://schemas.openxmlformats.org/officeDocument/2006/relationships/slideLayout" Target="../slideLayouts/slideLayout8.xml"/><Relationship Id="rId4" Type="http://schemas.openxmlformats.org/officeDocument/2006/relationships/chart" Target="../charts/chart330.xml"/></Relationships>
</file>

<file path=ppt/slides/_rels/slide76.xml.rels><?xml version="1.0" encoding="UTF-8" standalone="yes"?>
<Relationships xmlns="http://schemas.openxmlformats.org/package/2006/relationships"><Relationship Id="rId3" Type="http://schemas.openxmlformats.org/officeDocument/2006/relationships/chart" Target="../charts/chart331.xml"/><Relationship Id="rId2" Type="http://schemas.openxmlformats.org/officeDocument/2006/relationships/notesSlide" Target="../notesSlides/notesSlide66.xml"/><Relationship Id="rId1" Type="http://schemas.openxmlformats.org/officeDocument/2006/relationships/slideLayout" Target="../slideLayouts/slideLayout8.xml"/><Relationship Id="rId4" Type="http://schemas.openxmlformats.org/officeDocument/2006/relationships/chart" Target="../charts/chart332.xml"/></Relationships>
</file>

<file path=ppt/slides/_rels/slide7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7.xml"/><Relationship Id="rId1" Type="http://schemas.openxmlformats.org/officeDocument/2006/relationships/slideLayout" Target="../slideLayouts/slideLayout9.xml"/><Relationship Id="rId5" Type="http://schemas.openxmlformats.org/officeDocument/2006/relationships/chart" Target="../charts/chart334.xml"/><Relationship Id="rId4" Type="http://schemas.openxmlformats.org/officeDocument/2006/relationships/chart" Target="../charts/chart333.xml"/></Relationships>
</file>

<file path=ppt/slides/_rels/slide7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8.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79.xml.rels><?xml version="1.0" encoding="UTF-8" standalone="yes"?>
<Relationships xmlns="http://schemas.openxmlformats.org/package/2006/relationships"><Relationship Id="rId3" Type="http://schemas.openxmlformats.org/officeDocument/2006/relationships/hyperlink" Target="https://nhssurveys.org/surveys/survey/02-adults-inpatients/year/2021/" TargetMode="External"/><Relationship Id="rId2" Type="http://schemas.openxmlformats.org/officeDocument/2006/relationships/notesSlide" Target="../notesSlides/notesSlide69.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8" Type="http://schemas.openxmlformats.org/officeDocument/2006/relationships/chart" Target="../charts/chart6.xml"/><Relationship Id="rId3" Type="http://schemas.openxmlformats.org/officeDocument/2006/relationships/chart" Target="../charts/chart1.xml"/><Relationship Id="rId7" Type="http://schemas.openxmlformats.org/officeDocument/2006/relationships/chart" Target="../charts/chart5.xml"/><Relationship Id="rId12" Type="http://schemas.openxmlformats.org/officeDocument/2006/relationships/chart" Target="../charts/chart9.xml"/><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chart" Target="../charts/chart4.xml"/><Relationship Id="rId11" Type="http://schemas.openxmlformats.org/officeDocument/2006/relationships/image" Target="../media/image8.png"/><Relationship Id="rId5" Type="http://schemas.openxmlformats.org/officeDocument/2006/relationships/chart" Target="../charts/chart3.xml"/><Relationship Id="rId10" Type="http://schemas.openxmlformats.org/officeDocument/2006/relationships/chart" Target="../charts/chart8.xml"/><Relationship Id="rId4" Type="http://schemas.openxmlformats.org/officeDocument/2006/relationships/chart" Target="../charts/chart2.xml"/><Relationship Id="rId9" Type="http://schemas.openxmlformats.org/officeDocument/2006/relationships/chart" Target="../charts/chart7.xml"/></Relationships>
</file>

<file path=ppt/slides/_rels/slide80.xml.rels><?xml version="1.0" encoding="UTF-8" standalone="yes"?>
<Relationships xmlns="http://schemas.openxmlformats.org/package/2006/relationships"><Relationship Id="rId3" Type="http://schemas.openxmlformats.org/officeDocument/2006/relationships/hyperlink" Target="https://nhssurveys.org/surveys/survey/02-adults-inpatients/year/2021/" TargetMode="External"/><Relationship Id="rId2" Type="http://schemas.openxmlformats.org/officeDocument/2006/relationships/notesSlide" Target="../notesSlides/notesSlide70.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slide" Target="slide75.xml"/><Relationship Id="rId5" Type="http://schemas.openxmlformats.org/officeDocument/2006/relationships/slide" Target="slide72.xml"/><Relationship Id="rId4" Type="http://schemas.openxmlformats.org/officeDocument/2006/relationships/chart" Target="../charts/char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95711CA-64CD-45ED-9FAA-19F89C796FF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 uri="{C183D7F6-B498-43B3-948B-1728B52AA6E4}">
                <adec:decorative xmlns:adec="http://schemas.microsoft.com/office/drawing/2017/decorative" val="0"/>
              </a:ext>
            </a:extLst>
          </p:cNvPr>
          <p:cNvSpPr>
            <a:spLocks noGrp="1"/>
          </p:cNvSpPr>
          <p:nvPr>
            <p:ph type="title"/>
          </p:nvPr>
        </p:nvSpPr>
        <p:spPr>
          <a:xfrm>
            <a:off x="711675" y="3796101"/>
            <a:ext cx="10623081" cy="443198"/>
          </a:xfrm>
        </p:spPr>
        <p:txBody>
          <a:bodyPr/>
          <a:lstStyle/>
          <a:p>
            <a:r>
              <a:rPr lang="en-GB" sz="3200" dirty="0">
                <a:latin typeface="Arial" panose="020B0604020202020204" pitchFamily="34" charset="0"/>
                <a:cs typeface="Arial" panose="020B0604020202020204" pitchFamily="34" charset="0"/>
              </a:rPr>
              <a:t>Whittington Health NHS Trust</a:t>
            </a:r>
          </a:p>
        </p:txBody>
      </p:sp>
      <p:sp>
        <p:nvSpPr>
          <p:cNvPr id="8" name="Title 4">
            <a:extLst>
              <a:ext uri="{FF2B5EF4-FFF2-40B4-BE49-F238E27FC236}">
                <a16:creationId xmlns:a16="http://schemas.microsoft.com/office/drawing/2014/main" id="{DC588BF7-52C9-4FF7-9C7F-26C2F2D4117E}"/>
              </a:ext>
            </a:extLst>
          </p:cNvPr>
          <p:cNvSpPr txBox="1">
            <a:spLocks/>
          </p:cNvSpPr>
          <p:nvPr/>
        </p:nvSpPr>
        <p:spPr>
          <a:xfrm>
            <a:off x="711675" y="2201554"/>
            <a:ext cx="10270873" cy="1107996"/>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r>
              <a:rPr lang="en-GB" sz="4000" dirty="0"/>
              <a:t>NHS Adult Inpatient Survey 2021</a:t>
            </a:r>
            <a:br>
              <a:rPr lang="en-GB" sz="4000" dirty="0"/>
            </a:br>
            <a:r>
              <a:rPr lang="en-GB" sz="4000" dirty="0"/>
              <a:t>Benchmark Report</a:t>
            </a:r>
            <a:endParaRPr lang="en-GB" sz="4000" dirty="0">
              <a:latin typeface="+mn-lt"/>
            </a:endParaRPr>
          </a:p>
        </p:txBody>
      </p:sp>
    </p:spTree>
    <p:extLst>
      <p:ext uri="{BB962C8B-B14F-4D97-AF65-F5344CB8AC3E}">
        <p14:creationId xmlns:p14="http://schemas.microsoft.com/office/powerpoint/2010/main" val="1499399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dec="http://schemas.microsoft.com/office/drawing/2017/decorative" xmlns:a16="http://schemas.microsoft.com/office/drawing/2014/main"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Slide Number Placeholder 1">
            <a:extLst>
              <a:ext uri="{FF2B5EF4-FFF2-40B4-BE49-F238E27FC236}">
                <a16:creationId xmlns:a16="http://schemas.microsoft.com/office/drawing/2014/main" id="{6CBC387C-3133-4372-99EE-D99E88DBAD5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4" name="Rectangle 53">
            <a:extLst>
              <a:ext uri="{FF2B5EF4-FFF2-40B4-BE49-F238E27FC236}">
                <a16:creationId xmlns:a16="http://schemas.microsoft.com/office/drawing/2014/main" id="{0D028931-3DE0-43F5-BC72-CD25EDACF7DD}"/>
              </a:ext>
              <a:ext uri="{C183D7F6-B498-43B3-948B-1728B52AA6E4}">
                <adec:decorative xmlns:adec="http://schemas.microsoft.com/office/drawing/2017/decorative" val="1"/>
              </a:ext>
            </a:extLst>
          </p:cNvPr>
          <p:cNvSpPr/>
          <p:nvPr/>
        </p:nvSpPr>
        <p:spPr>
          <a:xfrm>
            <a:off x="6198342" y="2124224"/>
            <a:ext cx="5647046" cy="4332484"/>
          </a:xfrm>
          <a:prstGeom prst="rect">
            <a:avLst/>
          </a:prstGeom>
          <a:solidFill>
            <a:schemeClr val="bg1">
              <a:lumMod val="95000"/>
            </a:schemeClr>
          </a:solidFill>
          <a:ln>
            <a:solidFill>
              <a:srgbClr val="8497B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53" name="Rectangle 52">
            <a:extLst>
              <a:ext uri="{FF2B5EF4-FFF2-40B4-BE49-F238E27FC236}">
                <a16:creationId xmlns:a16="http://schemas.microsoft.com/office/drawing/2014/main" id="{FD23427E-97E9-4210-8D9D-275D4FA4B5E2}"/>
              </a:ext>
              <a:ext uri="{C183D7F6-B498-43B3-948B-1728B52AA6E4}">
                <adec:decorative xmlns:adec="http://schemas.microsoft.com/office/drawing/2017/decorative" val="1"/>
              </a:ext>
            </a:extLst>
          </p:cNvPr>
          <p:cNvSpPr/>
          <p:nvPr/>
        </p:nvSpPr>
        <p:spPr>
          <a:xfrm>
            <a:off x="391266" y="2124225"/>
            <a:ext cx="5647046" cy="4334700"/>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 name="Title 3">
            <a:extLst>
              <a:ext uri="{FF2B5EF4-FFF2-40B4-BE49-F238E27FC236}">
                <a16:creationId xmlns:a16="http://schemas.microsoft.com/office/drawing/2014/main" id="{5239D303-CD38-4C8C-8EE9-D72304E7190C}"/>
              </a:ext>
            </a:extLst>
          </p:cNvPr>
          <p:cNvSpPr>
            <a:spLocks noGrp="1"/>
          </p:cNvSpPr>
          <p:nvPr>
            <p:ph type="title"/>
          </p:nvPr>
        </p:nvSpPr>
        <p:spPr>
          <a:xfrm>
            <a:off x="356470" y="540000"/>
            <a:ext cx="11417697" cy="654856"/>
          </a:xfrm>
        </p:spPr>
        <p:txBody>
          <a:bodyPr>
            <a:normAutofit/>
          </a:bodyPr>
          <a:lstStyle/>
          <a:p>
            <a:r>
              <a:rPr lang="en-GB" dirty="0"/>
              <a:t>Best and worst performance relative to the trust average</a:t>
            </a:r>
          </a:p>
        </p:txBody>
      </p:sp>
      <p:sp>
        <p:nvSpPr>
          <p:cNvPr id="68" name="TextBox 67">
            <a:extLst>
              <a:ext uri="{FF2B5EF4-FFF2-40B4-BE49-F238E27FC236}">
                <a16:creationId xmlns:a16="http://schemas.microsoft.com/office/drawing/2014/main" id="{29BA4F02-2FC2-46C6-B277-AD44415E072C}"/>
              </a:ext>
            </a:extLst>
          </p:cNvPr>
          <p:cNvSpPr txBox="1"/>
          <p:nvPr/>
        </p:nvSpPr>
        <p:spPr>
          <a:xfrm>
            <a:off x="396341" y="1063868"/>
            <a:ext cx="11316186" cy="1015663"/>
          </a:xfrm>
          <a:prstGeom prst="rect">
            <a:avLst/>
          </a:prstGeom>
          <a:noFill/>
        </p:spPr>
        <p:txBody>
          <a:bodyPr wrap="square">
            <a:spAutoFit/>
          </a:bodyPr>
          <a:lstStyle/>
          <a:p>
            <a:pPr>
              <a:defRPr/>
            </a:pPr>
            <a:r>
              <a:rPr kumimoji="0" lang="en-GB"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These five questions are calculated by comparing your trust’s results to the trust average </a:t>
            </a:r>
            <a:r>
              <a:rPr lang="en-GB" sz="1200" dirty="0">
                <a:latin typeface="Arial" panose="020B0604020202020204" pitchFamily="34" charset="0"/>
                <a:cs typeface="Arial" panose="020B0604020202020204" pitchFamily="34" charset="0"/>
              </a:rPr>
              <a:t>(the average trust score across England).</a:t>
            </a:r>
            <a:r>
              <a:rPr kumimoji="0" lang="en-GB"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a:latin typeface="Arial" panose="020B0604020202020204" pitchFamily="34" charset="0"/>
                <a:cs typeface="Arial" panose="020B0604020202020204" pitchFamily="34" charset="0"/>
              </a:rPr>
              <a:t>Top five scores</a:t>
            </a:r>
            <a:r>
              <a:rPr lang="en-GB" sz="1200" dirty="0">
                <a:latin typeface="Arial" panose="020B0604020202020204" pitchFamily="34" charset="0"/>
                <a:cs typeface="Arial" panose="020B0604020202020204" pitchFamily="34" charset="0"/>
              </a:rPr>
              <a:t>: These are the five results for your trust that are highest compared with the trust average. If none of the results for your trust are above the trust average, then the results that are closest to the trust average have been chosen, meaning a trust’s best performance may be worse than the trust average.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a:latin typeface="Arial" panose="020B0604020202020204" pitchFamily="34" charset="0"/>
                <a:cs typeface="Arial" panose="020B0604020202020204" pitchFamily="34" charset="0"/>
              </a:rPr>
              <a:t>Bottom five scores: </a:t>
            </a:r>
            <a:r>
              <a:rPr lang="en-GB" sz="1200" dirty="0">
                <a:latin typeface="Arial" panose="020B0604020202020204" pitchFamily="34" charset="0"/>
                <a:cs typeface="Arial" panose="020B0604020202020204" pitchFamily="34" charset="0"/>
              </a:rPr>
              <a:t>These are the five results for your trust that are lowest compared with the trust average. If none of the results for your trust are below the trust average, then the results that are closest to the trust average have been chosen, meaning a trust’s worst performance may be better than the trust average.</a:t>
            </a:r>
            <a:endPar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id="{A63E1292-0855-4CCD-BCBF-AF71B88B603E}"/>
              </a:ext>
              <a:ext uri="{C183D7F6-B498-43B3-948B-1728B52AA6E4}">
                <adec:decorative xmlns:adec="http://schemas.microsoft.com/office/drawing/2017/decorative" val="1"/>
              </a:ext>
            </a:extLst>
          </p:cNvPr>
          <p:cNvSpPr txBox="1"/>
          <p:nvPr/>
        </p:nvSpPr>
        <p:spPr>
          <a:xfrm>
            <a:off x="569049" y="2214330"/>
            <a:ext cx="4891769"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highlight>
                  <a:srgbClr val="B7ACC0"/>
                </a:highlight>
                <a:uLnTx/>
                <a:uFillTx/>
                <a:latin typeface="Arial" panose="020B0604020202020204" pitchFamily="34" charset="0"/>
                <a:ea typeface="+mn-ea"/>
                <a:cs typeface="Arial" panose="020B0604020202020204" pitchFamily="34" charset="0"/>
              </a:rPr>
              <a:t>Top five scores</a:t>
            </a:r>
            <a:r>
              <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(compared with trust average)</a:t>
            </a:r>
          </a:p>
        </p:txBody>
      </p:sp>
      <p:grpSp>
        <p:nvGrpSpPr>
          <p:cNvPr id="5" name="Group 4">
            <a:extLst>
              <a:ext uri="{FF2B5EF4-FFF2-40B4-BE49-F238E27FC236}">
                <a16:creationId xmlns:a16="http://schemas.microsoft.com/office/drawing/2014/main" id="{513ACFA5-060C-4AB1-B9CC-485165AB8F00}"/>
              </a:ext>
              <a:ext uri="{C183D7F6-B498-43B3-948B-1728B52AA6E4}">
                <adec:decorative xmlns:adec="http://schemas.microsoft.com/office/drawing/2017/decorative" val="1"/>
              </a:ext>
            </a:extLst>
          </p:cNvPr>
          <p:cNvGrpSpPr/>
          <p:nvPr/>
        </p:nvGrpSpPr>
        <p:grpSpPr>
          <a:xfrm>
            <a:off x="667489" y="2646502"/>
            <a:ext cx="3368818" cy="288720"/>
            <a:chOff x="690833" y="2272986"/>
            <a:chExt cx="3368818" cy="288720"/>
          </a:xfrm>
        </p:grpSpPr>
        <p:sp>
          <p:nvSpPr>
            <p:cNvPr id="8" name="Rectangle 7">
              <a:extLst>
                <a:ext uri="{FF2B5EF4-FFF2-40B4-BE49-F238E27FC236}">
                  <a16:creationId xmlns:a16="http://schemas.microsoft.com/office/drawing/2014/main" id="{DB81CA9B-8640-4D55-9953-E2B998A3B64B}"/>
                </a:ext>
              </a:extLst>
            </p:cNvPr>
            <p:cNvSpPr/>
            <p:nvPr/>
          </p:nvSpPr>
          <p:spPr>
            <a:xfrm>
              <a:off x="690833" y="2360063"/>
              <a:ext cx="142875" cy="144000"/>
            </a:xfrm>
            <a:prstGeom prst="rect">
              <a:avLst/>
            </a:prstGeom>
            <a:solidFill>
              <a:srgbClr val="B7AC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2" name="TextBox 21">
              <a:extLst>
                <a:ext uri="{FF2B5EF4-FFF2-40B4-BE49-F238E27FC236}">
                  <a16:creationId xmlns:a16="http://schemas.microsoft.com/office/drawing/2014/main" id="{3C4C5960-CD3A-4E48-B475-CF0A7255FC53}"/>
                </a:ext>
              </a:extLst>
            </p:cNvPr>
            <p:cNvSpPr txBox="1"/>
            <p:nvPr/>
          </p:nvSpPr>
          <p:spPr>
            <a:xfrm>
              <a:off x="783983" y="2284707"/>
              <a:ext cx="132100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Your trust score</a:t>
              </a:r>
            </a:p>
          </p:txBody>
        </p:sp>
        <p:sp>
          <p:nvSpPr>
            <p:cNvPr id="23" name="Rectangle 22">
              <a:extLst>
                <a:ext uri="{FF2B5EF4-FFF2-40B4-BE49-F238E27FC236}">
                  <a16:creationId xmlns:a16="http://schemas.microsoft.com/office/drawing/2014/main" id="{30F49F56-978F-44E9-B81C-CCEA16661996}"/>
                </a:ext>
              </a:extLst>
            </p:cNvPr>
            <p:cNvSpPr/>
            <p:nvPr/>
          </p:nvSpPr>
          <p:spPr>
            <a:xfrm>
              <a:off x="2147433" y="2324242"/>
              <a:ext cx="54000" cy="18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4" name="TextBox 23">
              <a:extLst>
                <a:ext uri="{FF2B5EF4-FFF2-40B4-BE49-F238E27FC236}">
                  <a16:creationId xmlns:a16="http://schemas.microsoft.com/office/drawing/2014/main" id="{7D71F102-68CF-41DD-A615-C6ED66812E83}"/>
                </a:ext>
              </a:extLst>
            </p:cNvPr>
            <p:cNvSpPr txBox="1"/>
            <p:nvPr/>
          </p:nvSpPr>
          <p:spPr>
            <a:xfrm>
              <a:off x="2152143" y="2272986"/>
              <a:ext cx="1907508"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average</a:t>
              </a:r>
            </a:p>
          </p:txBody>
        </p:sp>
      </p:grpSp>
      <p:grpSp>
        <p:nvGrpSpPr>
          <p:cNvPr id="25" name="Group 24">
            <a:extLst>
              <a:ext uri="{FF2B5EF4-FFF2-40B4-BE49-F238E27FC236}">
                <a16:creationId xmlns:a16="http://schemas.microsoft.com/office/drawing/2014/main" id="{383F4F1F-3FE1-4313-8108-A13027E7D296}"/>
              </a:ext>
              <a:ext uri="{C183D7F6-B498-43B3-948B-1728B52AA6E4}">
                <adec:decorative xmlns:adec="http://schemas.microsoft.com/office/drawing/2017/decorative" val="1"/>
              </a:ext>
            </a:extLst>
          </p:cNvPr>
          <p:cNvGrpSpPr/>
          <p:nvPr/>
        </p:nvGrpSpPr>
        <p:grpSpPr>
          <a:xfrm>
            <a:off x="6460693" y="2605919"/>
            <a:ext cx="3368818" cy="279928"/>
            <a:chOff x="690833" y="2281778"/>
            <a:chExt cx="3368818" cy="279928"/>
          </a:xfrm>
        </p:grpSpPr>
        <p:sp>
          <p:nvSpPr>
            <p:cNvPr id="26" name="Rectangle 25">
              <a:extLst>
                <a:ext uri="{FF2B5EF4-FFF2-40B4-BE49-F238E27FC236}">
                  <a16:creationId xmlns:a16="http://schemas.microsoft.com/office/drawing/2014/main" id="{2BDA9EC0-CD16-44B0-A1DE-1DEA814D7DC0}"/>
                </a:ext>
              </a:extLst>
            </p:cNvPr>
            <p:cNvSpPr/>
            <p:nvPr/>
          </p:nvSpPr>
          <p:spPr>
            <a:xfrm>
              <a:off x="690833" y="2360063"/>
              <a:ext cx="142875" cy="144000"/>
            </a:xfrm>
            <a:prstGeom prst="rect">
              <a:avLst/>
            </a:prstGeom>
            <a:solidFill>
              <a:srgbClr val="9FAEC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7" name="TextBox 26">
              <a:extLst>
                <a:ext uri="{FF2B5EF4-FFF2-40B4-BE49-F238E27FC236}">
                  <a16:creationId xmlns:a16="http://schemas.microsoft.com/office/drawing/2014/main" id="{867A4F12-B272-49A0-BD22-155922070934}"/>
                </a:ext>
              </a:extLst>
            </p:cNvPr>
            <p:cNvSpPr txBox="1"/>
            <p:nvPr/>
          </p:nvSpPr>
          <p:spPr>
            <a:xfrm>
              <a:off x="783983" y="2284707"/>
              <a:ext cx="132100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Your trust score</a:t>
              </a:r>
            </a:p>
          </p:txBody>
        </p:sp>
        <p:sp>
          <p:nvSpPr>
            <p:cNvPr id="28" name="Rectangle 27">
              <a:extLst>
                <a:ext uri="{FF2B5EF4-FFF2-40B4-BE49-F238E27FC236}">
                  <a16:creationId xmlns:a16="http://schemas.microsoft.com/office/drawing/2014/main" id="{F52864BE-E435-4C84-9B02-D29033EDC193}"/>
                </a:ext>
              </a:extLst>
            </p:cNvPr>
            <p:cNvSpPr/>
            <p:nvPr/>
          </p:nvSpPr>
          <p:spPr>
            <a:xfrm>
              <a:off x="2147433" y="2324242"/>
              <a:ext cx="54000" cy="18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9" name="TextBox 28">
              <a:extLst>
                <a:ext uri="{FF2B5EF4-FFF2-40B4-BE49-F238E27FC236}">
                  <a16:creationId xmlns:a16="http://schemas.microsoft.com/office/drawing/2014/main" id="{63A719ED-1FD4-4071-A42F-E8386B2FE2E0}"/>
                </a:ext>
              </a:extLst>
            </p:cNvPr>
            <p:cNvSpPr txBox="1"/>
            <p:nvPr/>
          </p:nvSpPr>
          <p:spPr>
            <a:xfrm>
              <a:off x="2152143" y="2281778"/>
              <a:ext cx="1907508"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average</a:t>
              </a:r>
            </a:p>
          </p:txBody>
        </p:sp>
      </p:grpSp>
      <p:sp>
        <p:nvSpPr>
          <p:cNvPr id="43" name="TextBox 42">
            <a:extLst>
              <a:ext uri="{FF2B5EF4-FFF2-40B4-BE49-F238E27FC236}">
                <a16:creationId xmlns:a16="http://schemas.microsoft.com/office/drawing/2014/main" id="{C2DEB192-E75B-4C23-BBDA-26D9B118A492}"/>
              </a:ext>
              <a:ext uri="{C183D7F6-B498-43B3-948B-1728B52AA6E4}">
                <adec:decorative xmlns:adec="http://schemas.microsoft.com/office/drawing/2017/decorative" val="1"/>
              </a:ext>
            </a:extLst>
          </p:cNvPr>
          <p:cNvSpPr txBox="1"/>
          <p:nvPr/>
        </p:nvSpPr>
        <p:spPr>
          <a:xfrm>
            <a:off x="6369064" y="2214329"/>
            <a:ext cx="4891769"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highlight>
                  <a:srgbClr val="9FAEC1"/>
                </a:highlight>
                <a:uLnTx/>
                <a:uFillTx/>
                <a:latin typeface="Arial" panose="020B0604020202020204" pitchFamily="34" charset="0"/>
                <a:ea typeface="+mn-ea"/>
                <a:cs typeface="Arial" panose="020B0604020202020204" pitchFamily="34" charset="0"/>
              </a:rPr>
              <a:t>Bottom five scores</a:t>
            </a:r>
            <a:r>
              <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(compared with trust average)</a:t>
            </a:r>
          </a:p>
        </p:txBody>
      </p:sp>
      <p:graphicFrame>
        <p:nvGraphicFramePr>
          <p:cNvPr id="35" name="D_3480b63df24e5775" descr="Bar chart showing the top five scores for this trust compared to the trust average.">
            <a:extLst>
              <a:ext uri="{FF2B5EF4-FFF2-40B4-BE49-F238E27FC236}">
                <a16:creationId xmlns:a16="http://schemas.microsoft.com/office/drawing/2014/main" id="{DDE84C12-98A4-43AD-B7F4-93DE029E4EC2}"/>
              </a:ext>
            </a:extLst>
          </p:cNvPr>
          <p:cNvGraphicFramePr/>
          <p:nvPr>
            <p:extLst>
              <p:ext uri="{D42A27DB-BD31-4B8C-83A1-F6EECF244321}">
                <p14:modId xmlns:p14="http://schemas.microsoft.com/office/powerpoint/2010/main" val="1332784360"/>
              </p:ext>
            </p:extLst>
          </p:nvPr>
        </p:nvGraphicFramePr>
        <p:xfrm>
          <a:off x="377602" y="2144860"/>
          <a:ext cx="5902654" cy="433248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7" name="D_b39723761ff266fa_CalcTable">
            <a:extLst>
              <a:ext uri="{FF2B5EF4-FFF2-40B4-BE49-F238E27FC236}">
                <a16:creationId xmlns:a16="http://schemas.microsoft.com/office/drawing/2014/main" id="{B433A3FF-7F5A-4F7E-BCEA-3DBFA4143ED1}"/>
              </a:ext>
            </a:extLst>
          </p:cNvPr>
          <p:cNvGraphicFramePr>
            <a:graphicFrameLocks noGrp="1"/>
          </p:cNvGraphicFramePr>
          <p:nvPr>
            <p:extLst>
              <p:ext uri="{D42A27DB-BD31-4B8C-83A1-F6EECF244321}">
                <p14:modId xmlns:p14="http://schemas.microsoft.com/office/powerpoint/2010/main" val="1243205345"/>
              </p:ext>
            </p:extLst>
          </p:nvPr>
        </p:nvGraphicFramePr>
        <p:xfrm>
          <a:off x="474416" y="3028053"/>
          <a:ext cx="3093744" cy="3349664"/>
        </p:xfrm>
        <a:graphic>
          <a:graphicData uri="http://schemas.openxmlformats.org/drawingml/2006/table">
            <a:tbl>
              <a:tblPr firstRow="1" bandRow="1">
                <a:tableStyleId>{5940675A-B579-460E-94D1-54222C63F5DA}</a:tableStyleId>
              </a:tblPr>
              <a:tblGrid>
                <a:gridCol w="782884">
                  <a:extLst>
                    <a:ext uri="{9D8B030D-6E8A-4147-A177-3AD203B41FA5}">
                      <a16:colId xmlns:a16="http://schemas.microsoft.com/office/drawing/2014/main" val="1244472185"/>
                    </a:ext>
                  </a:extLst>
                </a:gridCol>
                <a:gridCol w="88900">
                  <a:extLst>
                    <a:ext uri="{9D8B030D-6E8A-4147-A177-3AD203B41FA5}">
                      <a16:colId xmlns:a16="http://schemas.microsoft.com/office/drawing/2014/main" val="1132576877"/>
                    </a:ext>
                  </a:extLst>
                </a:gridCol>
                <a:gridCol w="2221960">
                  <a:extLst>
                    <a:ext uri="{9D8B030D-6E8A-4147-A177-3AD203B41FA5}">
                      <a16:colId xmlns:a16="http://schemas.microsoft.com/office/drawing/2014/main" val="1550626935"/>
                    </a:ext>
                  </a:extLst>
                </a:gridCol>
              </a:tblGrid>
              <a:tr h="610808">
                <a:tc>
                  <a:txBody>
                    <a:bodyPr/>
                    <a:lstStyle/>
                    <a:p>
                      <a:pPr algn="l" fontAlgn="t"/>
                      <a:r>
                        <a:rPr lang="en-GB" sz="850" u="none" strike="noStrike">
                          <a:effectLst/>
                          <a:latin typeface="Arial" panose="020B0604020202020204" pitchFamily="34" charset="0"/>
                          <a:cs typeface="Arial" panose="020B0604020202020204" pitchFamily="34" charset="0"/>
                        </a:rPr>
                        <a:t>Leaving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Q41. Thinking about any medicine you were to take at home, were you given any of the following?</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1758081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Q5. Were you ever prevented from sleeping at night by hospital lighting?</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76270239"/>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Doctors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Q16. When you asked doctors questions, did you get answers you could understand?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93299215"/>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Q10. If you brought medication with you to hospital, were you able to take it when you needed to?</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9735853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Feedback on care</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Q49. During your hospital stay, were you ever asked to give your views on the quality of your care?</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08693216"/>
                  </a:ext>
                </a:extLst>
              </a:tr>
            </a:tbl>
          </a:graphicData>
        </a:graphic>
      </p:graphicFrame>
      <p:graphicFrame>
        <p:nvGraphicFramePr>
          <p:cNvPr id="39" name="D_2e53f552d84e74d4" descr="Bar chart showing the top five scores for this trust compared to the trust average.">
            <a:extLst>
              <a:ext uri="{FF2B5EF4-FFF2-40B4-BE49-F238E27FC236}">
                <a16:creationId xmlns:a16="http://schemas.microsoft.com/office/drawing/2014/main" id="{1F8BD0B3-F2DE-4CBF-965C-B8DBB127181E}"/>
              </a:ext>
            </a:extLst>
          </p:cNvPr>
          <p:cNvGraphicFramePr/>
          <p:nvPr>
            <p:extLst>
              <p:ext uri="{D42A27DB-BD31-4B8C-83A1-F6EECF244321}">
                <p14:modId xmlns:p14="http://schemas.microsoft.com/office/powerpoint/2010/main" val="3108920767"/>
              </p:ext>
            </p:extLst>
          </p:nvPr>
        </p:nvGraphicFramePr>
        <p:xfrm>
          <a:off x="6262760" y="2100166"/>
          <a:ext cx="5902654" cy="433248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 name="D_b39723761ff266fa" hidden="1">
            <a:extLst>
              <a:ext uri="{FF2B5EF4-FFF2-40B4-BE49-F238E27FC236}">
                <a16:creationId xmlns:a16="http://schemas.microsoft.com/office/drawing/2014/main" id="{B20E906E-D2E8-4E17-9F26-820763A8AB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35683598"/>
              </p:ext>
            </p:extLst>
          </p:nvPr>
        </p:nvGraphicFramePr>
        <p:xfrm>
          <a:off x="-2155068" y="2380889"/>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0" name="D_58dd63de9586c4d4_CalcTable">
            <a:extLst>
              <a:ext uri="{FF2B5EF4-FFF2-40B4-BE49-F238E27FC236}">
                <a16:creationId xmlns:a16="http://schemas.microsoft.com/office/drawing/2014/main" id="{05487BDE-11C7-49AE-8B2B-0FF41B6C081A}"/>
              </a:ext>
            </a:extLst>
          </p:cNvPr>
          <p:cNvGraphicFramePr>
            <a:graphicFrameLocks noGrp="1"/>
          </p:cNvGraphicFramePr>
          <p:nvPr>
            <p:extLst>
              <p:ext uri="{D42A27DB-BD31-4B8C-83A1-F6EECF244321}">
                <p14:modId xmlns:p14="http://schemas.microsoft.com/office/powerpoint/2010/main" val="384078717"/>
              </p:ext>
            </p:extLst>
          </p:nvPr>
        </p:nvGraphicFramePr>
        <p:xfrm>
          <a:off x="6315593" y="3030441"/>
          <a:ext cx="3093744" cy="3349664"/>
        </p:xfrm>
        <a:graphic>
          <a:graphicData uri="http://schemas.openxmlformats.org/drawingml/2006/table">
            <a:tbl>
              <a:tblPr firstRow="1" bandRow="1">
                <a:tableStyleId>{5940675A-B579-460E-94D1-54222C63F5DA}</a:tableStyleId>
              </a:tblPr>
              <a:tblGrid>
                <a:gridCol w="771007">
                  <a:extLst>
                    <a:ext uri="{9D8B030D-6E8A-4147-A177-3AD203B41FA5}">
                      <a16:colId xmlns:a16="http://schemas.microsoft.com/office/drawing/2014/main" val="1244472185"/>
                    </a:ext>
                  </a:extLst>
                </a:gridCol>
                <a:gridCol w="88900">
                  <a:extLst>
                    <a:ext uri="{9D8B030D-6E8A-4147-A177-3AD203B41FA5}">
                      <a16:colId xmlns:a16="http://schemas.microsoft.com/office/drawing/2014/main" val="42269802"/>
                    </a:ext>
                  </a:extLst>
                </a:gridCol>
                <a:gridCol w="2233837">
                  <a:extLst>
                    <a:ext uri="{9D8B030D-6E8A-4147-A177-3AD203B41FA5}">
                      <a16:colId xmlns:a16="http://schemas.microsoft.com/office/drawing/2014/main" val="1550626935"/>
                    </a:ext>
                  </a:extLst>
                </a:gridCol>
              </a:tblGrid>
              <a:tr h="610808">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Q14. Were you able to get hospital food outside of set meal times?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1758081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Leaving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Q43. Did hospital staff tell you who to contact if you were worried about your condition or treatment after you left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76270239"/>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Q13. Did you get enough help from staff to eat your meals?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93299215"/>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Q12. How would you rate the hospital food?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9735853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Your care and treatment</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Q26. Did you feel able to talk to members of hospital staff about your worries and fears?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08693216"/>
                  </a:ext>
                </a:extLst>
              </a:tr>
            </a:tbl>
          </a:graphicData>
        </a:graphic>
      </p:graphicFrame>
      <p:graphicFrame>
        <p:nvGraphicFramePr>
          <p:cNvPr id="30" name="D_58dd63de9586c4d4" hidden="1">
            <a:extLst>
              <a:ext uri="{FF2B5EF4-FFF2-40B4-BE49-F238E27FC236}">
                <a16:creationId xmlns:a16="http://schemas.microsoft.com/office/drawing/2014/main" id="{26EE9182-A570-473E-A84D-33D447B295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02957058"/>
              </p:ext>
            </p:extLst>
          </p:nvPr>
        </p:nvGraphicFramePr>
        <p:xfrm>
          <a:off x="12300161" y="2369636"/>
          <a:ext cx="2032000" cy="50800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486521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5B4B26AE-7057-4E03-B875-753343EF643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11</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2181225"/>
            <a:ext cx="5106653" cy="564775"/>
          </a:xfrm>
        </p:spPr>
        <p:txBody>
          <a:bodyPr/>
          <a:lstStyle/>
          <a:p>
            <a:r>
              <a:rPr lang="en-GB" b="1" dirty="0">
                <a:cs typeface="Arial" panose="020B0604020202020204" pitchFamily="34" charset="0"/>
              </a:rPr>
              <a:t>Benchmarking</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3687273"/>
            <a:ext cx="9372482" cy="223593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how your trust scored for each evaluative question in the survey, compared with other trusts that took part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analysis technique called the ‘expected range’ to determine if your trust is performing about the same, better or worse compared with most other trusts </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a </a:t>
            </a:r>
            <a:r>
              <a:rPr lang="en-GB" sz="2000" dirty="0">
                <a:solidFill>
                  <a:prstClr val="white"/>
                </a:solidFill>
                <a:latin typeface="Arial"/>
              </a:rPr>
              <a:t>comparison of section scores with other trusts in your region</a:t>
            </a:r>
          </a:p>
        </p:txBody>
      </p:sp>
    </p:spTree>
    <p:extLst>
      <p:ext uri="{BB962C8B-B14F-4D97-AF65-F5344CB8AC3E}">
        <p14:creationId xmlns:p14="http://schemas.microsoft.com/office/powerpoint/2010/main" val="1209154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dec="http://schemas.microsoft.com/office/drawing/2017/decorative" xmlns:a16="http://schemas.microsoft.com/office/drawing/2014/main"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C4ECF878-E415-4E57-B2D7-63A073A0464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0372725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2">
            <a:extLst>
              <a:ext uri="{FF2B5EF4-FFF2-40B4-BE49-F238E27FC236}">
                <a16:creationId xmlns:a16="http://schemas.microsoft.com/office/drawing/2014/main" id="{CEFC3553-9C57-45FB-A6E8-BDB74912B9E4}"/>
              </a:ext>
            </a:extLst>
          </p:cNvPr>
          <p:cNvSpPr>
            <a:spLocks noGrp="1"/>
          </p:cNvSpPr>
          <p:nvPr>
            <p:ph type="title"/>
          </p:nvPr>
        </p:nvSpPr>
        <p:spPr>
          <a:xfrm>
            <a:off x="419970" y="537464"/>
            <a:ext cx="11417697" cy="654856"/>
          </a:xfrm>
        </p:spPr>
        <p:txBody>
          <a:bodyPr>
            <a:normAutofit/>
          </a:bodyPr>
          <a:lstStyle/>
          <a:p>
            <a:r>
              <a:rPr lang="en-GB" dirty="0"/>
              <a:t>Section 1. Admission to hospital</a:t>
            </a:r>
          </a:p>
        </p:txBody>
      </p:sp>
      <p:sp>
        <p:nvSpPr>
          <p:cNvPr id="13" name="Title 6">
            <a:extLst>
              <a:ext uri="{FF2B5EF4-FFF2-40B4-BE49-F238E27FC236}">
                <a16:creationId xmlns:a16="http://schemas.microsoft.com/office/drawing/2014/main" id="{E4FA08AF-2114-4A2B-9695-6E541341080D}"/>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24" name="TextBox 23">
            <a:extLst>
              <a:ext uri="{FF2B5EF4-FFF2-40B4-BE49-F238E27FC236}">
                <a16:creationId xmlns:a16="http://schemas.microsoft.com/office/drawing/2014/main" id="{A909A451-E3B1-40E2-8A67-56560CDF6D13}"/>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8" name="D_18b84c47b2c71cc2" hidden="1">
            <a:extLst>
              <a:ext uri="{FF2B5EF4-FFF2-40B4-BE49-F238E27FC236}">
                <a16:creationId xmlns:a16="http://schemas.microsoft.com/office/drawing/2014/main" id="{B0F83B9F-F384-4287-8FC4-07F5DE09D7D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27534813"/>
              </p:ext>
            </p:extLst>
          </p:nvPr>
        </p:nvGraphicFramePr>
        <p:xfrm>
          <a:off x="-2127739" y="263693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D_18b84c47b2c71cc2_CalcTable">
            <a:extLst>
              <a:ext uri="{FF2B5EF4-FFF2-40B4-BE49-F238E27FC236}">
                <a16:creationId xmlns:a16="http://schemas.microsoft.com/office/drawing/2014/main" id="{86B8DD9E-9D00-4EAD-9530-014A6F42DB06}"/>
              </a:ext>
            </a:extLst>
          </p:cNvPr>
          <p:cNvGraphicFramePr>
            <a:graphicFrameLocks noGrp="1"/>
          </p:cNvGraphicFramePr>
          <p:nvPr>
            <p:extLst>
              <p:ext uri="{D42A27DB-BD31-4B8C-83A1-F6EECF244321}">
                <p14:modId xmlns:p14="http://schemas.microsoft.com/office/powerpoint/2010/main" val="2310363544"/>
              </p:ext>
            </p:extLst>
          </p:nvPr>
        </p:nvGraphicFramePr>
        <p:xfrm>
          <a:off x="866775" y="3065905"/>
          <a:ext cx="5386590" cy="370840"/>
        </p:xfrm>
        <a:graphic>
          <a:graphicData uri="http://schemas.openxmlformats.org/drawingml/2006/table">
            <a:tbl>
              <a:tblPr firstRow="1" bandRow="1">
                <a:tableStyleId>{5C22544A-7EE6-4342-B048-85BDC9FD1C3A}</a:tableStyleId>
              </a:tblPr>
              <a:tblGrid>
                <a:gridCol w="5386590">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6.8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graphicFrame>
        <p:nvGraphicFramePr>
          <p:cNvPr id="26" name="D_80677551dd744218" descr="A bar chart showing the range of section scores for all NHS trusts for Section 1 (Admission to hospital).">
            <a:extLst>
              <a:ext uri="{FF2B5EF4-FFF2-40B4-BE49-F238E27FC236}">
                <a16:creationId xmlns:a16="http://schemas.microsoft.com/office/drawing/2014/main" id="{24E24AE3-B3D3-49F6-A216-5F2262DFA6B4}"/>
              </a:ext>
            </a:extLst>
          </p:cNvPr>
          <p:cNvGraphicFramePr/>
          <p:nvPr>
            <p:extLst>
              <p:ext uri="{D42A27DB-BD31-4B8C-83A1-F6EECF244321}">
                <p14:modId xmlns:p14="http://schemas.microsoft.com/office/powerpoint/2010/main" val="2696727206"/>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12" name="TextBox 11">
            <a:extLst>
              <a:ext uri="{FF2B5EF4-FFF2-40B4-BE49-F238E27FC236}">
                <a16:creationId xmlns:a16="http://schemas.microsoft.com/office/drawing/2014/main" id="{2730B843-8A2A-4575-9B7A-A1303D135EC8}"/>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14" name="TextBox 13">
            <a:extLst>
              <a:ext uri="{FF2B5EF4-FFF2-40B4-BE49-F238E27FC236}">
                <a16:creationId xmlns:a16="http://schemas.microsoft.com/office/drawing/2014/main" id="{5317B5E4-1611-4B4E-A84D-BFFDF4EFCF49}"/>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15" name="Rectangle 14">
            <a:extLst>
              <a:ext uri="{FF2B5EF4-FFF2-40B4-BE49-F238E27FC236}">
                <a16:creationId xmlns:a16="http://schemas.microsoft.com/office/drawing/2014/main" id="{130DB257-64A0-4758-ACD8-00EF7F8D1ED9}"/>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16" name="Rectangle 15">
            <a:extLst>
              <a:ext uri="{FF2B5EF4-FFF2-40B4-BE49-F238E27FC236}">
                <a16:creationId xmlns:a16="http://schemas.microsoft.com/office/drawing/2014/main" id="{D6948489-65C2-4CC0-9C07-653038D41E55}"/>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19" name="Title 6">
            <a:extLst>
              <a:ext uri="{FF2B5EF4-FFF2-40B4-BE49-F238E27FC236}">
                <a16:creationId xmlns:a16="http://schemas.microsoft.com/office/drawing/2014/main" id="{871D2CF0-CC4E-4D79-9488-B60283713D2E}"/>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sp>
        <p:nvSpPr>
          <p:cNvPr id="22" name="Title 6">
            <a:extLst>
              <a:ext uri="{FF2B5EF4-FFF2-40B4-BE49-F238E27FC236}">
                <a16:creationId xmlns:a16="http://schemas.microsoft.com/office/drawing/2014/main" id="{0AE68814-4678-4EAD-B8E7-7C893FEA43C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29" name="D_7c0a468a171faac5" descr="A bar chart showing the top five trust results within your region.">
            <a:extLst>
              <a:ext uri="{FF2B5EF4-FFF2-40B4-BE49-F238E27FC236}">
                <a16:creationId xmlns:a16="http://schemas.microsoft.com/office/drawing/2014/main" id="{B357F3FB-FCDC-4106-B7E9-2679C0998B7B}"/>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243643214"/>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sp>
        <p:nvSpPr>
          <p:cNvPr id="23" name="Title 6">
            <a:extLst>
              <a:ext uri="{FF2B5EF4-FFF2-40B4-BE49-F238E27FC236}">
                <a16:creationId xmlns:a16="http://schemas.microsoft.com/office/drawing/2014/main" id="{9B78A0E7-5411-4155-87FE-C99DB61066FF}"/>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30" name="D_e1637bb907769224" descr="A bar chart showing the bottom five trust results within your region.">
            <a:extLst>
              <a:ext uri="{FF2B5EF4-FFF2-40B4-BE49-F238E27FC236}">
                <a16:creationId xmlns:a16="http://schemas.microsoft.com/office/drawing/2014/main" id="{206AFFC8-77F6-462B-BB90-7E9065935AE9}"/>
              </a:ext>
            </a:extLst>
          </p:cNvPr>
          <p:cNvGraphicFramePr/>
          <p:nvPr>
            <p:extLst>
              <p:ext uri="{D42A27DB-BD31-4B8C-83A1-F6EECF244321}">
                <p14:modId xmlns:p14="http://schemas.microsoft.com/office/powerpoint/2010/main" val="1818206348"/>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527750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_972d8ccdee453da0" hidden="1">
            <a:extLst>
              <a:ext uri="{FF2B5EF4-FFF2-40B4-BE49-F238E27FC236}">
                <a16:creationId xmlns:a16="http://schemas.microsoft.com/office/drawing/2014/main" id="{ED6F7B80-7880-4B96-AFF2-FCC6D5D286F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8622446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Ipsos Ribbon Rules" hidden="1">
            <a:extLst>
              <a:ext uri="{FF2B5EF4-FFF2-40B4-BE49-F238E27FC236}">
                <a16:creationId xmlns:a16="http://schemas.microsoft.com/office/drawing/2014/main" id="{134C02EB-B08E-4F93-B1E7-8D77F814F34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6972039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1. Admission to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5938"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2" name="Rectangle 11">
            <a:extLst>
              <a:ext uri="{FF2B5EF4-FFF2-40B4-BE49-F238E27FC236}">
                <a16:creationId xmlns:a16="http://schemas.microsoft.com/office/drawing/2014/main" id="{4A275529-D94A-428A-A7E1-8D558835CD70}"/>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9fa354129418d7ba" descr="A chart showing how your Trust scored for Q5 compared with other trusts that took part; using the ‘expected range’ analysis technique. ">
            <a:extLst>
              <a:ext uri="{FF2B5EF4-FFF2-40B4-BE49-F238E27FC236}">
                <a16:creationId xmlns:a16="http://schemas.microsoft.com/office/drawing/2014/main" id="{39EC34C9-9A94-4BC5-81B0-28A1F11DC53C}"/>
              </a:ext>
            </a:extLst>
          </p:cNvPr>
          <p:cNvGraphicFramePr/>
          <p:nvPr>
            <p:extLst>
              <p:ext uri="{D42A27DB-BD31-4B8C-83A1-F6EECF244321}">
                <p14:modId xmlns:p14="http://schemas.microsoft.com/office/powerpoint/2010/main" val="832249583"/>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9" name="D_ae7dfda0350aec25">
            <a:extLst>
              <a:ext uri="{FF2B5EF4-FFF2-40B4-BE49-F238E27FC236}">
                <a16:creationId xmlns:a16="http://schemas.microsoft.com/office/drawing/2014/main" id="{9C0B5CA6-84C9-400A-A519-0F08DB5371B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53646277"/>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20" name="Rectangle 19">
            <a:extLst>
              <a:ext uri="{FF2B5EF4-FFF2-40B4-BE49-F238E27FC236}">
                <a16:creationId xmlns:a16="http://schemas.microsoft.com/office/drawing/2014/main" id="{B9473663-3447-448D-95D3-7B04B36ED92A}"/>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Rectangle 15">
            <a:extLst>
              <a:ext uri="{FF2B5EF4-FFF2-40B4-BE49-F238E27FC236}">
                <a16:creationId xmlns:a16="http://schemas.microsoft.com/office/drawing/2014/main" id="{09790522-2750-4568-A477-EFFA32303E2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7" name="D_972d8ccdee453da0_CalcTable">
            <a:extLst>
              <a:ext uri="{FF2B5EF4-FFF2-40B4-BE49-F238E27FC236}">
                <a16:creationId xmlns:a16="http://schemas.microsoft.com/office/drawing/2014/main" id="{8BDA967E-71E7-4C60-B71B-5A656D27FA3C}"/>
              </a:ext>
            </a:extLst>
          </p:cNvPr>
          <p:cNvGraphicFramePr>
            <a:graphicFrameLocks noGrp="1"/>
          </p:cNvGraphicFramePr>
          <p:nvPr>
            <p:extLst>
              <p:ext uri="{D42A27DB-BD31-4B8C-83A1-F6EECF244321}">
                <p14:modId xmlns:p14="http://schemas.microsoft.com/office/powerpoint/2010/main" val="3003678662"/>
              </p:ext>
            </p:extLst>
          </p:nvPr>
        </p:nvGraphicFramePr>
        <p:xfrm>
          <a:off x="8459403" y="1908662"/>
          <a:ext cx="3340998" cy="1670135"/>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832174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338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82658975"/>
                  </a:ext>
                </a:extLst>
              </a:tr>
            </a:tbl>
          </a:graphicData>
        </a:graphic>
      </p:graphicFrame>
    </p:spTree>
    <p:extLst>
      <p:ext uri="{BB962C8B-B14F-4D97-AF65-F5344CB8AC3E}">
        <p14:creationId xmlns:p14="http://schemas.microsoft.com/office/powerpoint/2010/main" val="2200773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3B854997-4EC4-413A-AEA8-4F0A57E5113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9793102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E256D5F4-C134-493D-B0BC-FACB9F4464D5}"/>
              </a:ext>
            </a:extLst>
          </p:cNvPr>
          <p:cNvSpPr>
            <a:spLocks noGrp="1"/>
          </p:cNvSpPr>
          <p:nvPr>
            <p:ph type="title"/>
          </p:nvPr>
        </p:nvSpPr>
        <p:spPr>
          <a:xfrm>
            <a:off x="419970" y="537464"/>
            <a:ext cx="11417697" cy="654856"/>
          </a:xfrm>
        </p:spPr>
        <p:txBody>
          <a:bodyPr>
            <a:normAutofit/>
          </a:bodyPr>
          <a:lstStyle/>
          <a:p>
            <a:r>
              <a:rPr lang="en-GB" dirty="0"/>
              <a:t>Section 2. The hospital and ward</a:t>
            </a:r>
          </a:p>
        </p:txBody>
      </p:sp>
      <p:sp>
        <p:nvSpPr>
          <p:cNvPr id="16" name="Title 6">
            <a:extLst>
              <a:ext uri="{FF2B5EF4-FFF2-40B4-BE49-F238E27FC236}">
                <a16:creationId xmlns:a16="http://schemas.microsoft.com/office/drawing/2014/main" id="{A803DB53-AA29-4BAD-B768-1D9D0BEEFE42}"/>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E858FB88-2ADD-4E0B-99C1-FC606D00BB11}"/>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b560a95fc3b365a" hidden="1">
            <a:extLst>
              <a:ext uri="{FF2B5EF4-FFF2-40B4-BE49-F238E27FC236}">
                <a16:creationId xmlns:a16="http://schemas.microsoft.com/office/drawing/2014/main" id="{9969833A-052C-4E22-BCA2-39B36006B88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19823865"/>
              </p:ext>
            </p:extLst>
          </p:nvPr>
        </p:nvGraphicFramePr>
        <p:xfrm>
          <a:off x="-2127739" y="261004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3" name="D_9f80d1c396028c83" descr="A bar chart showing the range of section scores for all NHS trusts for Section 1 (Admission to hospital).">
            <a:extLst>
              <a:ext uri="{FF2B5EF4-FFF2-40B4-BE49-F238E27FC236}">
                <a16:creationId xmlns:a16="http://schemas.microsoft.com/office/drawing/2014/main" id="{DBDA45A4-AFE3-454F-A60D-74EAE1705F5A}"/>
              </a:ext>
            </a:extLst>
          </p:cNvPr>
          <p:cNvGraphicFramePr/>
          <p:nvPr>
            <p:extLst>
              <p:ext uri="{D42A27DB-BD31-4B8C-83A1-F6EECF244321}">
                <p14:modId xmlns:p14="http://schemas.microsoft.com/office/powerpoint/2010/main" val="725482006"/>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44" name="TextBox 43">
            <a:extLst>
              <a:ext uri="{FF2B5EF4-FFF2-40B4-BE49-F238E27FC236}">
                <a16:creationId xmlns:a16="http://schemas.microsoft.com/office/drawing/2014/main" id="{0782E3DF-8121-4193-8A6A-67AE672D60B7}"/>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45" name="TextBox 44">
            <a:extLst>
              <a:ext uri="{FF2B5EF4-FFF2-40B4-BE49-F238E27FC236}">
                <a16:creationId xmlns:a16="http://schemas.microsoft.com/office/drawing/2014/main" id="{D0B35FF7-A909-4E95-89F1-A3674C32F1F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46" name="Rectangle 45">
            <a:extLst>
              <a:ext uri="{FF2B5EF4-FFF2-40B4-BE49-F238E27FC236}">
                <a16:creationId xmlns:a16="http://schemas.microsoft.com/office/drawing/2014/main" id="{62EFD24C-7A4F-4514-96B3-0632CB0C74C9}"/>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7" name="Rectangle 46">
            <a:extLst>
              <a:ext uri="{FF2B5EF4-FFF2-40B4-BE49-F238E27FC236}">
                <a16:creationId xmlns:a16="http://schemas.microsoft.com/office/drawing/2014/main" id="{BEBC4D50-D760-473F-B7A1-6B7B616E47F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8" name="Title 6">
            <a:extLst>
              <a:ext uri="{FF2B5EF4-FFF2-40B4-BE49-F238E27FC236}">
                <a16:creationId xmlns:a16="http://schemas.microsoft.com/office/drawing/2014/main" id="{E81DB32E-7E27-4E8A-A8B0-427CF11F5AA5}"/>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49" name="D_ab560a95fc3b365a_CalcTable">
            <a:extLst>
              <a:ext uri="{FF2B5EF4-FFF2-40B4-BE49-F238E27FC236}">
                <a16:creationId xmlns:a16="http://schemas.microsoft.com/office/drawing/2014/main" id="{84D13863-8C0B-45EB-B2D2-131695A44356}"/>
              </a:ext>
            </a:extLst>
          </p:cNvPr>
          <p:cNvGraphicFramePr>
            <a:graphicFrameLocks noGrp="1"/>
          </p:cNvGraphicFramePr>
          <p:nvPr>
            <p:extLst>
              <p:ext uri="{D42A27DB-BD31-4B8C-83A1-F6EECF244321}">
                <p14:modId xmlns:p14="http://schemas.microsoft.com/office/powerpoint/2010/main" val="1873892738"/>
              </p:ext>
            </p:extLst>
          </p:nvPr>
        </p:nvGraphicFramePr>
        <p:xfrm>
          <a:off x="838201"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7.2 (Worse)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50" name="Title 6">
            <a:extLst>
              <a:ext uri="{FF2B5EF4-FFF2-40B4-BE49-F238E27FC236}">
                <a16:creationId xmlns:a16="http://schemas.microsoft.com/office/drawing/2014/main" id="{7E1203E7-1CBA-46C8-BF15-18A7D77249F7}"/>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51" name="Title 6">
            <a:extLst>
              <a:ext uri="{FF2B5EF4-FFF2-40B4-BE49-F238E27FC236}">
                <a16:creationId xmlns:a16="http://schemas.microsoft.com/office/drawing/2014/main" id="{2185B6B9-B100-4F04-98DC-9A78CB61ACC0}"/>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52" name="D_a3eeb21cc6405926" descr="A bar chart showing the top five trust results within your region.">
            <a:extLst>
              <a:ext uri="{FF2B5EF4-FFF2-40B4-BE49-F238E27FC236}">
                <a16:creationId xmlns:a16="http://schemas.microsoft.com/office/drawing/2014/main" id="{B827F2AC-9742-4142-A996-C384DE4BCDA1}"/>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764210589"/>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53" name="D_144010dd342dbc5d" descr="A bar chart showing the bottom five trust results within your region.">
            <a:extLst>
              <a:ext uri="{FF2B5EF4-FFF2-40B4-BE49-F238E27FC236}">
                <a16:creationId xmlns:a16="http://schemas.microsoft.com/office/drawing/2014/main" id="{B7341DA2-6736-4751-9A5F-5FD6E5F90DC7}"/>
              </a:ext>
            </a:extLst>
          </p:cNvPr>
          <p:cNvGraphicFramePr/>
          <p:nvPr>
            <p:extLst>
              <p:ext uri="{D42A27DB-BD31-4B8C-83A1-F6EECF244321}">
                <p14:modId xmlns:p14="http://schemas.microsoft.com/office/powerpoint/2010/main" val="611371945"/>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797940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1EAC8A42-2825-466E-88EA-B0FD32CC1E83}"/>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5" name="D_980fb32d5242e72d" descr="A chart showing how your Trust scored for Q4 compared with other trusts that took part; using the ‘expected range’ analysis technique. ">
            <a:extLst>
              <a:ext uri="{FF2B5EF4-FFF2-40B4-BE49-F238E27FC236}">
                <a16:creationId xmlns:a16="http://schemas.microsoft.com/office/drawing/2014/main" id="{E55F846B-7E30-4829-83AF-F0D3D897305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734881563"/>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 name="D_90ca6ab1c6cbde08" descr="A chart showing how your Trust scored for Q5 compared with other trusts that took part; using the ‘expected range’ analysis technique. ">
            <a:extLst>
              <a:ext uri="{FF2B5EF4-FFF2-40B4-BE49-F238E27FC236}">
                <a16:creationId xmlns:a16="http://schemas.microsoft.com/office/drawing/2014/main" id="{587D586E-8E52-4806-859D-8AB69DD8CC18}"/>
              </a:ext>
            </a:extLst>
          </p:cNvPr>
          <p:cNvGraphicFramePr/>
          <p:nvPr>
            <p:extLst>
              <p:ext uri="{D42A27DB-BD31-4B8C-83A1-F6EECF244321}">
                <p14:modId xmlns:p14="http://schemas.microsoft.com/office/powerpoint/2010/main" val="4072350214"/>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D_663088f8b0636935" descr="A chart showing how your Trust scored for Q5 compared with other trusts that took part; using the ‘expected range’ analysis technique. ">
            <a:extLst>
              <a:ext uri="{FF2B5EF4-FFF2-40B4-BE49-F238E27FC236}">
                <a16:creationId xmlns:a16="http://schemas.microsoft.com/office/drawing/2014/main" id="{0631C03B-6A7C-461B-9399-4B7A910B90A5}"/>
              </a:ext>
            </a:extLst>
          </p:cNvPr>
          <p:cNvGraphicFramePr/>
          <p:nvPr>
            <p:extLst>
              <p:ext uri="{D42A27DB-BD31-4B8C-83A1-F6EECF244321}">
                <p14:modId xmlns:p14="http://schemas.microsoft.com/office/powerpoint/2010/main" val="2300595813"/>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2" name="D_e8803db88414f667" descr="A chart showing how your Trust scored for Q6 compared with other trusts that took part; using the ‘expected range’ analysis technique. ">
            <a:extLst>
              <a:ext uri="{FF2B5EF4-FFF2-40B4-BE49-F238E27FC236}">
                <a16:creationId xmlns:a16="http://schemas.microsoft.com/office/drawing/2014/main" id="{CA0EA2D5-80A6-43B2-B6DE-3B9C11DAB197}"/>
              </a:ext>
            </a:extLst>
          </p:cNvPr>
          <p:cNvGraphicFramePr/>
          <p:nvPr>
            <p:extLst>
              <p:ext uri="{D42A27DB-BD31-4B8C-83A1-F6EECF244321}">
                <p14:modId xmlns:p14="http://schemas.microsoft.com/office/powerpoint/2010/main" val="36117378"/>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0" name="D_fa1154ff49779700" descr="A chart showing how your Trust scored for Q7 compared with other trusts that took part; using the ‘expected range’ analysis technique. ">
            <a:extLst>
              <a:ext uri="{FF2B5EF4-FFF2-40B4-BE49-F238E27FC236}">
                <a16:creationId xmlns:a16="http://schemas.microsoft.com/office/drawing/2014/main" id="{3884C1EC-2579-4E7D-8494-BCAFFE9A65F4}"/>
              </a:ext>
            </a:extLst>
          </p:cNvPr>
          <p:cNvGraphicFramePr/>
          <p:nvPr>
            <p:extLst>
              <p:ext uri="{D42A27DB-BD31-4B8C-83A1-F6EECF244321}">
                <p14:modId xmlns:p14="http://schemas.microsoft.com/office/powerpoint/2010/main" val="3462490042"/>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16" name="Rectangle 15">
            <a:extLst>
              <a:ext uri="{FF2B5EF4-FFF2-40B4-BE49-F238E27FC236}">
                <a16:creationId xmlns:a16="http://schemas.microsoft.com/office/drawing/2014/main" id="{DE344569-A78C-4A94-B0C1-6868E7BAFC9F}"/>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Rectangle 26">
            <a:extLst>
              <a:ext uri="{FF2B5EF4-FFF2-40B4-BE49-F238E27FC236}">
                <a16:creationId xmlns:a16="http://schemas.microsoft.com/office/drawing/2014/main" id="{6568FE62-9E05-4C4A-AA12-63B94AE0BD23}"/>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29" name="D_e9e727956202f691_CalcTable">
            <a:extLst>
              <a:ext uri="{FF2B5EF4-FFF2-40B4-BE49-F238E27FC236}">
                <a16:creationId xmlns:a16="http://schemas.microsoft.com/office/drawing/2014/main" id="{907C805C-C90E-4E77-AF03-DD8A5CC4A715}"/>
              </a:ext>
            </a:extLst>
          </p:cNvPr>
          <p:cNvGraphicFramePr>
            <a:graphicFrameLocks noGrp="1"/>
          </p:cNvGraphicFramePr>
          <p:nvPr>
            <p:extLst>
              <p:ext uri="{D42A27DB-BD31-4B8C-83A1-F6EECF244321}">
                <p14:modId xmlns:p14="http://schemas.microsoft.com/office/powerpoint/2010/main" val="320513969"/>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229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328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328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328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tc>
                  <a:txBody>
                    <a:bodyPr/>
                    <a:lstStyle/>
                    <a:p>
                      <a:pPr algn="ct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4060409180"/>
                  </a:ext>
                </a:extLst>
              </a:tr>
            </a:tbl>
          </a:graphicData>
        </a:graphic>
      </p:graphicFrame>
      <p:graphicFrame>
        <p:nvGraphicFramePr>
          <p:cNvPr id="24" name="D_e9e727956202f691" hidden="1">
            <a:extLst>
              <a:ext uri="{FF2B5EF4-FFF2-40B4-BE49-F238E27FC236}">
                <a16:creationId xmlns:a16="http://schemas.microsoft.com/office/drawing/2014/main" id="{3F711D1C-1136-43EF-A7D9-52724D1EE0B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1572774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5" name="Ipsos Ribbon Rules" hidden="1">
            <a:extLst>
              <a:ext uri="{FF2B5EF4-FFF2-40B4-BE49-F238E27FC236}">
                <a16:creationId xmlns:a16="http://schemas.microsoft.com/office/drawing/2014/main" id="{C8394674-8497-49F0-9783-5D7505365E2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3654475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603778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8" name="Rectangle 17">
            <a:extLst>
              <a:ext uri="{FF2B5EF4-FFF2-40B4-BE49-F238E27FC236}">
                <a16:creationId xmlns:a16="http://schemas.microsoft.com/office/drawing/2014/main" id="{E52D6ED0-0EA6-404D-BD14-545F83D34312}"/>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6" name="D_107dd00d374ffa01" descr="A chart showing how your Trust scored for Q8 compared with other trusts that took part; using the ‘expected range’ analysis technique. ">
            <a:extLst>
              <a:ext uri="{FF2B5EF4-FFF2-40B4-BE49-F238E27FC236}">
                <a16:creationId xmlns:a16="http://schemas.microsoft.com/office/drawing/2014/main" id="{2C5A0121-FE5E-41D8-9731-3268383F4329}"/>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716215213"/>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8" name="D_eddca81c307a2840" descr="A chart showing how your Trust scored for Q9 compared with other trusts that took part; using the ‘expected range’ analysis technique. ">
            <a:extLst>
              <a:ext uri="{FF2B5EF4-FFF2-40B4-BE49-F238E27FC236}">
                <a16:creationId xmlns:a16="http://schemas.microsoft.com/office/drawing/2014/main" id="{4AAF6576-CDC1-4D61-BB84-A08F8055A53D}"/>
              </a:ext>
            </a:extLst>
          </p:cNvPr>
          <p:cNvGraphicFramePr/>
          <p:nvPr>
            <p:extLst>
              <p:ext uri="{D42A27DB-BD31-4B8C-83A1-F6EECF244321}">
                <p14:modId xmlns:p14="http://schemas.microsoft.com/office/powerpoint/2010/main" val="3360006051"/>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9" name="D_3f91f79706838df1" descr="A chart showing how your Trust scored for Q10 compared with other trusts that took part; using the ‘expected range’ analysis technique.">
            <a:extLst>
              <a:ext uri="{FF2B5EF4-FFF2-40B4-BE49-F238E27FC236}">
                <a16:creationId xmlns:a16="http://schemas.microsoft.com/office/drawing/2014/main" id="{0A388F45-50EF-439A-A7F6-81761EF2C5FF}"/>
              </a:ext>
            </a:extLst>
          </p:cNvPr>
          <p:cNvGraphicFramePr/>
          <p:nvPr>
            <p:extLst>
              <p:ext uri="{D42A27DB-BD31-4B8C-83A1-F6EECF244321}">
                <p14:modId xmlns:p14="http://schemas.microsoft.com/office/powerpoint/2010/main" val="299443907"/>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0" name="D_b37c37088bceab21" descr="A chart showing how your Trust scored for Q11 compared with other trusts that took part; using the ‘expected range’ analysis technique. ">
            <a:extLst>
              <a:ext uri="{FF2B5EF4-FFF2-40B4-BE49-F238E27FC236}">
                <a16:creationId xmlns:a16="http://schemas.microsoft.com/office/drawing/2014/main" id="{A0004030-CDC8-4667-A439-6C1FC7DADCD2}"/>
              </a:ext>
            </a:extLst>
          </p:cNvPr>
          <p:cNvGraphicFramePr/>
          <p:nvPr>
            <p:extLst>
              <p:ext uri="{D42A27DB-BD31-4B8C-83A1-F6EECF244321}">
                <p14:modId xmlns:p14="http://schemas.microsoft.com/office/powerpoint/2010/main" val="4149989195"/>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31" name="D_c686b98f4251a762" descr="A chart showing how your Trust scored for Q12 compared with other trusts that took part; using the ‘expected range’ analysis technique.">
            <a:extLst>
              <a:ext uri="{FF2B5EF4-FFF2-40B4-BE49-F238E27FC236}">
                <a16:creationId xmlns:a16="http://schemas.microsoft.com/office/drawing/2014/main" id="{FEAB2DBC-BF72-4A07-8FFD-D81FB03E9E33}"/>
              </a:ext>
            </a:extLst>
          </p:cNvPr>
          <p:cNvGraphicFramePr/>
          <p:nvPr>
            <p:extLst>
              <p:ext uri="{D42A27DB-BD31-4B8C-83A1-F6EECF244321}">
                <p14:modId xmlns:p14="http://schemas.microsoft.com/office/powerpoint/2010/main" val="2976466897"/>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F7D3B5F8-CA15-4E30-9D94-9B868738A43F}"/>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5" name="D_c27128f012ad6d0a_CalcTable">
            <a:extLst>
              <a:ext uri="{FF2B5EF4-FFF2-40B4-BE49-F238E27FC236}">
                <a16:creationId xmlns:a16="http://schemas.microsoft.com/office/drawing/2014/main" id="{34A08A4E-F75B-45E5-B534-184EA59F76AA}"/>
              </a:ext>
            </a:extLst>
          </p:cNvPr>
          <p:cNvGraphicFramePr>
            <a:graphicFrameLocks noGrp="1"/>
          </p:cNvGraphicFramePr>
          <p:nvPr>
            <p:extLst>
              <p:ext uri="{D42A27DB-BD31-4B8C-83A1-F6EECF244321}">
                <p14:modId xmlns:p14="http://schemas.microsoft.com/office/powerpoint/2010/main" val="201752830"/>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344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F1BE4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257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139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198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1BE4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338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F1BE4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6" name="D_c27128f012ad6d0a" hidden="1">
            <a:extLst>
              <a:ext uri="{FF2B5EF4-FFF2-40B4-BE49-F238E27FC236}">
                <a16:creationId xmlns:a16="http://schemas.microsoft.com/office/drawing/2014/main" id="{8EE86DF6-113F-4AC2-B989-7F557F56709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098506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sp>
        <p:nvSpPr>
          <p:cNvPr id="27" name="Rectangle 26">
            <a:extLst>
              <a:ext uri="{FF2B5EF4-FFF2-40B4-BE49-F238E27FC236}">
                <a16:creationId xmlns:a16="http://schemas.microsoft.com/office/drawing/2014/main" id="{06C32CD5-0FE4-4F49-8B4A-046CFF6CBB97}"/>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7" name="Ipsos Ribbon Rules" hidden="1">
            <a:extLst>
              <a:ext uri="{FF2B5EF4-FFF2-40B4-BE49-F238E27FC236}">
                <a16:creationId xmlns:a16="http://schemas.microsoft.com/office/drawing/2014/main" id="{43F866DB-4B3A-42A2-8A06-52E0068BFA5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1269323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614789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5" name="Rectangle 14">
            <a:extLst>
              <a:ext uri="{FF2B5EF4-FFF2-40B4-BE49-F238E27FC236}">
                <a16:creationId xmlns:a16="http://schemas.microsoft.com/office/drawing/2014/main" id="{CCB2BEB8-7FEF-4E91-82DC-02BA8CA649C1}"/>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7" name="D_b5260654b7ba84f1" descr="A chart showing how your Trust scored for Q13 compared with other trusts that took part; using the ‘expected range’ analysis technique. ">
            <a:extLst>
              <a:ext uri="{FF2B5EF4-FFF2-40B4-BE49-F238E27FC236}">
                <a16:creationId xmlns:a16="http://schemas.microsoft.com/office/drawing/2014/main" id="{8F57F95A-AE08-4BEE-8DA9-3A924C77BEAD}"/>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039291188"/>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9" name="D_6114acec6e1c44d5" descr="A chart showing how your Trust scored for Q14 compared with other trusts that took part; using the ‘expected range’ analysis technique. ">
            <a:extLst>
              <a:ext uri="{FF2B5EF4-FFF2-40B4-BE49-F238E27FC236}">
                <a16:creationId xmlns:a16="http://schemas.microsoft.com/office/drawing/2014/main" id="{FE2838B2-1F5C-4A32-B5F9-C4B54F5A38AE}"/>
              </a:ext>
            </a:extLst>
          </p:cNvPr>
          <p:cNvGraphicFramePr/>
          <p:nvPr>
            <p:extLst>
              <p:ext uri="{D42A27DB-BD31-4B8C-83A1-F6EECF244321}">
                <p14:modId xmlns:p14="http://schemas.microsoft.com/office/powerpoint/2010/main" val="2616740314"/>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D_1e4803ac511ef548" descr="A chart showing how your Trust scored for Q15 compared with other trusts that took part; using the ‘expected range’ analysis technique. ">
            <a:extLst>
              <a:ext uri="{FF2B5EF4-FFF2-40B4-BE49-F238E27FC236}">
                <a16:creationId xmlns:a16="http://schemas.microsoft.com/office/drawing/2014/main" id="{F7612318-293B-4078-874C-0F525B6DBF4C}"/>
              </a:ext>
            </a:extLst>
          </p:cNvPr>
          <p:cNvGraphicFramePr/>
          <p:nvPr>
            <p:extLst>
              <p:ext uri="{D42A27DB-BD31-4B8C-83A1-F6EECF244321}">
                <p14:modId xmlns:p14="http://schemas.microsoft.com/office/powerpoint/2010/main" val="3925412079"/>
              </p:ext>
            </p:extLst>
          </p:nvPr>
        </p:nvGraphicFramePr>
        <p:xfrm>
          <a:off x="265778" y="308213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1" name="Rectangle 10">
            <a:extLst>
              <a:ext uri="{FF2B5EF4-FFF2-40B4-BE49-F238E27FC236}">
                <a16:creationId xmlns:a16="http://schemas.microsoft.com/office/drawing/2014/main" id="{36D70EA0-0149-48E7-B7D0-FF0E33263D33}"/>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2" name="D_25bc2ac450fc1d0c_CalcTable">
            <a:extLst>
              <a:ext uri="{FF2B5EF4-FFF2-40B4-BE49-F238E27FC236}">
                <a16:creationId xmlns:a16="http://schemas.microsoft.com/office/drawing/2014/main" id="{7E93EA39-5FC0-44EC-8CB5-A2B6B50748B1}"/>
              </a:ext>
            </a:extLst>
          </p:cNvPr>
          <p:cNvGraphicFramePr>
            <a:graphicFrameLocks noGrp="1"/>
          </p:cNvGraphicFramePr>
          <p:nvPr>
            <p:extLst>
              <p:ext uri="{D42A27DB-BD31-4B8C-83A1-F6EECF244321}">
                <p14:modId xmlns:p14="http://schemas.microsoft.com/office/powerpoint/2010/main" val="2983484147"/>
              </p:ext>
            </p:extLst>
          </p:nvPr>
        </p:nvGraphicFramePr>
        <p:xfrm>
          <a:off x="8459403" y="1908662"/>
          <a:ext cx="3340998" cy="2442273"/>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117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6.3</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F1BE4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Somewhat 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148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6772562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323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86686449"/>
                  </a:ext>
                </a:extLst>
              </a:tr>
            </a:tbl>
          </a:graphicData>
        </a:graphic>
      </p:graphicFrame>
      <p:sp>
        <p:nvSpPr>
          <p:cNvPr id="28" name="Rectangle 27">
            <a:extLst>
              <a:ext uri="{FF2B5EF4-FFF2-40B4-BE49-F238E27FC236}">
                <a16:creationId xmlns:a16="http://schemas.microsoft.com/office/drawing/2014/main" id="{00AC7DFD-E6B3-4919-8529-BA6BB7E29630}"/>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25bc2ac450fc1d0c" hidden="1">
            <a:extLst>
              <a:ext uri="{FF2B5EF4-FFF2-40B4-BE49-F238E27FC236}">
                <a16:creationId xmlns:a16="http://schemas.microsoft.com/office/drawing/2014/main" id="{EFF7B080-3F91-43D2-90F3-F58587AB571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315943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4" name="Ipsos Ribbon Rules" hidden="1">
            <a:extLst>
              <a:ext uri="{FF2B5EF4-FFF2-40B4-BE49-F238E27FC236}">
                <a16:creationId xmlns:a16="http://schemas.microsoft.com/office/drawing/2014/main" id="{AF33A9BD-1395-4B54-AE99-C27362A6EB1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0135268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317641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3492F34A-6A20-4B73-82CB-028DE27241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126094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2" name="Title 2">
            <a:extLst>
              <a:ext uri="{FF2B5EF4-FFF2-40B4-BE49-F238E27FC236}">
                <a16:creationId xmlns:a16="http://schemas.microsoft.com/office/drawing/2014/main" id="{BBDB104E-73D7-445F-92E7-F487E07E51A4}"/>
              </a:ext>
            </a:extLst>
          </p:cNvPr>
          <p:cNvSpPr>
            <a:spLocks noGrp="1"/>
          </p:cNvSpPr>
          <p:nvPr>
            <p:ph type="title"/>
          </p:nvPr>
        </p:nvSpPr>
        <p:spPr>
          <a:xfrm>
            <a:off x="419970" y="537464"/>
            <a:ext cx="11417697" cy="654856"/>
          </a:xfrm>
        </p:spPr>
        <p:txBody>
          <a:bodyPr>
            <a:normAutofit/>
          </a:bodyPr>
          <a:lstStyle/>
          <a:p>
            <a:r>
              <a:rPr lang="en-GB" dirty="0"/>
              <a:t>Section 3. Doctors</a:t>
            </a:r>
          </a:p>
        </p:txBody>
      </p:sp>
      <p:sp>
        <p:nvSpPr>
          <p:cNvPr id="13" name="Title 6">
            <a:extLst>
              <a:ext uri="{FF2B5EF4-FFF2-40B4-BE49-F238E27FC236}">
                <a16:creationId xmlns:a16="http://schemas.microsoft.com/office/drawing/2014/main" id="{77B18608-8677-49F7-A6A8-9BF86D957700}"/>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4" name="TextBox 13">
            <a:extLst>
              <a:ext uri="{FF2B5EF4-FFF2-40B4-BE49-F238E27FC236}">
                <a16:creationId xmlns:a16="http://schemas.microsoft.com/office/drawing/2014/main" id="{390442A6-63FA-4DC9-8044-CD18098AD20A}"/>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7" name="D_32f2ae9d17cfa3a3" hidden="1">
            <a:extLst>
              <a:ext uri="{FF2B5EF4-FFF2-40B4-BE49-F238E27FC236}">
                <a16:creationId xmlns:a16="http://schemas.microsoft.com/office/drawing/2014/main" id="{9DF8E257-CA55-4C84-8993-69D8A930C67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75111700"/>
              </p:ext>
            </p:extLst>
          </p:nvPr>
        </p:nvGraphicFramePr>
        <p:xfrm>
          <a:off x="-2127739" y="256521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f3eca10f9f4410c5" descr="A bar chart showing the range of section scores for all NHS trusts for Section 1 (Admission to hospital).">
            <a:extLst>
              <a:ext uri="{FF2B5EF4-FFF2-40B4-BE49-F238E27FC236}">
                <a16:creationId xmlns:a16="http://schemas.microsoft.com/office/drawing/2014/main" id="{2517E862-AFFD-4D71-BDF9-2E3B76F55751}"/>
              </a:ext>
            </a:extLst>
          </p:cNvPr>
          <p:cNvGraphicFramePr/>
          <p:nvPr>
            <p:extLst>
              <p:ext uri="{D42A27DB-BD31-4B8C-83A1-F6EECF244321}">
                <p14:modId xmlns:p14="http://schemas.microsoft.com/office/powerpoint/2010/main" val="2166298429"/>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28450EE6-40C6-4978-AF42-1C9C0DF30F87}"/>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049D6B9A-7269-49E6-9875-A041EA65118E}"/>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2A714CA4-7AE8-4916-99C4-38B67725049A}"/>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C747C060-021D-4554-B22E-0F8B81D1E28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F5AD9A65-9A01-4416-9A68-8DF8AEB2096A}"/>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32f2ae9d17cfa3a3_CalcTable">
            <a:extLst>
              <a:ext uri="{FF2B5EF4-FFF2-40B4-BE49-F238E27FC236}">
                <a16:creationId xmlns:a16="http://schemas.microsoft.com/office/drawing/2014/main" id="{3B41DC03-2B79-42F8-A1A7-C1BC46E4F8B3}"/>
              </a:ext>
            </a:extLst>
          </p:cNvPr>
          <p:cNvGraphicFramePr>
            <a:graphicFrameLocks noGrp="1"/>
          </p:cNvGraphicFramePr>
          <p:nvPr>
            <p:extLst>
              <p:ext uri="{D42A27DB-BD31-4B8C-83A1-F6EECF244321}">
                <p14:modId xmlns:p14="http://schemas.microsoft.com/office/powerpoint/2010/main" val="1770199903"/>
              </p:ext>
            </p:extLst>
          </p:nvPr>
        </p:nvGraphicFramePr>
        <p:xfrm>
          <a:off x="828675" y="3065905"/>
          <a:ext cx="5424689" cy="370840"/>
        </p:xfrm>
        <a:graphic>
          <a:graphicData uri="http://schemas.openxmlformats.org/drawingml/2006/table">
            <a:tbl>
              <a:tblPr firstRow="1" bandRow="1">
                <a:tableStyleId>{5C22544A-7EE6-4342-B048-85BDC9FD1C3A}</a:tableStyleId>
              </a:tblPr>
              <a:tblGrid>
                <a:gridCol w="542468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8.6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14EC9A55-FB5E-4BCF-9B87-0D886EF395D4}"/>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2BE7CAD2-3339-4EE1-AAAB-5A643BC9C6CC}"/>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ea794c6f51b8d289" descr="A bar chart showing the top five trust results within your region.">
            <a:extLst>
              <a:ext uri="{FF2B5EF4-FFF2-40B4-BE49-F238E27FC236}">
                <a16:creationId xmlns:a16="http://schemas.microsoft.com/office/drawing/2014/main" id="{C5385470-B688-4B00-819F-A61A38FCD002}"/>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602219239"/>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2bfbd1113cb3471" descr="A bar chart showing the bottom five trust results within your region.">
            <a:extLst>
              <a:ext uri="{FF2B5EF4-FFF2-40B4-BE49-F238E27FC236}">
                <a16:creationId xmlns:a16="http://schemas.microsoft.com/office/drawing/2014/main" id="{0767F018-8C8E-471B-A474-0DA8E39318DD}"/>
              </a:ext>
            </a:extLst>
          </p:cNvPr>
          <p:cNvGraphicFramePr/>
          <p:nvPr>
            <p:extLst>
              <p:ext uri="{D42A27DB-BD31-4B8C-83A1-F6EECF244321}">
                <p14:modId xmlns:p14="http://schemas.microsoft.com/office/powerpoint/2010/main" val="2602249830"/>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4206122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3. Doctors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BAA4C4E8-8142-4652-9510-A1F117BEAD9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9c8e5bc86c815439" descr="A chart showing how your Trust scored for Q16 compared with other trusts that took part; using the ‘expected range’ analysis technique. ">
            <a:extLst>
              <a:ext uri="{FF2B5EF4-FFF2-40B4-BE49-F238E27FC236}">
                <a16:creationId xmlns:a16="http://schemas.microsoft.com/office/drawing/2014/main" id="{0141575F-F4EB-44A5-BE0D-3DDEB318C7CA}"/>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132469262"/>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7fbd6fb87003a424" descr="A chart showing how your Trust scored for Q17 compared with other trusts that took part; using the ‘expected range’ analysis technique. ">
            <a:extLst>
              <a:ext uri="{FF2B5EF4-FFF2-40B4-BE49-F238E27FC236}">
                <a16:creationId xmlns:a16="http://schemas.microsoft.com/office/drawing/2014/main" id="{D1AC139B-6E81-40B7-B935-01D5B8D01551}"/>
              </a:ext>
            </a:extLst>
          </p:cNvPr>
          <p:cNvGraphicFramePr/>
          <p:nvPr>
            <p:extLst>
              <p:ext uri="{D42A27DB-BD31-4B8C-83A1-F6EECF244321}">
                <p14:modId xmlns:p14="http://schemas.microsoft.com/office/powerpoint/2010/main" val="2557129915"/>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561a1d41ddcd1ef6" descr="A chart showing how your Trust scored for Q18 compared with other trusts that took part; using the ‘expected range’ analysis technique.">
            <a:extLst>
              <a:ext uri="{FF2B5EF4-FFF2-40B4-BE49-F238E27FC236}">
                <a16:creationId xmlns:a16="http://schemas.microsoft.com/office/drawing/2014/main" id="{079F641F-0BC2-4BC7-81F3-130D14CF4CE5}"/>
              </a:ext>
            </a:extLst>
          </p:cNvPr>
          <p:cNvGraphicFramePr/>
          <p:nvPr>
            <p:extLst>
              <p:ext uri="{D42A27DB-BD31-4B8C-83A1-F6EECF244321}">
                <p14:modId xmlns:p14="http://schemas.microsoft.com/office/powerpoint/2010/main" val="4030669433"/>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12" name="Rectangle 11">
            <a:extLst>
              <a:ext uri="{FF2B5EF4-FFF2-40B4-BE49-F238E27FC236}">
                <a16:creationId xmlns:a16="http://schemas.microsoft.com/office/drawing/2014/main" id="{E7476DE2-C7EB-4B21-8C3E-4A35C56F58CA}"/>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0" name="Rectangle 19">
            <a:extLst>
              <a:ext uri="{FF2B5EF4-FFF2-40B4-BE49-F238E27FC236}">
                <a16:creationId xmlns:a16="http://schemas.microsoft.com/office/drawing/2014/main" id="{DA5E1761-176A-4108-827F-92AEE3D5994E}"/>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4206e56bce1d0e5d_CalcTable">
            <a:extLst>
              <a:ext uri="{FF2B5EF4-FFF2-40B4-BE49-F238E27FC236}">
                <a16:creationId xmlns:a16="http://schemas.microsoft.com/office/drawing/2014/main" id="{37B5340B-8AD3-497B-B2CC-47D24D06F075}"/>
              </a:ext>
            </a:extLst>
          </p:cNvPr>
          <p:cNvGraphicFramePr>
            <a:graphicFrameLocks noGrp="1"/>
          </p:cNvGraphicFramePr>
          <p:nvPr>
            <p:extLst>
              <p:ext uri="{D42A27DB-BD31-4B8C-83A1-F6EECF244321}">
                <p14:modId xmlns:p14="http://schemas.microsoft.com/office/powerpoint/2010/main" val="1712630225"/>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334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357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351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4206e56bce1d0e5d" hidden="1">
            <a:extLst>
              <a:ext uri="{FF2B5EF4-FFF2-40B4-BE49-F238E27FC236}">
                <a16:creationId xmlns:a16="http://schemas.microsoft.com/office/drawing/2014/main" id="{F220DF65-571D-4E6E-9E55-18A5A88383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1011184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8A06C0A8-21D4-41C8-B573-2E89DF0A2E7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9959694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3785335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lide Number Placeholder 1">
            <a:extLst>
              <a:ext uri="{FF2B5EF4-FFF2-40B4-BE49-F238E27FC236}">
                <a16:creationId xmlns:a16="http://schemas.microsoft.com/office/drawing/2014/main" id="{A5EAD1F7-09F7-49AD-8247-F8F75D6B65CC}"/>
              </a:ext>
              <a:ext uri="{C183D7F6-B498-43B3-948B-1728B52AA6E4}">
                <adec:decorative xmlns:adec="http://schemas.microsoft.com/office/drawing/2017/decorative" val="1"/>
              </a:ext>
            </a:extLst>
          </p:cNvPr>
          <p:cNvSpPr txBox="1">
            <a:spLocks/>
          </p:cNvSpPr>
          <p:nvPr/>
        </p:nvSpPr>
        <p:spPr>
          <a:xfrm>
            <a:off x="515938" y="6502923"/>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Arrow: Right 1">
            <a:extLst>
              <a:ext uri="{FF2B5EF4-FFF2-40B4-BE49-F238E27FC236}">
                <a16:creationId xmlns:a16="http://schemas.microsoft.com/office/drawing/2014/main" id="{207E8E6D-F288-411D-89D7-405F7B457980}"/>
              </a:ext>
              <a:ext uri="{C183D7F6-B498-43B3-948B-1728B52AA6E4}">
                <adec:decorative xmlns:adec="http://schemas.microsoft.com/office/drawing/2017/decorative" val="1"/>
              </a:ext>
            </a:extLst>
          </p:cNvPr>
          <p:cNvSpPr/>
          <p:nvPr/>
        </p:nvSpPr>
        <p:spPr>
          <a:xfrm>
            <a:off x="412685" y="1390649"/>
            <a:ext cx="11418884" cy="297479"/>
          </a:xfrm>
          <a:prstGeom prst="rightArrow">
            <a:avLst/>
          </a:prstGeom>
          <a:solidFill>
            <a:srgbClr val="746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Title 6">
            <a:extLst>
              <a:ext uri="{FF2B5EF4-FFF2-40B4-BE49-F238E27FC236}">
                <a16:creationId xmlns:a16="http://schemas.microsoft.com/office/drawing/2014/main" id="{7010D036-996D-4175-88DE-CD6AD51E5891}"/>
              </a:ext>
            </a:extLst>
          </p:cNvPr>
          <p:cNvSpPr>
            <a:spLocks noGrp="1"/>
          </p:cNvSpPr>
          <p:nvPr>
            <p:ph type="title" idx="4294967295"/>
          </p:nvPr>
        </p:nvSpPr>
        <p:spPr>
          <a:xfrm>
            <a:off x="500411" y="672985"/>
            <a:ext cx="8341964" cy="484188"/>
          </a:xfrm>
        </p:spPr>
        <p:txBody>
          <a:bodyPr>
            <a:normAutofit/>
          </a:bodyPr>
          <a:lstStyle/>
          <a:p>
            <a:r>
              <a:rPr lang="en-GB" sz="2800" b="1" dirty="0">
                <a:solidFill>
                  <a:srgbClr val="6D276A"/>
                </a:solidFill>
                <a:latin typeface="Arial"/>
              </a:rPr>
              <a:t>Contents</a:t>
            </a:r>
          </a:p>
        </p:txBody>
      </p:sp>
      <p:sp>
        <p:nvSpPr>
          <p:cNvPr id="17" name="Rectangle 16">
            <a:hlinkClick r:id="rId3" action="ppaction://hlinksldjump"/>
            <a:extLst>
              <a:ext uri="{FF2B5EF4-FFF2-40B4-BE49-F238E27FC236}">
                <a16:creationId xmlns:a16="http://schemas.microsoft.com/office/drawing/2014/main" id="{370AF834-0347-44E5-B067-773DCB2CD1D2}"/>
              </a:ext>
            </a:extLst>
          </p:cNvPr>
          <p:cNvSpPr/>
          <p:nvPr/>
        </p:nvSpPr>
        <p:spPr>
          <a:xfrm>
            <a:off x="515938" y="1189535"/>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1. Background &amp; methodology</a:t>
            </a:r>
          </a:p>
        </p:txBody>
      </p:sp>
      <p:sp>
        <p:nvSpPr>
          <p:cNvPr id="24" name="Rectangle 23">
            <a:hlinkClick r:id="rId4" action="ppaction://hlinksldjump"/>
            <a:extLst>
              <a:ext uri="{FF2B5EF4-FFF2-40B4-BE49-F238E27FC236}">
                <a16:creationId xmlns:a16="http://schemas.microsoft.com/office/drawing/2014/main" id="{908F9A59-76F8-4F59-8D74-8E768F473729}"/>
              </a:ext>
            </a:extLst>
          </p:cNvPr>
          <p:cNvSpPr/>
          <p:nvPr/>
        </p:nvSpPr>
        <p:spPr>
          <a:xfrm>
            <a:off x="2336824" y="1177178"/>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2. Headline results</a:t>
            </a:r>
          </a:p>
        </p:txBody>
      </p:sp>
      <p:sp>
        <p:nvSpPr>
          <p:cNvPr id="25" name="Rectangle 24">
            <a:hlinkClick r:id="rId5" action="ppaction://hlinksldjump"/>
            <a:extLst>
              <a:ext uri="{FF2B5EF4-FFF2-40B4-BE49-F238E27FC236}">
                <a16:creationId xmlns:a16="http://schemas.microsoft.com/office/drawing/2014/main" id="{EA1645F7-304F-4EE5-A389-9616276616EB}"/>
              </a:ext>
            </a:extLst>
          </p:cNvPr>
          <p:cNvSpPr/>
          <p:nvPr/>
        </p:nvSpPr>
        <p:spPr>
          <a:xfrm>
            <a:off x="4150519" y="1171504"/>
            <a:ext cx="1579562" cy="662968"/>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3. Benchmarking </a:t>
            </a:r>
          </a:p>
        </p:txBody>
      </p:sp>
      <p:sp>
        <p:nvSpPr>
          <p:cNvPr id="28" name="Rectangle 27">
            <a:hlinkClick r:id="rId6" action="ppaction://hlinksldjump"/>
            <a:extLst>
              <a:ext uri="{FF2B5EF4-FFF2-40B4-BE49-F238E27FC236}">
                <a16:creationId xmlns:a16="http://schemas.microsoft.com/office/drawing/2014/main" id="{EEDEB057-C9E1-4873-9C6D-5E0A2FE85217}"/>
              </a:ext>
            </a:extLst>
          </p:cNvPr>
          <p:cNvSpPr/>
          <p:nvPr/>
        </p:nvSpPr>
        <p:spPr>
          <a:xfrm>
            <a:off x="404030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29" name="Rectangle 28">
            <a:hlinkClick r:id="rId7" action="ppaction://hlinksldjump"/>
            <a:extLst>
              <a:ext uri="{FF2B5EF4-FFF2-40B4-BE49-F238E27FC236}">
                <a16:creationId xmlns:a16="http://schemas.microsoft.com/office/drawing/2014/main" id="{0CA15BC4-4E0F-48CF-99A0-B1C9706DE620}"/>
              </a:ext>
            </a:extLst>
          </p:cNvPr>
          <p:cNvSpPr/>
          <p:nvPr/>
        </p:nvSpPr>
        <p:spPr>
          <a:xfrm>
            <a:off x="4040300" y="227626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30" name="Rectangle 29">
            <a:hlinkClick r:id="rId8" action="ppaction://hlinksldjump"/>
            <a:extLst>
              <a:ext uri="{FF2B5EF4-FFF2-40B4-BE49-F238E27FC236}">
                <a16:creationId xmlns:a16="http://schemas.microsoft.com/office/drawing/2014/main" id="{72687E61-A580-4FD3-A732-F138CCF399B0}"/>
              </a:ext>
            </a:extLst>
          </p:cNvPr>
          <p:cNvSpPr/>
          <p:nvPr/>
        </p:nvSpPr>
        <p:spPr>
          <a:xfrm>
            <a:off x="4040300" y="269185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31" name="Rectangle 30">
            <a:hlinkClick r:id="rId9" action="ppaction://hlinksldjump"/>
            <a:extLst>
              <a:ext uri="{FF2B5EF4-FFF2-40B4-BE49-F238E27FC236}">
                <a16:creationId xmlns:a16="http://schemas.microsoft.com/office/drawing/2014/main" id="{1E29F054-6151-44B2-96AA-890D18080E77}"/>
              </a:ext>
            </a:extLst>
          </p:cNvPr>
          <p:cNvSpPr/>
          <p:nvPr/>
        </p:nvSpPr>
        <p:spPr>
          <a:xfrm>
            <a:off x="4040300" y="310743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32" name="Rectangle 31">
            <a:hlinkClick r:id="rId10" action="ppaction://hlinksldjump"/>
            <a:extLst>
              <a:ext uri="{FF2B5EF4-FFF2-40B4-BE49-F238E27FC236}">
                <a16:creationId xmlns:a16="http://schemas.microsoft.com/office/drawing/2014/main" id="{1433E923-369C-458E-B925-2320F968DF81}"/>
              </a:ext>
            </a:extLst>
          </p:cNvPr>
          <p:cNvSpPr/>
          <p:nvPr/>
        </p:nvSpPr>
        <p:spPr>
          <a:xfrm>
            <a:off x="4040300" y="352301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33" name="Rectangle 32">
            <a:hlinkClick r:id="rId11" action="ppaction://hlinksldjump"/>
            <a:extLst>
              <a:ext uri="{FF2B5EF4-FFF2-40B4-BE49-F238E27FC236}">
                <a16:creationId xmlns:a16="http://schemas.microsoft.com/office/drawing/2014/main" id="{9BB3E8A1-60D9-484B-B36E-FA82BBC3101F}"/>
              </a:ext>
            </a:extLst>
          </p:cNvPr>
          <p:cNvSpPr/>
          <p:nvPr/>
        </p:nvSpPr>
        <p:spPr>
          <a:xfrm>
            <a:off x="4040300" y="3938597"/>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34" name="Rectangle 33">
            <a:hlinkClick r:id="rId12" action="ppaction://hlinksldjump"/>
            <a:extLst>
              <a:ext uri="{FF2B5EF4-FFF2-40B4-BE49-F238E27FC236}">
                <a16:creationId xmlns:a16="http://schemas.microsoft.com/office/drawing/2014/main" id="{25E87DF0-B96C-41D1-AE07-960500135E1E}"/>
              </a:ext>
            </a:extLst>
          </p:cNvPr>
          <p:cNvSpPr/>
          <p:nvPr/>
        </p:nvSpPr>
        <p:spPr>
          <a:xfrm>
            <a:off x="4040300" y="435417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35" name="Rectangle 34">
            <a:hlinkClick r:id="rId13" action="ppaction://hlinksldjump"/>
            <a:extLst>
              <a:ext uri="{FF2B5EF4-FFF2-40B4-BE49-F238E27FC236}">
                <a16:creationId xmlns:a16="http://schemas.microsoft.com/office/drawing/2014/main" id="{7DA86D7C-26C4-42D5-A090-C39B89193D9D}"/>
              </a:ext>
            </a:extLst>
          </p:cNvPr>
          <p:cNvSpPr/>
          <p:nvPr/>
        </p:nvSpPr>
        <p:spPr>
          <a:xfrm>
            <a:off x="4040300" y="476976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36" name="Rectangle 35">
            <a:hlinkClick r:id="rId14" action="ppaction://hlinksldjump"/>
            <a:extLst>
              <a:ext uri="{FF2B5EF4-FFF2-40B4-BE49-F238E27FC236}">
                <a16:creationId xmlns:a16="http://schemas.microsoft.com/office/drawing/2014/main" id="{0BE157DE-74A8-4691-B4BF-0471E3B70141}"/>
              </a:ext>
            </a:extLst>
          </p:cNvPr>
          <p:cNvSpPr/>
          <p:nvPr/>
        </p:nvSpPr>
        <p:spPr>
          <a:xfrm>
            <a:off x="4040300" y="518534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37" name="Rectangle 36">
            <a:hlinkClick r:id="rId15" action="ppaction://hlinksldjump"/>
            <a:extLst>
              <a:ext uri="{FF2B5EF4-FFF2-40B4-BE49-F238E27FC236}">
                <a16:creationId xmlns:a16="http://schemas.microsoft.com/office/drawing/2014/main" id="{2BF446D9-69C7-4399-ABDC-80E5DDE52E3C}"/>
              </a:ext>
            </a:extLst>
          </p:cNvPr>
          <p:cNvSpPr/>
          <p:nvPr/>
        </p:nvSpPr>
        <p:spPr>
          <a:xfrm>
            <a:off x="4040300" y="560092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
        <p:nvSpPr>
          <p:cNvPr id="26" name="Rectangle 25">
            <a:hlinkClick r:id="rId16" action="ppaction://hlinksldjump"/>
            <a:extLst>
              <a:ext uri="{FF2B5EF4-FFF2-40B4-BE49-F238E27FC236}">
                <a16:creationId xmlns:a16="http://schemas.microsoft.com/office/drawing/2014/main" id="{3EC5AA56-1533-4A5D-87EA-F7F7EFBD8717}"/>
              </a:ext>
            </a:extLst>
          </p:cNvPr>
          <p:cNvSpPr/>
          <p:nvPr/>
        </p:nvSpPr>
        <p:spPr>
          <a:xfrm>
            <a:off x="6212689" y="1177178"/>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4. Trust results</a:t>
            </a:r>
          </a:p>
        </p:txBody>
      </p:sp>
      <p:sp>
        <p:nvSpPr>
          <p:cNvPr id="38" name="Rectangle 37">
            <a:hlinkClick r:id="rId17" action="ppaction://hlinksldjump"/>
            <a:extLst>
              <a:ext uri="{FF2B5EF4-FFF2-40B4-BE49-F238E27FC236}">
                <a16:creationId xmlns:a16="http://schemas.microsoft.com/office/drawing/2014/main" id="{A268E627-496A-4B80-A34B-765F657EB488}"/>
              </a:ext>
            </a:extLst>
          </p:cNvPr>
          <p:cNvSpPr/>
          <p:nvPr/>
        </p:nvSpPr>
        <p:spPr>
          <a:xfrm>
            <a:off x="610247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39" name="Rectangle 38">
            <a:hlinkClick r:id="rId18" action="ppaction://hlinksldjump"/>
            <a:extLst>
              <a:ext uri="{FF2B5EF4-FFF2-40B4-BE49-F238E27FC236}">
                <a16:creationId xmlns:a16="http://schemas.microsoft.com/office/drawing/2014/main" id="{67FAA534-F902-4EA5-B1CD-3E9D1C8BCD74}"/>
              </a:ext>
            </a:extLst>
          </p:cNvPr>
          <p:cNvSpPr/>
          <p:nvPr/>
        </p:nvSpPr>
        <p:spPr>
          <a:xfrm>
            <a:off x="6102470" y="227626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40" name="Rectangle 39">
            <a:hlinkClick r:id="rId19" action="ppaction://hlinksldjump"/>
            <a:extLst>
              <a:ext uri="{FF2B5EF4-FFF2-40B4-BE49-F238E27FC236}">
                <a16:creationId xmlns:a16="http://schemas.microsoft.com/office/drawing/2014/main" id="{2C7C4A5F-6B3C-4842-9515-76922152B2AB}"/>
              </a:ext>
            </a:extLst>
          </p:cNvPr>
          <p:cNvSpPr/>
          <p:nvPr/>
        </p:nvSpPr>
        <p:spPr>
          <a:xfrm>
            <a:off x="6102470" y="269185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41" name="Rectangle 40">
            <a:hlinkClick r:id="rId20" action="ppaction://hlinksldjump"/>
            <a:extLst>
              <a:ext uri="{FF2B5EF4-FFF2-40B4-BE49-F238E27FC236}">
                <a16:creationId xmlns:a16="http://schemas.microsoft.com/office/drawing/2014/main" id="{8834E40E-1013-42D8-B558-00AB042E2CC7}"/>
              </a:ext>
            </a:extLst>
          </p:cNvPr>
          <p:cNvSpPr/>
          <p:nvPr/>
        </p:nvSpPr>
        <p:spPr>
          <a:xfrm>
            <a:off x="6102470" y="310743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42" name="Rectangle 41">
            <a:hlinkClick r:id="rId21" action="ppaction://hlinksldjump"/>
            <a:extLst>
              <a:ext uri="{FF2B5EF4-FFF2-40B4-BE49-F238E27FC236}">
                <a16:creationId xmlns:a16="http://schemas.microsoft.com/office/drawing/2014/main" id="{C6AF8610-1240-4B33-827A-59662FEEAE9C}"/>
              </a:ext>
            </a:extLst>
          </p:cNvPr>
          <p:cNvSpPr/>
          <p:nvPr/>
        </p:nvSpPr>
        <p:spPr>
          <a:xfrm>
            <a:off x="6102470" y="352301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43" name="Rectangle 42">
            <a:hlinkClick r:id="rId22" action="ppaction://hlinksldjump"/>
            <a:extLst>
              <a:ext uri="{FF2B5EF4-FFF2-40B4-BE49-F238E27FC236}">
                <a16:creationId xmlns:a16="http://schemas.microsoft.com/office/drawing/2014/main" id="{9443AE29-A251-4546-A015-3B513269BB59}"/>
              </a:ext>
            </a:extLst>
          </p:cNvPr>
          <p:cNvSpPr/>
          <p:nvPr/>
        </p:nvSpPr>
        <p:spPr>
          <a:xfrm>
            <a:off x="6102470" y="3938597"/>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44" name="Rectangle 43">
            <a:hlinkClick r:id="rId23" action="ppaction://hlinksldjump"/>
            <a:extLst>
              <a:ext uri="{FF2B5EF4-FFF2-40B4-BE49-F238E27FC236}">
                <a16:creationId xmlns:a16="http://schemas.microsoft.com/office/drawing/2014/main" id="{A49B8E71-C42C-43A5-9595-CA786F20C8C1}"/>
              </a:ext>
            </a:extLst>
          </p:cNvPr>
          <p:cNvSpPr/>
          <p:nvPr/>
        </p:nvSpPr>
        <p:spPr>
          <a:xfrm>
            <a:off x="6102470" y="435417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48" name="Rectangle 47">
            <a:hlinkClick r:id="rId24" action="ppaction://hlinksldjump"/>
            <a:extLst>
              <a:ext uri="{FF2B5EF4-FFF2-40B4-BE49-F238E27FC236}">
                <a16:creationId xmlns:a16="http://schemas.microsoft.com/office/drawing/2014/main" id="{3F9227BA-4C6A-4550-ABFB-28540A651A4E}"/>
              </a:ext>
            </a:extLst>
          </p:cNvPr>
          <p:cNvSpPr/>
          <p:nvPr/>
        </p:nvSpPr>
        <p:spPr>
          <a:xfrm>
            <a:off x="6102470" y="476976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49" name="Rectangle 48">
            <a:hlinkClick r:id="rId24" action="ppaction://hlinksldjump"/>
            <a:extLst>
              <a:ext uri="{FF2B5EF4-FFF2-40B4-BE49-F238E27FC236}">
                <a16:creationId xmlns:a16="http://schemas.microsoft.com/office/drawing/2014/main" id="{9CBE2EFE-D790-4AE9-877C-EF93A2D30060}"/>
              </a:ext>
            </a:extLst>
          </p:cNvPr>
          <p:cNvSpPr/>
          <p:nvPr/>
        </p:nvSpPr>
        <p:spPr>
          <a:xfrm>
            <a:off x="6102470" y="518534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50" name="Rectangle 49">
            <a:hlinkClick r:id="rId25" action="ppaction://hlinksldjump"/>
            <a:extLst>
              <a:ext uri="{FF2B5EF4-FFF2-40B4-BE49-F238E27FC236}">
                <a16:creationId xmlns:a16="http://schemas.microsoft.com/office/drawing/2014/main" id="{E29687C8-6738-4B8F-B537-044A6744676E}"/>
              </a:ext>
            </a:extLst>
          </p:cNvPr>
          <p:cNvSpPr/>
          <p:nvPr/>
        </p:nvSpPr>
        <p:spPr>
          <a:xfrm>
            <a:off x="6102470" y="5600930"/>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
        <p:nvSpPr>
          <p:cNvPr id="27" name="Rectangle 26">
            <a:hlinkClick r:id="rId26" action="ppaction://hlinksldjump"/>
            <a:extLst>
              <a:ext uri="{FF2B5EF4-FFF2-40B4-BE49-F238E27FC236}">
                <a16:creationId xmlns:a16="http://schemas.microsoft.com/office/drawing/2014/main" id="{511E8DB4-175D-46B5-9FB1-F38543C70C83}"/>
              </a:ext>
            </a:extLst>
          </p:cNvPr>
          <p:cNvSpPr/>
          <p:nvPr/>
        </p:nvSpPr>
        <p:spPr>
          <a:xfrm>
            <a:off x="10198076" y="1213577"/>
            <a:ext cx="1344756"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6. Appendix</a:t>
            </a:r>
          </a:p>
        </p:txBody>
      </p:sp>
      <p:sp>
        <p:nvSpPr>
          <p:cNvPr id="51" name="TextBox 50">
            <a:extLst>
              <a:ext uri="{FF2B5EF4-FFF2-40B4-BE49-F238E27FC236}">
                <a16:creationId xmlns:a16="http://schemas.microsoft.com/office/drawing/2014/main" id="{03542A49-0103-4930-9978-26A41BE4D77C}"/>
              </a:ext>
            </a:extLst>
          </p:cNvPr>
          <p:cNvSpPr txBox="1"/>
          <p:nvPr/>
        </p:nvSpPr>
        <p:spPr>
          <a:xfrm>
            <a:off x="455146" y="4996975"/>
            <a:ext cx="3500150" cy="1384995"/>
          </a:xfrm>
          <a:prstGeom prst="rect">
            <a:avLst/>
          </a:prstGeom>
          <a:noFill/>
        </p:spPr>
        <p:txBody>
          <a:bodyPr wrap="square" rtlCol="0">
            <a:spAutoFit/>
          </a:bodyPr>
          <a:lstStyle/>
          <a:p>
            <a:r>
              <a:rPr lang="en-GB" sz="1200" dirty="0">
                <a:latin typeface="Arial" panose="020B0604020202020204" pitchFamily="34" charset="0"/>
                <a:cs typeface="Arial" panose="020B0604020202020204" pitchFamily="34" charset="0"/>
              </a:rPr>
              <a:t>This work was carried out in accordance with the requirements of the international quality standard for Market Research, ISO 20252, and with the Ipsos Terms and Conditions which can be found at http://www.ipsos.uk/terms.</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 Care Quality Commission 2022</a:t>
            </a:r>
          </a:p>
        </p:txBody>
      </p:sp>
      <p:sp>
        <p:nvSpPr>
          <p:cNvPr id="46" name="Rectangle 45">
            <a:hlinkClick r:id="rId27" action="ppaction://hlinksldjump"/>
            <a:extLst>
              <a:ext uri="{FF2B5EF4-FFF2-40B4-BE49-F238E27FC236}">
                <a16:creationId xmlns:a16="http://schemas.microsoft.com/office/drawing/2014/main" id="{1C28B8CD-E9C1-4362-A8CB-A16AF1859221}"/>
              </a:ext>
            </a:extLst>
          </p:cNvPr>
          <p:cNvSpPr/>
          <p:nvPr/>
        </p:nvSpPr>
        <p:spPr>
          <a:xfrm>
            <a:off x="8274859" y="1189535"/>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5. Trends over time</a:t>
            </a:r>
          </a:p>
        </p:txBody>
      </p:sp>
      <p:sp>
        <p:nvSpPr>
          <p:cNvPr id="47" name="Rectangle 46">
            <a:hlinkClick r:id="rId28" action="ppaction://hlinksldjump"/>
            <a:extLst>
              <a:ext uri="{FF2B5EF4-FFF2-40B4-BE49-F238E27FC236}">
                <a16:creationId xmlns:a16="http://schemas.microsoft.com/office/drawing/2014/main" id="{24AE0ED1-2EBC-483A-8FA6-E7F94E8C3EDB}"/>
              </a:ext>
            </a:extLst>
          </p:cNvPr>
          <p:cNvSpPr/>
          <p:nvPr/>
        </p:nvSpPr>
        <p:spPr>
          <a:xfrm>
            <a:off x="816464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52" name="Rectangle 51">
            <a:hlinkClick r:id="rId29" action="ppaction://hlinksldjump"/>
            <a:extLst>
              <a:ext uri="{FF2B5EF4-FFF2-40B4-BE49-F238E27FC236}">
                <a16:creationId xmlns:a16="http://schemas.microsoft.com/office/drawing/2014/main" id="{38C4F3BF-2EB3-4657-BA30-C21B0DD8831C}"/>
              </a:ext>
            </a:extLst>
          </p:cNvPr>
          <p:cNvSpPr/>
          <p:nvPr/>
        </p:nvSpPr>
        <p:spPr>
          <a:xfrm>
            <a:off x="8164640" y="2276264"/>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53" name="Rectangle 52">
            <a:hlinkClick r:id="rId30" action="ppaction://hlinksldjump"/>
            <a:extLst>
              <a:ext uri="{FF2B5EF4-FFF2-40B4-BE49-F238E27FC236}">
                <a16:creationId xmlns:a16="http://schemas.microsoft.com/office/drawing/2014/main" id="{998A0D1A-6706-44EC-BD7E-336E3796AC7D}"/>
              </a:ext>
            </a:extLst>
          </p:cNvPr>
          <p:cNvSpPr/>
          <p:nvPr/>
        </p:nvSpPr>
        <p:spPr>
          <a:xfrm>
            <a:off x="8164640" y="2691846"/>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54" name="Rectangle 53">
            <a:hlinkClick r:id="rId30" action="ppaction://hlinksldjump"/>
            <a:extLst>
              <a:ext uri="{FF2B5EF4-FFF2-40B4-BE49-F238E27FC236}">
                <a16:creationId xmlns:a16="http://schemas.microsoft.com/office/drawing/2014/main" id="{2990CB06-6A5D-441C-8DA5-DD6F59AA2B06}"/>
              </a:ext>
            </a:extLst>
          </p:cNvPr>
          <p:cNvSpPr/>
          <p:nvPr/>
        </p:nvSpPr>
        <p:spPr>
          <a:xfrm>
            <a:off x="8164640" y="3107428"/>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55" name="Rectangle 54">
            <a:hlinkClick r:id="rId31" action="ppaction://hlinksldjump"/>
            <a:extLst>
              <a:ext uri="{FF2B5EF4-FFF2-40B4-BE49-F238E27FC236}">
                <a16:creationId xmlns:a16="http://schemas.microsoft.com/office/drawing/2014/main" id="{E96B37CF-7ADB-412D-9B79-10275918A4F2}"/>
              </a:ext>
            </a:extLst>
          </p:cNvPr>
          <p:cNvSpPr/>
          <p:nvPr/>
        </p:nvSpPr>
        <p:spPr>
          <a:xfrm>
            <a:off x="8164640" y="3523010"/>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56" name="Rectangle 55">
            <a:hlinkClick r:id="rId32" action="ppaction://hlinksldjump"/>
            <a:extLst>
              <a:ext uri="{FF2B5EF4-FFF2-40B4-BE49-F238E27FC236}">
                <a16:creationId xmlns:a16="http://schemas.microsoft.com/office/drawing/2014/main" id="{013C7F51-8C50-4045-A345-9ED61FCC39F1}"/>
              </a:ext>
            </a:extLst>
          </p:cNvPr>
          <p:cNvSpPr/>
          <p:nvPr/>
        </p:nvSpPr>
        <p:spPr>
          <a:xfrm>
            <a:off x="8164640" y="393859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57" name="Rectangle 56">
            <a:hlinkClick r:id="rId33" action="ppaction://hlinksldjump"/>
            <a:extLst>
              <a:ext uri="{FF2B5EF4-FFF2-40B4-BE49-F238E27FC236}">
                <a16:creationId xmlns:a16="http://schemas.microsoft.com/office/drawing/2014/main" id="{9D1B5804-852C-41AC-9D5B-4EB988A979A0}"/>
              </a:ext>
            </a:extLst>
          </p:cNvPr>
          <p:cNvSpPr/>
          <p:nvPr/>
        </p:nvSpPr>
        <p:spPr>
          <a:xfrm>
            <a:off x="8164640" y="4354174"/>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58" name="Rectangle 57">
            <a:hlinkClick r:id="rId34" action="ppaction://hlinksldjump"/>
            <a:extLst>
              <a:ext uri="{FF2B5EF4-FFF2-40B4-BE49-F238E27FC236}">
                <a16:creationId xmlns:a16="http://schemas.microsoft.com/office/drawing/2014/main" id="{AEC64136-4314-46D7-8E4A-6705E8415716}"/>
              </a:ext>
            </a:extLst>
          </p:cNvPr>
          <p:cNvSpPr/>
          <p:nvPr/>
        </p:nvSpPr>
        <p:spPr>
          <a:xfrm>
            <a:off x="8164640" y="4769756"/>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59" name="Rectangle 58">
            <a:hlinkClick r:id="rId34" action="ppaction://hlinksldjump"/>
            <a:extLst>
              <a:ext uri="{FF2B5EF4-FFF2-40B4-BE49-F238E27FC236}">
                <a16:creationId xmlns:a16="http://schemas.microsoft.com/office/drawing/2014/main" id="{FCEEC994-15A1-4025-99C2-6812EBB86B2F}"/>
              </a:ext>
            </a:extLst>
          </p:cNvPr>
          <p:cNvSpPr/>
          <p:nvPr/>
        </p:nvSpPr>
        <p:spPr>
          <a:xfrm>
            <a:off x="8164640" y="5185338"/>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60" name="Rectangle 59">
            <a:hlinkClick r:id="rId34" action="ppaction://hlinksldjump"/>
            <a:extLst>
              <a:ext uri="{FF2B5EF4-FFF2-40B4-BE49-F238E27FC236}">
                <a16:creationId xmlns:a16="http://schemas.microsoft.com/office/drawing/2014/main" id="{BF8DE18A-01B9-4FF9-B30D-3BDE08ED9686}"/>
              </a:ext>
            </a:extLst>
          </p:cNvPr>
          <p:cNvSpPr/>
          <p:nvPr/>
        </p:nvSpPr>
        <p:spPr>
          <a:xfrm>
            <a:off x="8164640" y="560092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Tree>
    <p:extLst>
      <p:ext uri="{BB962C8B-B14F-4D97-AF65-F5344CB8AC3E}">
        <p14:creationId xmlns:p14="http://schemas.microsoft.com/office/powerpoint/2010/main" val="4290687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dec="http://schemas.microsoft.com/office/drawing/2017/decorative" xmlns:a16="http://schemas.microsoft.com/office/drawing/2014/main"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5641DA12-3710-420D-BA75-9AFEEEFF3BE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2243483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3" name="Title 2">
            <a:extLst>
              <a:ext uri="{FF2B5EF4-FFF2-40B4-BE49-F238E27FC236}">
                <a16:creationId xmlns:a16="http://schemas.microsoft.com/office/drawing/2014/main" id="{E947A1A2-0A9F-475A-8E1D-B95B9D789511}"/>
              </a:ext>
            </a:extLst>
          </p:cNvPr>
          <p:cNvSpPr>
            <a:spLocks noGrp="1"/>
          </p:cNvSpPr>
          <p:nvPr>
            <p:ph type="title"/>
          </p:nvPr>
        </p:nvSpPr>
        <p:spPr>
          <a:xfrm>
            <a:off x="419970" y="537464"/>
            <a:ext cx="11417697" cy="654856"/>
          </a:xfrm>
        </p:spPr>
        <p:txBody>
          <a:bodyPr>
            <a:normAutofit/>
          </a:bodyPr>
          <a:lstStyle/>
          <a:p>
            <a:r>
              <a:rPr lang="en-GB" dirty="0"/>
              <a:t>Section 4. Nurses</a:t>
            </a:r>
          </a:p>
        </p:txBody>
      </p:sp>
      <p:sp>
        <p:nvSpPr>
          <p:cNvPr id="14" name="Title 6">
            <a:extLst>
              <a:ext uri="{FF2B5EF4-FFF2-40B4-BE49-F238E27FC236}">
                <a16:creationId xmlns:a16="http://schemas.microsoft.com/office/drawing/2014/main" id="{49C23E59-6ECD-42B0-882A-24FC764332FF}"/>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6" name="TextBox 15">
            <a:extLst>
              <a:ext uri="{FF2B5EF4-FFF2-40B4-BE49-F238E27FC236}">
                <a16:creationId xmlns:a16="http://schemas.microsoft.com/office/drawing/2014/main" id="{75226332-7E8F-43DE-9C7E-EF9521AC1BAA}"/>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fddccc018705c21" hidden="1">
            <a:extLst>
              <a:ext uri="{FF2B5EF4-FFF2-40B4-BE49-F238E27FC236}">
                <a16:creationId xmlns:a16="http://schemas.microsoft.com/office/drawing/2014/main" id="{F20B8086-88F2-4017-AD53-3069945FC81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55940470"/>
              </p:ext>
            </p:extLst>
          </p:nvPr>
        </p:nvGraphicFramePr>
        <p:xfrm>
          <a:off x="-2127739" y="2574185"/>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1fa4a48313ef088c" descr="A bar chart showing the range of section scores for all NHS trusts for Section 1 (Admission to hospital).">
            <a:extLst>
              <a:ext uri="{FF2B5EF4-FFF2-40B4-BE49-F238E27FC236}">
                <a16:creationId xmlns:a16="http://schemas.microsoft.com/office/drawing/2014/main" id="{CCBCD793-F5EB-43FB-814F-779469CB63DD}"/>
              </a:ext>
            </a:extLst>
          </p:cNvPr>
          <p:cNvGraphicFramePr/>
          <p:nvPr>
            <p:extLst>
              <p:ext uri="{D42A27DB-BD31-4B8C-83A1-F6EECF244321}">
                <p14:modId xmlns:p14="http://schemas.microsoft.com/office/powerpoint/2010/main" val="626804936"/>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4DA716B2-D297-4AB6-B4DA-D153134DAF40}"/>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16B5788C-EB28-471C-A5CD-90372C407715}"/>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4C476C06-0832-4EBE-9B9F-F4457E2DF888}"/>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FE93B37E-D968-45AC-92C8-97B4A9D0F6D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4A070A56-E72C-4E5E-9551-77D30CE1A879}"/>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afddccc018705c21_CalcTable">
            <a:extLst>
              <a:ext uri="{FF2B5EF4-FFF2-40B4-BE49-F238E27FC236}">
                <a16:creationId xmlns:a16="http://schemas.microsoft.com/office/drawing/2014/main" id="{C2C94697-2926-4C74-BC00-5B56511165D1}"/>
              </a:ext>
            </a:extLst>
          </p:cNvPr>
          <p:cNvGraphicFramePr>
            <a:graphicFrameLocks noGrp="1"/>
          </p:cNvGraphicFramePr>
          <p:nvPr>
            <p:extLst>
              <p:ext uri="{D42A27DB-BD31-4B8C-83A1-F6EECF244321}">
                <p14:modId xmlns:p14="http://schemas.microsoft.com/office/powerpoint/2010/main" val="506102701"/>
              </p:ext>
            </p:extLst>
          </p:nvPr>
        </p:nvGraphicFramePr>
        <p:xfrm>
          <a:off x="828675" y="3065905"/>
          <a:ext cx="5424689" cy="370840"/>
        </p:xfrm>
        <a:graphic>
          <a:graphicData uri="http://schemas.openxmlformats.org/drawingml/2006/table">
            <a:tbl>
              <a:tblPr firstRow="1" bandRow="1">
                <a:tableStyleId>{5C22544A-7EE6-4342-B048-85BDC9FD1C3A}</a:tableStyleId>
              </a:tblPr>
              <a:tblGrid>
                <a:gridCol w="542468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7.8 (Worse)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1505317D-37F8-42D5-99D9-55C9010E0B3B}"/>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EC69BFCA-015D-4E77-8E7B-F338EF9F1A8A}"/>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c7ea2ed17e794e1e" descr="A bar chart showing the top five trust results within your region.">
            <a:extLst>
              <a:ext uri="{FF2B5EF4-FFF2-40B4-BE49-F238E27FC236}">
                <a16:creationId xmlns:a16="http://schemas.microsoft.com/office/drawing/2014/main" id="{0A29E460-CD5B-4F8C-85A2-7F4562F568BB}"/>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4255737417"/>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569c61ac4101f807" descr="A bar chart showing the bottom five trust results within your region.">
            <a:extLst>
              <a:ext uri="{FF2B5EF4-FFF2-40B4-BE49-F238E27FC236}">
                <a16:creationId xmlns:a16="http://schemas.microsoft.com/office/drawing/2014/main" id="{8D643381-30E6-407A-8AEB-D367A847B356}"/>
              </a:ext>
            </a:extLst>
          </p:cNvPr>
          <p:cNvGraphicFramePr/>
          <p:nvPr>
            <p:extLst>
              <p:ext uri="{D42A27DB-BD31-4B8C-83A1-F6EECF244321}">
                <p14:modId xmlns:p14="http://schemas.microsoft.com/office/powerpoint/2010/main" val="541822676"/>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704706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4. Nurses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3F5778B3-4681-49CC-9292-7EB1B4965FD5}"/>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0" name="D_2c14852e9fe584e0" descr="A chart showing how your Trust scored for Q19 compared with other trusts that took part; using the ‘expected range’ analysis technique. ">
            <a:extLst>
              <a:ext uri="{FF2B5EF4-FFF2-40B4-BE49-F238E27FC236}">
                <a16:creationId xmlns:a16="http://schemas.microsoft.com/office/drawing/2014/main" id="{CA552732-E3DA-46B2-AD89-99D118D0BCF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4095367183"/>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3" name="D_9872be21a0df83c7" descr="A chart showing how your Trust scored for Q20 compared with other trusts that took part; using the ‘expected range’ analysis technique. ">
            <a:extLst>
              <a:ext uri="{FF2B5EF4-FFF2-40B4-BE49-F238E27FC236}">
                <a16:creationId xmlns:a16="http://schemas.microsoft.com/office/drawing/2014/main" id="{09560C60-6F84-40B7-9A33-1D5B4354AD1B}"/>
              </a:ext>
            </a:extLst>
          </p:cNvPr>
          <p:cNvGraphicFramePr/>
          <p:nvPr>
            <p:extLst>
              <p:ext uri="{D42A27DB-BD31-4B8C-83A1-F6EECF244321}">
                <p14:modId xmlns:p14="http://schemas.microsoft.com/office/powerpoint/2010/main" val="3851455590"/>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ed71fb70f63e5ee2" descr="A chart showing how your Trust scored for Q21 compared with other trusts that took part; using the ‘expected range’ analysis technique. ">
            <a:extLst>
              <a:ext uri="{FF2B5EF4-FFF2-40B4-BE49-F238E27FC236}">
                <a16:creationId xmlns:a16="http://schemas.microsoft.com/office/drawing/2014/main" id="{2442A78F-E016-4FC5-90C2-CF7F6227B1AE}"/>
              </a:ext>
            </a:extLst>
          </p:cNvPr>
          <p:cNvGraphicFramePr/>
          <p:nvPr>
            <p:extLst>
              <p:ext uri="{D42A27DB-BD31-4B8C-83A1-F6EECF244321}">
                <p14:modId xmlns:p14="http://schemas.microsoft.com/office/powerpoint/2010/main" val="1997009401"/>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5" name="D_f6c2b2113a0ae75b" descr="A chart showing how your Trust scored for Q22 compared with other trusts that took part; using the ‘expected range’ analysis technique. ">
            <a:extLst>
              <a:ext uri="{FF2B5EF4-FFF2-40B4-BE49-F238E27FC236}">
                <a16:creationId xmlns:a16="http://schemas.microsoft.com/office/drawing/2014/main" id="{553B7D2C-02BA-4DCF-83D2-E02F193B5C06}"/>
              </a:ext>
            </a:extLst>
          </p:cNvPr>
          <p:cNvGraphicFramePr/>
          <p:nvPr>
            <p:extLst>
              <p:ext uri="{D42A27DB-BD31-4B8C-83A1-F6EECF244321}">
                <p14:modId xmlns:p14="http://schemas.microsoft.com/office/powerpoint/2010/main" val="3814549250"/>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Rectangle 12">
            <a:extLst>
              <a:ext uri="{FF2B5EF4-FFF2-40B4-BE49-F238E27FC236}">
                <a16:creationId xmlns:a16="http://schemas.microsoft.com/office/drawing/2014/main" id="{98EA1B22-5E78-4840-9BCF-5233B77A7E51}"/>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2" name="Rectangle 21">
            <a:extLst>
              <a:ext uri="{FF2B5EF4-FFF2-40B4-BE49-F238E27FC236}">
                <a16:creationId xmlns:a16="http://schemas.microsoft.com/office/drawing/2014/main" id="{B6986761-D47A-4DE2-A933-2C9AAB01EEA3}"/>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5" name="D_0ebf7426f6c3fe80_CalcTable">
            <a:extLst>
              <a:ext uri="{FF2B5EF4-FFF2-40B4-BE49-F238E27FC236}">
                <a16:creationId xmlns:a16="http://schemas.microsoft.com/office/drawing/2014/main" id="{79235A47-2D68-475B-9D36-02220D259DE9}"/>
              </a:ext>
            </a:extLst>
          </p:cNvPr>
          <p:cNvGraphicFramePr>
            <a:graphicFrameLocks noGrp="1"/>
          </p:cNvGraphicFramePr>
          <p:nvPr>
            <p:extLst>
              <p:ext uri="{D42A27DB-BD31-4B8C-83A1-F6EECF244321}">
                <p14:modId xmlns:p14="http://schemas.microsoft.com/office/powerpoint/2010/main" val="2896602133"/>
              </p:ext>
            </p:extLst>
          </p:nvPr>
        </p:nvGraphicFramePr>
        <p:xfrm>
          <a:off x="8459403" y="1908662"/>
          <a:ext cx="3340998" cy="3242849"/>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330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356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BE4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8772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Much 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351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8772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351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bl>
          </a:graphicData>
        </a:graphic>
      </p:graphicFrame>
      <p:graphicFrame>
        <p:nvGraphicFramePr>
          <p:cNvPr id="16" name="D_0ebf7426f6c3fe80" hidden="1">
            <a:extLst>
              <a:ext uri="{FF2B5EF4-FFF2-40B4-BE49-F238E27FC236}">
                <a16:creationId xmlns:a16="http://schemas.microsoft.com/office/drawing/2014/main" id="{47A4A054-2581-4502-BC44-1A478890B74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6179594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7" name="Ipsos Ribbon Rules" hidden="1">
            <a:extLst>
              <a:ext uri="{FF2B5EF4-FFF2-40B4-BE49-F238E27FC236}">
                <a16:creationId xmlns:a16="http://schemas.microsoft.com/office/drawing/2014/main" id="{4964C00A-0EFC-4F1F-9B8A-455267ADF4B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341232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129490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7A389270-3E2C-4308-B187-6F4D11ECE7F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3280532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3" name="Title 2">
            <a:extLst>
              <a:ext uri="{FF2B5EF4-FFF2-40B4-BE49-F238E27FC236}">
                <a16:creationId xmlns:a16="http://schemas.microsoft.com/office/drawing/2014/main" id="{436783E9-A5D0-43AB-AAD1-7E7585DDBB38}"/>
              </a:ext>
            </a:extLst>
          </p:cNvPr>
          <p:cNvSpPr>
            <a:spLocks noGrp="1"/>
          </p:cNvSpPr>
          <p:nvPr>
            <p:ph type="title"/>
          </p:nvPr>
        </p:nvSpPr>
        <p:spPr>
          <a:xfrm>
            <a:off x="419970" y="537464"/>
            <a:ext cx="11417697" cy="654856"/>
          </a:xfrm>
        </p:spPr>
        <p:txBody>
          <a:bodyPr>
            <a:normAutofit/>
          </a:bodyPr>
          <a:lstStyle/>
          <a:p>
            <a:r>
              <a:rPr lang="en-GB" dirty="0"/>
              <a:t>Section 5. Your care and treatment</a:t>
            </a:r>
          </a:p>
        </p:txBody>
      </p:sp>
      <p:sp>
        <p:nvSpPr>
          <p:cNvPr id="16" name="Title 6">
            <a:extLst>
              <a:ext uri="{FF2B5EF4-FFF2-40B4-BE49-F238E27FC236}">
                <a16:creationId xmlns:a16="http://schemas.microsoft.com/office/drawing/2014/main" id="{DCA9F199-22E4-4072-A930-5E41CAB6E5C9}"/>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E696DCB8-CD54-46C6-8EEC-2D5CE86C099D}"/>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61fee4f977f7aae8" hidden="1">
            <a:extLst>
              <a:ext uri="{FF2B5EF4-FFF2-40B4-BE49-F238E27FC236}">
                <a16:creationId xmlns:a16="http://schemas.microsoft.com/office/drawing/2014/main" id="{BF29467A-68A6-4A18-BA0C-B5B28897C4C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84601808"/>
              </p:ext>
            </p:extLst>
          </p:nvPr>
        </p:nvGraphicFramePr>
        <p:xfrm>
          <a:off x="-2127739" y="257418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e51d4d97e7947f65" descr="A bar chart showing the range of section scores for all NHS trusts for Section 1 (Admission to hospital).">
            <a:extLst>
              <a:ext uri="{FF2B5EF4-FFF2-40B4-BE49-F238E27FC236}">
                <a16:creationId xmlns:a16="http://schemas.microsoft.com/office/drawing/2014/main" id="{6021B089-3D48-470B-B640-92B88A52B9DC}"/>
              </a:ext>
            </a:extLst>
          </p:cNvPr>
          <p:cNvGraphicFramePr/>
          <p:nvPr>
            <p:extLst>
              <p:ext uri="{D42A27DB-BD31-4B8C-83A1-F6EECF244321}">
                <p14:modId xmlns:p14="http://schemas.microsoft.com/office/powerpoint/2010/main" val="3728565723"/>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E7A1FC79-28EE-446D-80B9-38EC022D22B1}"/>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94959EA3-F668-4D1B-9814-7C0C88106FC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DC2062E8-287B-4E08-BD52-7DCA8EB52E48}"/>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4D055DFF-DBE1-42C3-9FC6-2DFB5DAF1C89}"/>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F0E8BE74-16F7-4BDD-9CD2-70C1356D2513}"/>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61fee4f977f7aae8_CalcTable">
            <a:extLst>
              <a:ext uri="{FF2B5EF4-FFF2-40B4-BE49-F238E27FC236}">
                <a16:creationId xmlns:a16="http://schemas.microsoft.com/office/drawing/2014/main" id="{14029D2B-EF87-4F8F-A020-F63908C30872}"/>
              </a:ext>
            </a:extLst>
          </p:cNvPr>
          <p:cNvGraphicFramePr>
            <a:graphicFrameLocks noGrp="1"/>
          </p:cNvGraphicFramePr>
          <p:nvPr>
            <p:extLst>
              <p:ext uri="{D42A27DB-BD31-4B8C-83A1-F6EECF244321}">
                <p14:modId xmlns:p14="http://schemas.microsoft.com/office/powerpoint/2010/main" val="792179161"/>
              </p:ext>
            </p:extLst>
          </p:nvPr>
        </p:nvGraphicFramePr>
        <p:xfrm>
          <a:off x="838200"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7.6 (Somewhat worse)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3996F5FB-B0B8-4695-BB93-4D5FE126227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66D85512-E50B-4403-909C-A39CDFA919B0}"/>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efa98e70fda40ffd" descr="A bar chart showing the top five trust results within your region.">
            <a:extLst>
              <a:ext uri="{FF2B5EF4-FFF2-40B4-BE49-F238E27FC236}">
                <a16:creationId xmlns:a16="http://schemas.microsoft.com/office/drawing/2014/main" id="{4DC630B7-83F2-4F49-BFA2-A13F5C77BD2F}"/>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397325814"/>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9b5a6e4a1e42011c" descr="A bar chart showing the bottom five trust results within your region.">
            <a:extLst>
              <a:ext uri="{FF2B5EF4-FFF2-40B4-BE49-F238E27FC236}">
                <a16:creationId xmlns:a16="http://schemas.microsoft.com/office/drawing/2014/main" id="{68C77024-8CC4-4311-9312-73BB5344DFED}"/>
              </a:ext>
            </a:extLst>
          </p:cNvPr>
          <p:cNvGraphicFramePr/>
          <p:nvPr>
            <p:extLst>
              <p:ext uri="{D42A27DB-BD31-4B8C-83A1-F6EECF244321}">
                <p14:modId xmlns:p14="http://schemas.microsoft.com/office/powerpoint/2010/main" val="2279299812"/>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127356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5. Your care and treatment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766B63DA-812A-4E91-AD0B-B47BEACAC95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24a573deca4f9853" descr="A chart showing how your Trust scored for Q23 compared with other trusts that took part; using the ‘expected range’ analysis technique.">
            <a:extLst>
              <a:ext uri="{FF2B5EF4-FFF2-40B4-BE49-F238E27FC236}">
                <a16:creationId xmlns:a16="http://schemas.microsoft.com/office/drawing/2014/main" id="{3A5EB350-4197-4004-A26C-55DE294B2E00}"/>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249250465"/>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e003408b205caf8f" descr="A chart showing how your Trust scored for Q24 compared with other trusts that took part; using the ‘expected range’ analysis technique. ">
            <a:extLst>
              <a:ext uri="{FF2B5EF4-FFF2-40B4-BE49-F238E27FC236}">
                <a16:creationId xmlns:a16="http://schemas.microsoft.com/office/drawing/2014/main" id="{86693269-FADB-47D7-9D77-C29970DA67A5}"/>
              </a:ext>
            </a:extLst>
          </p:cNvPr>
          <p:cNvGraphicFramePr/>
          <p:nvPr>
            <p:extLst>
              <p:ext uri="{D42A27DB-BD31-4B8C-83A1-F6EECF244321}">
                <p14:modId xmlns:p14="http://schemas.microsoft.com/office/powerpoint/2010/main" val="449955318"/>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a3ed43998e2f2999" descr="A chart showing how your Trust scored for Q25 compared with other trusts that took part; using the ‘expected range’ analysis technique.">
            <a:extLst>
              <a:ext uri="{FF2B5EF4-FFF2-40B4-BE49-F238E27FC236}">
                <a16:creationId xmlns:a16="http://schemas.microsoft.com/office/drawing/2014/main" id="{10B99A6F-FA83-40FA-9E2B-FC3CDB75F476}"/>
              </a:ext>
            </a:extLst>
          </p:cNvPr>
          <p:cNvGraphicFramePr/>
          <p:nvPr>
            <p:extLst>
              <p:ext uri="{D42A27DB-BD31-4B8C-83A1-F6EECF244321}">
                <p14:modId xmlns:p14="http://schemas.microsoft.com/office/powerpoint/2010/main" val="3146492689"/>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31e4714b106727c2" descr="A chart showing how your Trust scored for Q26 compared with other trusts that took part; using the ‘expected range’ analysis technique. ">
            <a:extLst>
              <a:ext uri="{FF2B5EF4-FFF2-40B4-BE49-F238E27FC236}">
                <a16:creationId xmlns:a16="http://schemas.microsoft.com/office/drawing/2014/main" id="{D69197D0-A021-409E-AA9D-2E692F53C97C}"/>
              </a:ext>
            </a:extLst>
          </p:cNvPr>
          <p:cNvGraphicFramePr/>
          <p:nvPr>
            <p:extLst>
              <p:ext uri="{D42A27DB-BD31-4B8C-83A1-F6EECF244321}">
                <p14:modId xmlns:p14="http://schemas.microsoft.com/office/powerpoint/2010/main" val="777042094"/>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a97513a55231ef84" descr="A chart showing how your Trust scored for Q27 compared with other trusts that took part; using the ‘expected range’ analysis technique. ">
            <a:extLst>
              <a:ext uri="{FF2B5EF4-FFF2-40B4-BE49-F238E27FC236}">
                <a16:creationId xmlns:a16="http://schemas.microsoft.com/office/drawing/2014/main" id="{6300C969-CADB-45E9-9E82-F557EA4F9449}"/>
              </a:ext>
            </a:extLst>
          </p:cNvPr>
          <p:cNvGraphicFramePr/>
          <p:nvPr>
            <p:extLst>
              <p:ext uri="{D42A27DB-BD31-4B8C-83A1-F6EECF244321}">
                <p14:modId xmlns:p14="http://schemas.microsoft.com/office/powerpoint/2010/main" val="1580432458"/>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1EE19D6E-B1C9-469F-8130-9DDBFE06814C}"/>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41678AC8-C2E2-4316-9C27-3A4870F5AD3A}"/>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ea0ec4ee341a0cc5_CalcTable">
            <a:extLst>
              <a:ext uri="{FF2B5EF4-FFF2-40B4-BE49-F238E27FC236}">
                <a16:creationId xmlns:a16="http://schemas.microsoft.com/office/drawing/2014/main" id="{134DCD56-42A1-4902-8B77-6558DBD62FA8}"/>
              </a:ext>
            </a:extLst>
          </p:cNvPr>
          <p:cNvGraphicFramePr>
            <a:graphicFrameLocks noGrp="1"/>
          </p:cNvGraphicFramePr>
          <p:nvPr>
            <p:extLst>
              <p:ext uri="{D42A27DB-BD31-4B8C-83A1-F6EECF244321}">
                <p14:modId xmlns:p14="http://schemas.microsoft.com/office/powerpoint/2010/main" val="2710625615"/>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Somewhat 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301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FFD96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333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342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314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BE4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295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ea0ec4ee341a0cc5" hidden="1">
            <a:extLst>
              <a:ext uri="{FF2B5EF4-FFF2-40B4-BE49-F238E27FC236}">
                <a16:creationId xmlns:a16="http://schemas.microsoft.com/office/drawing/2014/main" id="{F774C0F2-658B-452B-B2D8-354F16ED16F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3903011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EA2DC3A6-6E46-4B68-877B-D15207841F3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6308084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162142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5. Your care and treatment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38370EE4-232B-4CA7-97E5-9659B123F14B}"/>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0a1253cd1fd1f7df" descr="A chart showing how your Trust scored for Q28 compared with other trusts that took part; using the ‘expected range’ analysis technique. ">
            <a:extLst>
              <a:ext uri="{FF2B5EF4-FFF2-40B4-BE49-F238E27FC236}">
                <a16:creationId xmlns:a16="http://schemas.microsoft.com/office/drawing/2014/main" id="{A8D3DF03-42D4-40BD-93C8-0DD3F0AB30D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83570855"/>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10b392e593cc3c98" descr="A chart showing how your Trust scored for Q29 compared with other trusts that took part; using the ‘expected range’ analysis technique. ">
            <a:extLst>
              <a:ext uri="{FF2B5EF4-FFF2-40B4-BE49-F238E27FC236}">
                <a16:creationId xmlns:a16="http://schemas.microsoft.com/office/drawing/2014/main" id="{57BC3DD3-AC82-4C93-8203-6ACB739F07F7}"/>
              </a:ext>
            </a:extLst>
          </p:cNvPr>
          <p:cNvGraphicFramePr/>
          <p:nvPr>
            <p:extLst>
              <p:ext uri="{D42A27DB-BD31-4B8C-83A1-F6EECF244321}">
                <p14:modId xmlns:p14="http://schemas.microsoft.com/office/powerpoint/2010/main" val="956639753"/>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802bef994d68d078" descr="A chart showing how your Trust scored for Q30 compared with other trusts that took part; using the ‘expected range’ analysis technique. ">
            <a:extLst>
              <a:ext uri="{FF2B5EF4-FFF2-40B4-BE49-F238E27FC236}">
                <a16:creationId xmlns:a16="http://schemas.microsoft.com/office/drawing/2014/main" id="{EF337DEE-295B-4FD6-9614-18FFD53C570B}"/>
              </a:ext>
            </a:extLst>
          </p:cNvPr>
          <p:cNvGraphicFramePr/>
          <p:nvPr>
            <p:extLst>
              <p:ext uri="{D42A27DB-BD31-4B8C-83A1-F6EECF244321}">
                <p14:modId xmlns:p14="http://schemas.microsoft.com/office/powerpoint/2010/main" val="1556039164"/>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12" name="Rectangle 11">
            <a:extLst>
              <a:ext uri="{FF2B5EF4-FFF2-40B4-BE49-F238E27FC236}">
                <a16:creationId xmlns:a16="http://schemas.microsoft.com/office/drawing/2014/main" id="{041B147B-E311-4E58-96B0-F7BD81A60AFA}"/>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0" name="Rectangle 19">
            <a:extLst>
              <a:ext uri="{FF2B5EF4-FFF2-40B4-BE49-F238E27FC236}">
                <a16:creationId xmlns:a16="http://schemas.microsoft.com/office/drawing/2014/main" id="{6B19F168-F7A8-4374-A077-AE6AFB3FED6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a906ab87ef05ec89_CalcTable">
            <a:extLst>
              <a:ext uri="{FF2B5EF4-FFF2-40B4-BE49-F238E27FC236}">
                <a16:creationId xmlns:a16="http://schemas.microsoft.com/office/drawing/2014/main" id="{8DD55FEA-5B7C-4786-8D1C-4554118DC72D}"/>
              </a:ext>
            </a:extLst>
          </p:cNvPr>
          <p:cNvGraphicFramePr>
            <a:graphicFrameLocks noGrp="1"/>
          </p:cNvGraphicFramePr>
          <p:nvPr>
            <p:extLst>
              <p:ext uri="{D42A27DB-BD31-4B8C-83A1-F6EECF244321}">
                <p14:modId xmlns:p14="http://schemas.microsoft.com/office/powerpoint/2010/main" val="4143961741"/>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343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299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331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a906ab87ef05ec89" hidden="1">
            <a:extLst>
              <a:ext uri="{FF2B5EF4-FFF2-40B4-BE49-F238E27FC236}">
                <a16:creationId xmlns:a16="http://schemas.microsoft.com/office/drawing/2014/main" id="{F7F347C6-5D73-4F39-B827-B028D66F852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3439710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E55AD932-2DB4-4105-B2E5-A15C7DA586F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47363358"/>
              </p:ext>
            </p:extLst>
          </p:nvPr>
        </p:nvGraphicFramePr>
        <p:xfrm>
          <a:off x="10160000" y="-563033"/>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2633438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9C816CED-2475-4E19-A01F-EDABE420EF6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7079390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ED098B1C-71E0-4336-9CF1-B1F3E5F01739}"/>
              </a:ext>
            </a:extLst>
          </p:cNvPr>
          <p:cNvSpPr>
            <a:spLocks noGrp="1"/>
          </p:cNvSpPr>
          <p:nvPr>
            <p:ph type="title"/>
          </p:nvPr>
        </p:nvSpPr>
        <p:spPr>
          <a:xfrm>
            <a:off x="419970" y="537464"/>
            <a:ext cx="11417697" cy="654856"/>
          </a:xfrm>
        </p:spPr>
        <p:txBody>
          <a:bodyPr>
            <a:normAutofit/>
          </a:bodyPr>
          <a:lstStyle/>
          <a:p>
            <a:r>
              <a:rPr lang="en-GB" dirty="0"/>
              <a:t>Section 6. Operations and procedures</a:t>
            </a:r>
          </a:p>
        </p:txBody>
      </p:sp>
      <p:sp>
        <p:nvSpPr>
          <p:cNvPr id="16" name="Title 6">
            <a:extLst>
              <a:ext uri="{FF2B5EF4-FFF2-40B4-BE49-F238E27FC236}">
                <a16:creationId xmlns:a16="http://schemas.microsoft.com/office/drawing/2014/main" id="{FD44E486-C62A-4A3B-B8C2-18649022DB20}"/>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C4642BB4-BEBC-46D9-B8A5-F71BEA7B9DD3}"/>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c29173bb09495a2b" hidden="1">
            <a:extLst>
              <a:ext uri="{FF2B5EF4-FFF2-40B4-BE49-F238E27FC236}">
                <a16:creationId xmlns:a16="http://schemas.microsoft.com/office/drawing/2014/main" id="{D9E988C6-A3DA-40EF-BF35-D3E53F63634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59183112"/>
              </p:ext>
            </p:extLst>
          </p:nvPr>
        </p:nvGraphicFramePr>
        <p:xfrm>
          <a:off x="-2127739" y="257418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57d018773f46d8b6" descr="A bar chart showing the range of section scores for all NHS trusts for Section 1 (Admission to hospital).">
            <a:extLst>
              <a:ext uri="{FF2B5EF4-FFF2-40B4-BE49-F238E27FC236}">
                <a16:creationId xmlns:a16="http://schemas.microsoft.com/office/drawing/2014/main" id="{F3FD9252-DD8E-4EF4-A5D8-8ACC4A0FFC51}"/>
              </a:ext>
            </a:extLst>
          </p:cNvPr>
          <p:cNvGraphicFramePr/>
          <p:nvPr>
            <p:extLst>
              <p:ext uri="{D42A27DB-BD31-4B8C-83A1-F6EECF244321}">
                <p14:modId xmlns:p14="http://schemas.microsoft.com/office/powerpoint/2010/main" val="1885354078"/>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8B39C58F-821B-4E81-9698-708F4022EFFD}"/>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EE10F492-3E68-4FC0-B69A-5B85556DA63C}"/>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B3FCFA56-442F-4715-BF55-27C8EF6D4F32}"/>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67F370E6-E681-494F-97B2-0D348087F233}"/>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9847F73A-9737-4AF2-A999-1B451795CBC3}"/>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c29173bb09495a2b_CalcTable">
            <a:extLst>
              <a:ext uri="{FF2B5EF4-FFF2-40B4-BE49-F238E27FC236}">
                <a16:creationId xmlns:a16="http://schemas.microsoft.com/office/drawing/2014/main" id="{540CE766-9730-4C97-9425-6931974762BD}"/>
              </a:ext>
            </a:extLst>
          </p:cNvPr>
          <p:cNvGraphicFramePr>
            <a:graphicFrameLocks noGrp="1"/>
          </p:cNvGraphicFramePr>
          <p:nvPr>
            <p:extLst>
              <p:ext uri="{D42A27DB-BD31-4B8C-83A1-F6EECF244321}">
                <p14:modId xmlns:p14="http://schemas.microsoft.com/office/powerpoint/2010/main" val="1346225689"/>
              </p:ext>
            </p:extLst>
          </p:nvPr>
        </p:nvGraphicFramePr>
        <p:xfrm>
          <a:off x="847725" y="3065905"/>
          <a:ext cx="5405639" cy="370840"/>
        </p:xfrm>
        <a:graphic>
          <a:graphicData uri="http://schemas.openxmlformats.org/drawingml/2006/table">
            <a:tbl>
              <a:tblPr firstRow="1" bandRow="1">
                <a:tableStyleId>{5C22544A-7EE6-4342-B048-85BDC9FD1C3A}</a:tableStyleId>
              </a:tblPr>
              <a:tblGrid>
                <a:gridCol w="540563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7.8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6FC77999-F986-48C8-B7B5-415BB15CD3A1}"/>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E5FA1251-CDA6-4887-BD72-658AFE1A88E5}"/>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0f22a52303a04334" descr="A bar chart showing the top five trust results within your region.">
            <a:extLst>
              <a:ext uri="{FF2B5EF4-FFF2-40B4-BE49-F238E27FC236}">
                <a16:creationId xmlns:a16="http://schemas.microsoft.com/office/drawing/2014/main" id="{7DD1456A-234E-4833-8A07-2AC082BB5A1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26371718"/>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30203f7a8f85b598" descr="A bar chart showing the bottom five trust results within your region.">
            <a:extLst>
              <a:ext uri="{FF2B5EF4-FFF2-40B4-BE49-F238E27FC236}">
                <a16:creationId xmlns:a16="http://schemas.microsoft.com/office/drawing/2014/main" id="{DAE04D98-ED34-420F-9B9C-58431256B354}"/>
              </a:ext>
            </a:extLst>
          </p:cNvPr>
          <p:cNvGraphicFramePr/>
          <p:nvPr>
            <p:extLst>
              <p:ext uri="{D42A27DB-BD31-4B8C-83A1-F6EECF244321}">
                <p14:modId xmlns:p14="http://schemas.microsoft.com/office/powerpoint/2010/main" val="40900173"/>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968868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6. Operations and procedures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B02A8D7C-AAA8-45CB-AF6A-817D6CE67F7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6e57c189c297c10d" descr="A chart showing how your Trust scored for Q32 compared with other trusts that took part; using the ‘expected range’ analysis technique. ">
            <a:extLst>
              <a:ext uri="{FF2B5EF4-FFF2-40B4-BE49-F238E27FC236}">
                <a16:creationId xmlns:a16="http://schemas.microsoft.com/office/drawing/2014/main" id="{C4809842-1A2A-4973-B4CB-0C6E1C352361}"/>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326125253"/>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cf54b9e4f0fe58ca" descr="A chart showing how your Trust scored for Q33 compared with other trusts that took part; using the ‘expected range’ analysis technique. ">
            <a:extLst>
              <a:ext uri="{FF2B5EF4-FFF2-40B4-BE49-F238E27FC236}">
                <a16:creationId xmlns:a16="http://schemas.microsoft.com/office/drawing/2014/main" id="{3D80D44C-6BE1-4D54-9909-093A26B1447F}"/>
              </a:ext>
            </a:extLst>
          </p:cNvPr>
          <p:cNvGraphicFramePr/>
          <p:nvPr>
            <p:extLst>
              <p:ext uri="{D42A27DB-BD31-4B8C-83A1-F6EECF244321}">
                <p14:modId xmlns:p14="http://schemas.microsoft.com/office/powerpoint/2010/main" val="4003049424"/>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f4026f83ec4f952d" descr="A chart showing how your Trust scored for Q34 compared with other trusts that took part; using the ‘expected range’ analysis technique. ">
            <a:extLst>
              <a:ext uri="{FF2B5EF4-FFF2-40B4-BE49-F238E27FC236}">
                <a16:creationId xmlns:a16="http://schemas.microsoft.com/office/drawing/2014/main" id="{CA3CBE65-006D-487C-B2A8-48E21164507C}"/>
              </a:ext>
            </a:extLst>
          </p:cNvPr>
          <p:cNvGraphicFramePr/>
          <p:nvPr>
            <p:extLst>
              <p:ext uri="{D42A27DB-BD31-4B8C-83A1-F6EECF244321}">
                <p14:modId xmlns:p14="http://schemas.microsoft.com/office/powerpoint/2010/main" val="3072337619"/>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2" name="Rectangle 11">
            <a:extLst>
              <a:ext uri="{FF2B5EF4-FFF2-40B4-BE49-F238E27FC236}">
                <a16:creationId xmlns:a16="http://schemas.microsoft.com/office/drawing/2014/main" id="{B74BE151-E1F3-4BB8-B97D-A39D2FC01B12}"/>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0" name="Rectangle 19">
            <a:extLst>
              <a:ext uri="{FF2B5EF4-FFF2-40B4-BE49-F238E27FC236}">
                <a16:creationId xmlns:a16="http://schemas.microsoft.com/office/drawing/2014/main" id="{207EAA19-18C9-49F3-9C78-DA6C147CCA6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5062ce783a1f2c41_CalcTable">
            <a:extLst>
              <a:ext uri="{FF2B5EF4-FFF2-40B4-BE49-F238E27FC236}">
                <a16:creationId xmlns:a16="http://schemas.microsoft.com/office/drawing/2014/main" id="{AF6D8A36-7BC3-4F26-90C1-80AC4192D804}"/>
              </a:ext>
            </a:extLst>
          </p:cNvPr>
          <p:cNvGraphicFramePr>
            <a:graphicFrameLocks noGrp="1"/>
          </p:cNvGraphicFramePr>
          <p:nvPr>
            <p:extLst>
              <p:ext uri="{D42A27DB-BD31-4B8C-83A1-F6EECF244321}">
                <p14:modId xmlns:p14="http://schemas.microsoft.com/office/powerpoint/2010/main" val="476740649"/>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139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149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153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5062ce783a1f2c41" hidden="1">
            <a:extLst>
              <a:ext uri="{FF2B5EF4-FFF2-40B4-BE49-F238E27FC236}">
                <a16:creationId xmlns:a16="http://schemas.microsoft.com/office/drawing/2014/main" id="{57DF266F-8AC1-4F83-8680-A50FE96B675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3948479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68C5C58B-3B53-4ED5-B862-0EA8199F500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9998404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032133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48FDB54C-029E-4DF5-AFE2-C694AF5BD0F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9464286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9C9AF5D9-EF5F-4368-A81D-5621D051DFDE}"/>
              </a:ext>
            </a:extLst>
          </p:cNvPr>
          <p:cNvSpPr>
            <a:spLocks noGrp="1"/>
          </p:cNvSpPr>
          <p:nvPr>
            <p:ph type="title"/>
          </p:nvPr>
        </p:nvSpPr>
        <p:spPr>
          <a:xfrm>
            <a:off x="419970" y="537464"/>
            <a:ext cx="11417697" cy="654856"/>
          </a:xfrm>
        </p:spPr>
        <p:txBody>
          <a:bodyPr>
            <a:normAutofit/>
          </a:bodyPr>
          <a:lstStyle/>
          <a:p>
            <a:r>
              <a:rPr lang="en-GB" dirty="0"/>
              <a:t>Section 7. Leaving hospital</a:t>
            </a:r>
          </a:p>
        </p:txBody>
      </p:sp>
      <p:sp>
        <p:nvSpPr>
          <p:cNvPr id="16" name="Title 6">
            <a:extLst>
              <a:ext uri="{FF2B5EF4-FFF2-40B4-BE49-F238E27FC236}">
                <a16:creationId xmlns:a16="http://schemas.microsoft.com/office/drawing/2014/main" id="{54FBAF65-01C4-4A09-A39B-B99864DF8B3F}"/>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F4F33894-F7FF-4603-8437-E220B1D3A4C6}"/>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5f5cd49bce4afbbf" hidden="1">
            <a:extLst>
              <a:ext uri="{FF2B5EF4-FFF2-40B4-BE49-F238E27FC236}">
                <a16:creationId xmlns:a16="http://schemas.microsoft.com/office/drawing/2014/main" id="{2118E378-B8F9-4CED-9B07-F3548CE6BE6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9835178"/>
              </p:ext>
            </p:extLst>
          </p:nvPr>
        </p:nvGraphicFramePr>
        <p:xfrm>
          <a:off x="-2127739" y="252935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3a2c1d0afc3d4931" descr="A bar chart showing the range of section scores for all NHS trusts for Section 1 (Admission to hospital).">
            <a:extLst>
              <a:ext uri="{FF2B5EF4-FFF2-40B4-BE49-F238E27FC236}">
                <a16:creationId xmlns:a16="http://schemas.microsoft.com/office/drawing/2014/main" id="{AC9D6CA0-12B4-4D48-A089-A97499707861}"/>
              </a:ext>
            </a:extLst>
          </p:cNvPr>
          <p:cNvGraphicFramePr/>
          <p:nvPr>
            <p:extLst>
              <p:ext uri="{D42A27DB-BD31-4B8C-83A1-F6EECF244321}">
                <p14:modId xmlns:p14="http://schemas.microsoft.com/office/powerpoint/2010/main" val="3968234683"/>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5D1D2535-A48E-4728-99FD-4B52DFFEA654}"/>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CF0EB999-190D-46E6-837E-001A2671F842}"/>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3DBD53D0-7322-4212-B3B0-CBAB86B2E2AF}"/>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38F9CAA2-CC63-4E03-A568-BF6C496EA1B0}"/>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112381A3-115A-4D66-AFFF-83031E6B353F}"/>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5f5cd49bce4afbbf_CalcTable">
            <a:extLst>
              <a:ext uri="{FF2B5EF4-FFF2-40B4-BE49-F238E27FC236}">
                <a16:creationId xmlns:a16="http://schemas.microsoft.com/office/drawing/2014/main" id="{0515B801-6CCE-4623-8657-84A2DEFB9AD8}"/>
              </a:ext>
            </a:extLst>
          </p:cNvPr>
          <p:cNvGraphicFramePr>
            <a:graphicFrameLocks noGrp="1"/>
          </p:cNvGraphicFramePr>
          <p:nvPr>
            <p:extLst>
              <p:ext uri="{D42A27DB-BD31-4B8C-83A1-F6EECF244321}">
                <p14:modId xmlns:p14="http://schemas.microsoft.com/office/powerpoint/2010/main" val="1377293970"/>
              </p:ext>
            </p:extLst>
          </p:nvPr>
        </p:nvGraphicFramePr>
        <p:xfrm>
          <a:off x="838201"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6.9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C5CD0F11-0B86-4249-BAEA-F9BD2F8844A1}"/>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C1180DE0-DEE9-4E28-97FB-D30D1CD0437C}"/>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1936b8650b58bfc1" descr="A bar chart showing the top five trust results within your region.">
            <a:extLst>
              <a:ext uri="{FF2B5EF4-FFF2-40B4-BE49-F238E27FC236}">
                <a16:creationId xmlns:a16="http://schemas.microsoft.com/office/drawing/2014/main" id="{90444486-2835-433C-B029-3A12B368A69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919350940"/>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e0ab45e2bf071ac" descr="A bar chart showing the bottom five trust results within your region.">
            <a:extLst>
              <a:ext uri="{FF2B5EF4-FFF2-40B4-BE49-F238E27FC236}">
                <a16:creationId xmlns:a16="http://schemas.microsoft.com/office/drawing/2014/main" id="{B0A77800-807B-49B0-94E3-D2F8C7065B08}"/>
              </a:ext>
            </a:extLst>
          </p:cNvPr>
          <p:cNvGraphicFramePr/>
          <p:nvPr>
            <p:extLst>
              <p:ext uri="{D42A27DB-BD31-4B8C-83A1-F6EECF244321}">
                <p14:modId xmlns:p14="http://schemas.microsoft.com/office/powerpoint/2010/main" val="2955943809"/>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029355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E71D62C4-4DE2-42AD-90F3-65C2847C4D9E}"/>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becdf524ecaf829f" descr="A chart showing how your Trust scored for Q35 compared with other trusts that took part; using the ‘expected range’ analysis technique. ">
            <a:extLst>
              <a:ext uri="{FF2B5EF4-FFF2-40B4-BE49-F238E27FC236}">
                <a16:creationId xmlns:a16="http://schemas.microsoft.com/office/drawing/2014/main" id="{C36CD77F-F2F0-4473-8CFF-E5AB1856B8F5}"/>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694030242"/>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295285dc6be8bd00" descr="A chart showing how your Trust scored for Q36 compared with other trusts that took part; using the ‘expected range’ analysis technique. ">
            <a:extLst>
              <a:ext uri="{FF2B5EF4-FFF2-40B4-BE49-F238E27FC236}">
                <a16:creationId xmlns:a16="http://schemas.microsoft.com/office/drawing/2014/main" id="{770F9FF0-C414-4498-9676-6E86ED24FFB9}"/>
              </a:ext>
            </a:extLst>
          </p:cNvPr>
          <p:cNvGraphicFramePr/>
          <p:nvPr>
            <p:extLst>
              <p:ext uri="{D42A27DB-BD31-4B8C-83A1-F6EECF244321}">
                <p14:modId xmlns:p14="http://schemas.microsoft.com/office/powerpoint/2010/main" val="2605994382"/>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a7a117e726ea6df0" descr="A chart showing how your Trust scored for Q37 compared with other trusts that took part; using the ‘expected range’ analysis technique. ">
            <a:extLst>
              <a:ext uri="{FF2B5EF4-FFF2-40B4-BE49-F238E27FC236}">
                <a16:creationId xmlns:a16="http://schemas.microsoft.com/office/drawing/2014/main" id="{082FB77E-0702-4659-B1E1-558B91B0F9ED}"/>
              </a:ext>
            </a:extLst>
          </p:cNvPr>
          <p:cNvGraphicFramePr/>
          <p:nvPr>
            <p:extLst>
              <p:ext uri="{D42A27DB-BD31-4B8C-83A1-F6EECF244321}">
                <p14:modId xmlns:p14="http://schemas.microsoft.com/office/powerpoint/2010/main" val="4209321529"/>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024bb5d54c6cd14d" descr="A chart showing how your Trust scored for Q38 compared with other trusts that took part; using the ‘expected range’ analysis technique. ">
            <a:extLst>
              <a:ext uri="{FF2B5EF4-FFF2-40B4-BE49-F238E27FC236}">
                <a16:creationId xmlns:a16="http://schemas.microsoft.com/office/drawing/2014/main" id="{2283BFE9-777A-47D9-B1A6-979FE7F1A410}"/>
              </a:ext>
            </a:extLst>
          </p:cNvPr>
          <p:cNvGraphicFramePr/>
          <p:nvPr>
            <p:extLst>
              <p:ext uri="{D42A27DB-BD31-4B8C-83A1-F6EECF244321}">
                <p14:modId xmlns:p14="http://schemas.microsoft.com/office/powerpoint/2010/main" val="1748890610"/>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43c71414d01993ea" descr="A chart showing how your Trust scored for Q39 compared with other trusts that took part; using the ‘expected range’ analysis technique. ">
            <a:extLst>
              <a:ext uri="{FF2B5EF4-FFF2-40B4-BE49-F238E27FC236}">
                <a16:creationId xmlns:a16="http://schemas.microsoft.com/office/drawing/2014/main" id="{C260C8B3-F7CC-42B5-9AD7-8F7BEA4AA580}"/>
              </a:ext>
            </a:extLst>
          </p:cNvPr>
          <p:cNvGraphicFramePr/>
          <p:nvPr>
            <p:extLst>
              <p:ext uri="{D42A27DB-BD31-4B8C-83A1-F6EECF244321}">
                <p14:modId xmlns:p14="http://schemas.microsoft.com/office/powerpoint/2010/main" val="2848229612"/>
              </p:ext>
            </p:extLst>
          </p:nvPr>
        </p:nvGraphicFramePr>
        <p:xfrm>
          <a:off x="265776" y="4575972"/>
          <a:ext cx="8246527" cy="1621298"/>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5AADC82F-FACD-40B9-B54F-0397E7B14B7B}"/>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EF3389F5-02D5-4F62-BD6D-72A64E43D19D}"/>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bcbd166cbac45424_CalcTable">
            <a:extLst>
              <a:ext uri="{FF2B5EF4-FFF2-40B4-BE49-F238E27FC236}">
                <a16:creationId xmlns:a16="http://schemas.microsoft.com/office/drawing/2014/main" id="{ACF7B637-EE1F-4F89-9224-E91B6FC4D029}"/>
              </a:ext>
            </a:extLst>
          </p:cNvPr>
          <p:cNvGraphicFramePr>
            <a:graphicFrameLocks noGrp="1"/>
          </p:cNvGraphicFramePr>
          <p:nvPr>
            <p:extLst>
              <p:ext uri="{D42A27DB-BD31-4B8C-83A1-F6EECF244321}">
                <p14:modId xmlns:p14="http://schemas.microsoft.com/office/powerpoint/2010/main" val="4252919876"/>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340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270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157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353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322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bcbd166cbac45424" hidden="1">
            <a:extLst>
              <a:ext uri="{FF2B5EF4-FFF2-40B4-BE49-F238E27FC236}">
                <a16:creationId xmlns:a16="http://schemas.microsoft.com/office/drawing/2014/main" id="{EF2E1AB6-365C-458A-A8E1-5518737E1B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8412720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889188F4-7D32-4F82-BF26-230156876A5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1378987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679767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28CEADE5-C111-48EE-8D68-808594D88C36}"/>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7bb74f06d89a547e" descr="A chart showing how your Trust scored for Q40 compared with other trusts that took part; using the ‘expected range’ analysis technique. ">
            <a:extLst>
              <a:ext uri="{FF2B5EF4-FFF2-40B4-BE49-F238E27FC236}">
                <a16:creationId xmlns:a16="http://schemas.microsoft.com/office/drawing/2014/main" id="{DC3AEB1C-38D6-4B92-9740-802E1284D7A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756690980"/>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2168b3465e6ade8f" descr="A chart showing how your Trust scored for Q41 compared with other trusts that took part; using the ‘expected range’ analysis technique. ">
            <a:extLst>
              <a:ext uri="{FF2B5EF4-FFF2-40B4-BE49-F238E27FC236}">
                <a16:creationId xmlns:a16="http://schemas.microsoft.com/office/drawing/2014/main" id="{68587228-8484-43CA-8D8B-CF67FBE543C0}"/>
              </a:ext>
            </a:extLst>
          </p:cNvPr>
          <p:cNvGraphicFramePr/>
          <p:nvPr>
            <p:extLst>
              <p:ext uri="{D42A27DB-BD31-4B8C-83A1-F6EECF244321}">
                <p14:modId xmlns:p14="http://schemas.microsoft.com/office/powerpoint/2010/main" val="274419299"/>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b6ec9dab3965cce3" descr="A chart showing how your Trust scored for Q42 compared with other trusts that took part; using the ‘expected range’ analysis technique. ">
            <a:extLst>
              <a:ext uri="{FF2B5EF4-FFF2-40B4-BE49-F238E27FC236}">
                <a16:creationId xmlns:a16="http://schemas.microsoft.com/office/drawing/2014/main" id="{AAD74215-9D51-401A-8E71-86E1E7AA2397}"/>
              </a:ext>
            </a:extLst>
          </p:cNvPr>
          <p:cNvGraphicFramePr/>
          <p:nvPr>
            <p:extLst>
              <p:ext uri="{D42A27DB-BD31-4B8C-83A1-F6EECF244321}">
                <p14:modId xmlns:p14="http://schemas.microsoft.com/office/powerpoint/2010/main" val="1429728627"/>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f6750d863bc6df90" descr="A chart showing how your Trust scored for 43 compared with other trusts that took part; using the ‘expected range’ analysis technique. ">
            <a:extLst>
              <a:ext uri="{FF2B5EF4-FFF2-40B4-BE49-F238E27FC236}">
                <a16:creationId xmlns:a16="http://schemas.microsoft.com/office/drawing/2014/main" id="{1AFA8673-D661-44C8-83FD-BCB2145320FE}"/>
              </a:ext>
            </a:extLst>
          </p:cNvPr>
          <p:cNvGraphicFramePr/>
          <p:nvPr>
            <p:extLst>
              <p:ext uri="{D42A27DB-BD31-4B8C-83A1-F6EECF244321}">
                <p14:modId xmlns:p14="http://schemas.microsoft.com/office/powerpoint/2010/main" val="750035102"/>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760e616ad6c86534" descr="A chart showing how your Trust scored for Q44 compared with other trusts that took part; using the ‘expected range’ analysis technique. ">
            <a:extLst>
              <a:ext uri="{FF2B5EF4-FFF2-40B4-BE49-F238E27FC236}">
                <a16:creationId xmlns:a16="http://schemas.microsoft.com/office/drawing/2014/main" id="{8F3978B4-9FC0-4B45-B10B-068E22A86059}"/>
              </a:ext>
            </a:extLst>
          </p:cNvPr>
          <p:cNvGraphicFramePr/>
          <p:nvPr>
            <p:extLst>
              <p:ext uri="{D42A27DB-BD31-4B8C-83A1-F6EECF244321}">
                <p14:modId xmlns:p14="http://schemas.microsoft.com/office/powerpoint/2010/main" val="2773242962"/>
              </p:ext>
            </p:extLst>
          </p:nvPr>
        </p:nvGraphicFramePr>
        <p:xfrm>
          <a:off x="265776" y="4471340"/>
          <a:ext cx="8246527" cy="1769893"/>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28537993-BB21-40B3-9AB7-28F811A6C59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C08907F0-E7DB-423C-81E8-AD77BBAFEFE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b3e29e482b72961c_CalcTable">
            <a:extLst>
              <a:ext uri="{FF2B5EF4-FFF2-40B4-BE49-F238E27FC236}">
                <a16:creationId xmlns:a16="http://schemas.microsoft.com/office/drawing/2014/main" id="{59E13A4E-59AF-482A-92B0-50BAF2394C96}"/>
              </a:ext>
            </a:extLst>
          </p:cNvPr>
          <p:cNvGraphicFramePr>
            <a:graphicFrameLocks noGrp="1"/>
          </p:cNvGraphicFramePr>
          <p:nvPr>
            <p:extLst>
              <p:ext uri="{D42A27DB-BD31-4B8C-83A1-F6EECF244321}">
                <p14:modId xmlns:p14="http://schemas.microsoft.com/office/powerpoint/2010/main" val="779943427"/>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Somewhat 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252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FFD96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297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327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314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BE4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204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b3e29e482b72961c" hidden="1">
            <a:extLst>
              <a:ext uri="{FF2B5EF4-FFF2-40B4-BE49-F238E27FC236}">
                <a16:creationId xmlns:a16="http://schemas.microsoft.com/office/drawing/2014/main" id="{DF5D06D3-D3E2-45E8-8E9A-B35D5880087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3310004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B51A7588-35D4-4119-A97C-FF944725BF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8809773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74468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04849" y="2152651"/>
            <a:ext cx="10580807" cy="831700"/>
          </a:xfrm>
        </p:spPr>
        <p:txBody>
          <a:bodyPr/>
          <a:lstStyle/>
          <a:p>
            <a:r>
              <a:rPr lang="en-GB" b="1" dirty="0">
                <a:cs typeface="Arial" panose="020B0604020202020204" pitchFamily="34" charset="0"/>
              </a:rPr>
              <a:t>Background and methodology</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04849" y="3873650"/>
            <a:ext cx="7592542" cy="204456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explanation of the NHS Patient Survey Programme</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information on the Adult Inpatient 2021 survey</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 description of key terms used in this report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navigating the report</a:t>
            </a:r>
          </a:p>
        </p:txBody>
      </p:sp>
      <p:sp>
        <p:nvSpPr>
          <p:cNvPr id="9" name="Slide Number Placeholder 1">
            <a:extLst>
              <a:ext uri="{FF2B5EF4-FFF2-40B4-BE49-F238E27FC236}">
                <a16:creationId xmlns:a16="http://schemas.microsoft.com/office/drawing/2014/main" id="{BFCDB6C6-B7F5-4EDA-A46E-9E3EDD8F4E1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5511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dec="http://schemas.microsoft.com/office/drawing/2017/decorative" xmlns:a16="http://schemas.microsoft.com/office/drawing/2014/main"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28CEADE5-C111-48EE-8D68-808594D88C36}"/>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2dc28efcbf7c6b9f" descr="A chart showing how your Trust scored for Q46 compared with other trusts that took part; using the ‘expected range’ analysis technique. ">
            <a:extLst>
              <a:ext uri="{FF2B5EF4-FFF2-40B4-BE49-F238E27FC236}">
                <a16:creationId xmlns:a16="http://schemas.microsoft.com/office/drawing/2014/main" id="{DC3AEB1C-38D6-4B92-9740-802E1284D7A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906350277"/>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23" name="Rectangle 22">
            <a:extLst>
              <a:ext uri="{FF2B5EF4-FFF2-40B4-BE49-F238E27FC236}">
                <a16:creationId xmlns:a16="http://schemas.microsoft.com/office/drawing/2014/main" id="{C08907F0-E7DB-423C-81E8-AD77BBAFEFE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12">
            <a:extLst>
              <a:ext uri="{FF2B5EF4-FFF2-40B4-BE49-F238E27FC236}">
                <a16:creationId xmlns:a16="http://schemas.microsoft.com/office/drawing/2014/main" id="{9B9F0079-04B0-4317-B9BD-C726196DF401}"/>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4" name="D_1d6eae0907fbb18b_CalcTable">
            <a:extLst>
              <a:ext uri="{FF2B5EF4-FFF2-40B4-BE49-F238E27FC236}">
                <a16:creationId xmlns:a16="http://schemas.microsoft.com/office/drawing/2014/main" id="{EF55466A-4F3A-4B8E-A079-22A93F8D876E}"/>
              </a:ext>
            </a:extLst>
          </p:cNvPr>
          <p:cNvGraphicFramePr>
            <a:graphicFrameLocks noGrp="1"/>
          </p:cNvGraphicFramePr>
          <p:nvPr>
            <p:extLst>
              <p:ext uri="{D42A27DB-BD31-4B8C-83A1-F6EECF244321}">
                <p14:modId xmlns:p14="http://schemas.microsoft.com/office/powerpoint/2010/main" val="3109448406"/>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204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7" name="D_1d6eae0907fbb18b" hidden="1">
            <a:extLst>
              <a:ext uri="{FF2B5EF4-FFF2-40B4-BE49-F238E27FC236}">
                <a16:creationId xmlns:a16="http://schemas.microsoft.com/office/drawing/2014/main" id="{DF5D06D3-D3E2-45E8-8E9A-B35D5880087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6558865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Ipsos Ribbon Rules" hidden="1">
            <a:extLst>
              <a:ext uri="{FF2B5EF4-FFF2-40B4-BE49-F238E27FC236}">
                <a16:creationId xmlns:a16="http://schemas.microsoft.com/office/drawing/2014/main" id="{B51A7588-35D4-4119-A97C-FF944725BF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379851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2623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51F5C718-358F-461F-81EA-DCE6CBBFCD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3688684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BA88A63B-0A52-4A30-814B-385315562292}"/>
              </a:ext>
            </a:extLst>
          </p:cNvPr>
          <p:cNvSpPr>
            <a:spLocks noGrp="1"/>
          </p:cNvSpPr>
          <p:nvPr>
            <p:ph type="title"/>
          </p:nvPr>
        </p:nvSpPr>
        <p:spPr>
          <a:xfrm>
            <a:off x="419970" y="537464"/>
            <a:ext cx="11417697" cy="654856"/>
          </a:xfrm>
        </p:spPr>
        <p:txBody>
          <a:bodyPr>
            <a:normAutofit/>
          </a:bodyPr>
          <a:lstStyle/>
          <a:p>
            <a:r>
              <a:rPr lang="en-GB" dirty="0"/>
              <a:t>Section 8. Feedback on the quality of your care</a:t>
            </a:r>
          </a:p>
        </p:txBody>
      </p:sp>
      <p:sp>
        <p:nvSpPr>
          <p:cNvPr id="16" name="Title 6">
            <a:extLst>
              <a:ext uri="{FF2B5EF4-FFF2-40B4-BE49-F238E27FC236}">
                <a16:creationId xmlns:a16="http://schemas.microsoft.com/office/drawing/2014/main" id="{11793AA9-7B05-4999-8B62-2323EBA3724A}"/>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2DAE3AD8-8BD3-44DA-BBE4-341FD07ACAA7}"/>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be61872885b9f85b" hidden="1">
            <a:extLst>
              <a:ext uri="{FF2B5EF4-FFF2-40B4-BE49-F238E27FC236}">
                <a16:creationId xmlns:a16="http://schemas.microsoft.com/office/drawing/2014/main" id="{70DFD17A-22AB-4850-ADA4-C7F290A0181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17666743"/>
              </p:ext>
            </p:extLst>
          </p:nvPr>
        </p:nvGraphicFramePr>
        <p:xfrm>
          <a:off x="-2127739" y="252936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08caf40a639b6f61" descr="A bar chart showing the range of section scores for all NHS trusts for Section 1 (Admission to hospital).">
            <a:extLst>
              <a:ext uri="{FF2B5EF4-FFF2-40B4-BE49-F238E27FC236}">
                <a16:creationId xmlns:a16="http://schemas.microsoft.com/office/drawing/2014/main" id="{0E4836DD-00CF-419A-AF3A-2DB585F73237}"/>
              </a:ext>
            </a:extLst>
          </p:cNvPr>
          <p:cNvGraphicFramePr/>
          <p:nvPr>
            <p:extLst>
              <p:ext uri="{D42A27DB-BD31-4B8C-83A1-F6EECF244321}">
                <p14:modId xmlns:p14="http://schemas.microsoft.com/office/powerpoint/2010/main" val="3850056247"/>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7385218F-61FF-4637-BCD5-DE32D7EA0F05}"/>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AC5211B5-5E6E-4AB9-8135-FA3A7611ACF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4A4E43E3-4B8D-4F18-B5AB-8B7BC3B9E64B}"/>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C5A18D34-44B1-45A1-B6ED-86746EBAFF1A}"/>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30A23E1C-195A-4878-9B28-F0CF0FD98F44}"/>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be61872885b9f85b_CalcTable">
            <a:extLst>
              <a:ext uri="{FF2B5EF4-FFF2-40B4-BE49-F238E27FC236}">
                <a16:creationId xmlns:a16="http://schemas.microsoft.com/office/drawing/2014/main" id="{AE46D0ED-3991-4507-BAE3-314A544DD67C}"/>
              </a:ext>
            </a:extLst>
          </p:cNvPr>
          <p:cNvGraphicFramePr>
            <a:graphicFrameLocks noGrp="1"/>
          </p:cNvGraphicFramePr>
          <p:nvPr>
            <p:extLst>
              <p:ext uri="{D42A27DB-BD31-4B8C-83A1-F6EECF244321}">
                <p14:modId xmlns:p14="http://schemas.microsoft.com/office/powerpoint/2010/main" val="1716694571"/>
              </p:ext>
            </p:extLst>
          </p:nvPr>
        </p:nvGraphicFramePr>
        <p:xfrm>
          <a:off x="857250" y="3065905"/>
          <a:ext cx="5396114" cy="370840"/>
        </p:xfrm>
        <a:graphic>
          <a:graphicData uri="http://schemas.openxmlformats.org/drawingml/2006/table">
            <a:tbl>
              <a:tblPr firstRow="1" bandRow="1">
                <a:tableStyleId>{5C22544A-7EE6-4342-B048-85BDC9FD1C3A}</a:tableStyleId>
              </a:tblPr>
              <a:tblGrid>
                <a:gridCol w="539611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1.3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30360AF3-9508-4CC0-9D5C-6EA6C53C6035}"/>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9F37E23A-D6C3-4B66-B1F5-1EA0808E0DBA}"/>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b93585a85e17b16a" descr="A bar chart showing the top five trust results within your region.">
            <a:extLst>
              <a:ext uri="{FF2B5EF4-FFF2-40B4-BE49-F238E27FC236}">
                <a16:creationId xmlns:a16="http://schemas.microsoft.com/office/drawing/2014/main" id="{403AD7C3-9B81-478E-AB9B-0705D40A112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297248717"/>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7768bc271727a384" descr="A bar chart showing the bottom five trust results within your region.">
            <a:extLst>
              <a:ext uri="{FF2B5EF4-FFF2-40B4-BE49-F238E27FC236}">
                <a16:creationId xmlns:a16="http://schemas.microsoft.com/office/drawing/2014/main" id="{551A52D1-CFB1-49AD-86D5-04592561C90E}"/>
              </a:ext>
            </a:extLst>
          </p:cNvPr>
          <p:cNvGraphicFramePr/>
          <p:nvPr>
            <p:extLst>
              <p:ext uri="{D42A27DB-BD31-4B8C-83A1-F6EECF244321}">
                <p14:modId xmlns:p14="http://schemas.microsoft.com/office/powerpoint/2010/main" val="2621688491"/>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4013730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8. Feedback on the quality of your care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176ABD25-76D8-4DED-BB35-EA53E02F3FFB}"/>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6fb169f4c7327348" descr="A chart showing how your Trust scored for Q49 compared with other trusts that took part; using the ‘expected range’ analysis technique. ">
            <a:extLst>
              <a:ext uri="{FF2B5EF4-FFF2-40B4-BE49-F238E27FC236}">
                <a16:creationId xmlns:a16="http://schemas.microsoft.com/office/drawing/2014/main" id="{A3974962-5C4C-4FC2-A92C-02B79A5E9AF2}"/>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178110332"/>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2232ADDA-D8FD-429D-B60E-EAD188C69A7C}"/>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1C876D8B-3F31-41E4-8748-D3C393DD9242}"/>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95529a10d9ed7b2f_CalcTable">
            <a:extLst>
              <a:ext uri="{FF2B5EF4-FFF2-40B4-BE49-F238E27FC236}">
                <a16:creationId xmlns:a16="http://schemas.microsoft.com/office/drawing/2014/main" id="{8E1E7C27-202C-43C3-85C1-E303C9E0CA66}"/>
              </a:ext>
            </a:extLst>
          </p:cNvPr>
          <p:cNvGraphicFramePr>
            <a:graphicFrameLocks noGrp="1"/>
          </p:cNvGraphicFramePr>
          <p:nvPr>
            <p:extLst>
              <p:ext uri="{D42A27DB-BD31-4B8C-83A1-F6EECF244321}">
                <p14:modId xmlns:p14="http://schemas.microsoft.com/office/powerpoint/2010/main" val="2159371452"/>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288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1.3</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0.5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3.4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95529a10d9ed7b2f" hidden="1">
            <a:extLst>
              <a:ext uri="{FF2B5EF4-FFF2-40B4-BE49-F238E27FC236}">
                <a16:creationId xmlns:a16="http://schemas.microsoft.com/office/drawing/2014/main" id="{19669397-EE4C-40D0-839E-E8469E481D8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5812650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88660D3A-87F2-416E-8B88-A2F3574A87C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9584084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49030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5F5BE578-D5E1-4E42-A261-59FCD6CC20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2337792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1" name="Title 2">
            <a:extLst>
              <a:ext uri="{FF2B5EF4-FFF2-40B4-BE49-F238E27FC236}">
                <a16:creationId xmlns:a16="http://schemas.microsoft.com/office/drawing/2014/main" id="{2C83DF1D-73EE-4181-8A3B-DABA5622C890}"/>
              </a:ext>
            </a:extLst>
          </p:cNvPr>
          <p:cNvSpPr>
            <a:spLocks noGrp="1"/>
          </p:cNvSpPr>
          <p:nvPr>
            <p:ph type="title"/>
          </p:nvPr>
        </p:nvSpPr>
        <p:spPr>
          <a:xfrm>
            <a:off x="419970" y="537464"/>
            <a:ext cx="11417697" cy="654856"/>
          </a:xfrm>
        </p:spPr>
        <p:txBody>
          <a:bodyPr>
            <a:normAutofit/>
          </a:bodyPr>
          <a:lstStyle/>
          <a:p>
            <a:r>
              <a:rPr lang="en-GB" dirty="0"/>
              <a:t>Section 9. Respect and dignity</a:t>
            </a:r>
          </a:p>
        </p:txBody>
      </p:sp>
      <p:sp>
        <p:nvSpPr>
          <p:cNvPr id="22" name="Title 6">
            <a:extLst>
              <a:ext uri="{FF2B5EF4-FFF2-40B4-BE49-F238E27FC236}">
                <a16:creationId xmlns:a16="http://schemas.microsoft.com/office/drawing/2014/main" id="{A16E7272-E3D1-464F-8F4E-5D9848AEE5C4}"/>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23" name="TextBox 22">
            <a:extLst>
              <a:ext uri="{FF2B5EF4-FFF2-40B4-BE49-F238E27FC236}">
                <a16:creationId xmlns:a16="http://schemas.microsoft.com/office/drawing/2014/main" id="{A0CBD86F-F9BB-4D03-ADA9-CF396BDF15CD}"/>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78aab77ab4b0f1d6" hidden="1">
            <a:extLst>
              <a:ext uri="{FF2B5EF4-FFF2-40B4-BE49-F238E27FC236}">
                <a16:creationId xmlns:a16="http://schemas.microsoft.com/office/drawing/2014/main" id="{3992AE1F-CB55-4C52-A45D-94F53192E22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78907800"/>
              </p:ext>
            </p:extLst>
          </p:nvPr>
        </p:nvGraphicFramePr>
        <p:xfrm>
          <a:off x="-2127739" y="2520396"/>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178f8f247ca9fa3d" descr="A bar chart showing the range of section scores for all NHS trusts for Section 1 (Admission to hospital).">
            <a:extLst>
              <a:ext uri="{FF2B5EF4-FFF2-40B4-BE49-F238E27FC236}">
                <a16:creationId xmlns:a16="http://schemas.microsoft.com/office/drawing/2014/main" id="{C8E817C1-FD30-46B7-BA3B-A75D1AF7CE32}"/>
              </a:ext>
            </a:extLst>
          </p:cNvPr>
          <p:cNvGraphicFramePr/>
          <p:nvPr>
            <p:extLst>
              <p:ext uri="{D42A27DB-BD31-4B8C-83A1-F6EECF244321}">
                <p14:modId xmlns:p14="http://schemas.microsoft.com/office/powerpoint/2010/main" val="2611660971"/>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25" name="TextBox 24">
            <a:extLst>
              <a:ext uri="{FF2B5EF4-FFF2-40B4-BE49-F238E27FC236}">
                <a16:creationId xmlns:a16="http://schemas.microsoft.com/office/drawing/2014/main" id="{8D266E89-1C38-4311-AC4B-3108E11E120D}"/>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1" name="TextBox 30">
            <a:extLst>
              <a:ext uri="{FF2B5EF4-FFF2-40B4-BE49-F238E27FC236}">
                <a16:creationId xmlns:a16="http://schemas.microsoft.com/office/drawing/2014/main" id="{D142657D-E596-4380-B9E2-18AA68C0D86A}"/>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2" name="Rectangle 31">
            <a:extLst>
              <a:ext uri="{FF2B5EF4-FFF2-40B4-BE49-F238E27FC236}">
                <a16:creationId xmlns:a16="http://schemas.microsoft.com/office/drawing/2014/main" id="{CB4719BE-4547-4749-BE96-EE5B9C2B6751}"/>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3" name="Rectangle 32">
            <a:extLst>
              <a:ext uri="{FF2B5EF4-FFF2-40B4-BE49-F238E27FC236}">
                <a16:creationId xmlns:a16="http://schemas.microsoft.com/office/drawing/2014/main" id="{5BA98312-3D1F-4163-B083-2E6C399AADC5}"/>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5" name="Title 6">
            <a:extLst>
              <a:ext uri="{FF2B5EF4-FFF2-40B4-BE49-F238E27FC236}">
                <a16:creationId xmlns:a16="http://schemas.microsoft.com/office/drawing/2014/main" id="{6D3EB6D0-C4C7-46B0-94BF-61FA68180DEE}"/>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6" name="D_78aab77ab4b0f1d6_CalcTable">
            <a:extLst>
              <a:ext uri="{FF2B5EF4-FFF2-40B4-BE49-F238E27FC236}">
                <a16:creationId xmlns:a16="http://schemas.microsoft.com/office/drawing/2014/main" id="{375EE105-E4B1-4ED6-9A75-5FD8FD78F99E}"/>
              </a:ext>
            </a:extLst>
          </p:cNvPr>
          <p:cNvGraphicFramePr>
            <a:graphicFrameLocks noGrp="1"/>
          </p:cNvGraphicFramePr>
          <p:nvPr>
            <p:extLst>
              <p:ext uri="{D42A27DB-BD31-4B8C-83A1-F6EECF244321}">
                <p14:modId xmlns:p14="http://schemas.microsoft.com/office/powerpoint/2010/main" val="2942072471"/>
              </p:ext>
            </p:extLst>
          </p:nvPr>
        </p:nvGraphicFramePr>
        <p:xfrm>
          <a:off x="857250" y="3065905"/>
          <a:ext cx="5396114" cy="370840"/>
        </p:xfrm>
        <a:graphic>
          <a:graphicData uri="http://schemas.openxmlformats.org/drawingml/2006/table">
            <a:tbl>
              <a:tblPr firstRow="1" bandRow="1">
                <a:tableStyleId>{5C22544A-7EE6-4342-B048-85BDC9FD1C3A}</a:tableStyleId>
              </a:tblPr>
              <a:tblGrid>
                <a:gridCol w="539611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8.6 (Worse)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7" name="Title 6">
            <a:extLst>
              <a:ext uri="{FF2B5EF4-FFF2-40B4-BE49-F238E27FC236}">
                <a16:creationId xmlns:a16="http://schemas.microsoft.com/office/drawing/2014/main" id="{4EE2BA43-D243-4B18-A03E-3CE5AE120FD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38" name="Title 6">
            <a:extLst>
              <a:ext uri="{FF2B5EF4-FFF2-40B4-BE49-F238E27FC236}">
                <a16:creationId xmlns:a16="http://schemas.microsoft.com/office/drawing/2014/main" id="{EC805DFF-EDAC-4A6E-A576-EE345ADE163B}"/>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39" name="D_d7751429d997af49" descr="A bar chart showing the top five trust results within your region.">
            <a:extLst>
              <a:ext uri="{FF2B5EF4-FFF2-40B4-BE49-F238E27FC236}">
                <a16:creationId xmlns:a16="http://schemas.microsoft.com/office/drawing/2014/main" id="{EF11B151-B065-4AD3-BCD7-1E1BAA924D7A}"/>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215559807"/>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0" name="D_2bb599838e710854" descr="A bar chart showing the bottom five trust results within your region.">
            <a:extLst>
              <a:ext uri="{FF2B5EF4-FFF2-40B4-BE49-F238E27FC236}">
                <a16:creationId xmlns:a16="http://schemas.microsoft.com/office/drawing/2014/main" id="{E4C9BBCF-CFD9-4436-889F-6AD4EDD1D103}"/>
              </a:ext>
            </a:extLst>
          </p:cNvPr>
          <p:cNvGraphicFramePr/>
          <p:nvPr>
            <p:extLst>
              <p:ext uri="{D42A27DB-BD31-4B8C-83A1-F6EECF244321}">
                <p14:modId xmlns:p14="http://schemas.microsoft.com/office/powerpoint/2010/main" val="3807790663"/>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494357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9. Respect and dignity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FFCEAA1F-4535-426F-8952-E002E4BF2DE3}"/>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4fa92f3a23374b61" descr="A chart showing how your Trust scored for Q47 compared with other trusts that took part; using the ‘expected range’ analysis technique. ">
            <a:extLst>
              <a:ext uri="{FF2B5EF4-FFF2-40B4-BE49-F238E27FC236}">
                <a16:creationId xmlns:a16="http://schemas.microsoft.com/office/drawing/2014/main" id="{5A2A0EA2-09E4-45DD-83DD-1E3F018F5B99}"/>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409879743"/>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DDFEA1E7-7034-42D3-8906-CF79E3B4BCA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10F22045-9D1C-4ED1-BE8B-503ADFD6AEC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383b5046ba09b592_CalcTable">
            <a:extLst>
              <a:ext uri="{FF2B5EF4-FFF2-40B4-BE49-F238E27FC236}">
                <a16:creationId xmlns:a16="http://schemas.microsoft.com/office/drawing/2014/main" id="{7E3D9671-9CB3-45B6-B823-F658ABAFBFAE}"/>
              </a:ext>
            </a:extLst>
          </p:cNvPr>
          <p:cNvGraphicFramePr>
            <a:graphicFrameLocks noGrp="1"/>
          </p:cNvGraphicFramePr>
          <p:nvPr>
            <p:extLst>
              <p:ext uri="{D42A27DB-BD31-4B8C-83A1-F6EECF244321}">
                <p14:modId xmlns:p14="http://schemas.microsoft.com/office/powerpoint/2010/main" val="4153286402"/>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352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F1BE4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383b5046ba09b592" hidden="1">
            <a:extLst>
              <a:ext uri="{FF2B5EF4-FFF2-40B4-BE49-F238E27FC236}">
                <a16:creationId xmlns:a16="http://schemas.microsoft.com/office/drawing/2014/main" id="{1431A4AE-6817-4434-829B-6F45F18DF67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6661311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1C1026F7-A197-4C96-9541-BBEBED944CB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9776505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855114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CA8FB2B8-27BB-4547-9AEE-5A0D40EC0D9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6853000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320C2426-C308-4663-976F-C05E9FABCC57}"/>
              </a:ext>
            </a:extLst>
          </p:cNvPr>
          <p:cNvSpPr>
            <a:spLocks noGrp="1"/>
          </p:cNvSpPr>
          <p:nvPr>
            <p:ph type="title"/>
          </p:nvPr>
        </p:nvSpPr>
        <p:spPr>
          <a:xfrm>
            <a:off x="419970" y="537464"/>
            <a:ext cx="11417697" cy="654856"/>
          </a:xfrm>
        </p:spPr>
        <p:txBody>
          <a:bodyPr>
            <a:normAutofit/>
          </a:bodyPr>
          <a:lstStyle/>
          <a:p>
            <a:r>
              <a:rPr lang="en-GB" dirty="0"/>
              <a:t>Section 10. Overall experience</a:t>
            </a:r>
          </a:p>
        </p:txBody>
      </p:sp>
      <p:sp>
        <p:nvSpPr>
          <p:cNvPr id="16" name="Title 6">
            <a:extLst>
              <a:ext uri="{FF2B5EF4-FFF2-40B4-BE49-F238E27FC236}">
                <a16:creationId xmlns:a16="http://schemas.microsoft.com/office/drawing/2014/main" id="{88AB2684-1164-4FC9-A83C-368EBD57F8FC}"/>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C7FB5638-B2ED-4EC2-95C4-5F58C4A089B7}"/>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cd556a407fba8a5" hidden="1">
            <a:extLst>
              <a:ext uri="{FF2B5EF4-FFF2-40B4-BE49-F238E27FC236}">
                <a16:creationId xmlns:a16="http://schemas.microsoft.com/office/drawing/2014/main" id="{79100DC4-DB74-41BA-AC92-08E9F7F9632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81581498"/>
              </p:ext>
            </p:extLst>
          </p:nvPr>
        </p:nvGraphicFramePr>
        <p:xfrm>
          <a:off x="-2127739" y="2538326"/>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28afb90d68039b9d" descr="A bar chart showing the range of section scores for all NHS trusts for Section 1 (Admission to hospital).">
            <a:extLst>
              <a:ext uri="{FF2B5EF4-FFF2-40B4-BE49-F238E27FC236}">
                <a16:creationId xmlns:a16="http://schemas.microsoft.com/office/drawing/2014/main" id="{F2FB13B0-B36B-48B4-B4FF-B893188F5D9D}"/>
              </a:ext>
            </a:extLst>
          </p:cNvPr>
          <p:cNvGraphicFramePr/>
          <p:nvPr>
            <p:extLst>
              <p:ext uri="{D42A27DB-BD31-4B8C-83A1-F6EECF244321}">
                <p14:modId xmlns:p14="http://schemas.microsoft.com/office/powerpoint/2010/main" val="3265551342"/>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12E2E514-440E-432A-9B1D-22C95E568843}"/>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0026B67E-24A9-4FBA-8996-53DA26522263}"/>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117E2B67-6D2F-4061-A2B0-7606A89B4780}"/>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325C95BD-2578-4FDB-A8D8-60979D2DDFB9}"/>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686DC4EB-6548-4297-B893-20A5374686FF}"/>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acd556a407fba8a5_CalcTable">
            <a:extLst>
              <a:ext uri="{FF2B5EF4-FFF2-40B4-BE49-F238E27FC236}">
                <a16:creationId xmlns:a16="http://schemas.microsoft.com/office/drawing/2014/main" id="{56AC00A6-0891-477B-894A-3F94D66C2687}"/>
              </a:ext>
            </a:extLst>
          </p:cNvPr>
          <p:cNvGraphicFramePr>
            <a:graphicFrameLocks noGrp="1"/>
          </p:cNvGraphicFramePr>
          <p:nvPr>
            <p:extLst>
              <p:ext uri="{D42A27DB-BD31-4B8C-83A1-F6EECF244321}">
                <p14:modId xmlns:p14="http://schemas.microsoft.com/office/powerpoint/2010/main" val="3844048622"/>
              </p:ext>
            </p:extLst>
          </p:nvPr>
        </p:nvGraphicFramePr>
        <p:xfrm>
          <a:off x="847725" y="3080895"/>
          <a:ext cx="5405639" cy="370840"/>
        </p:xfrm>
        <a:graphic>
          <a:graphicData uri="http://schemas.openxmlformats.org/drawingml/2006/table">
            <a:tbl>
              <a:tblPr firstRow="1" bandRow="1">
                <a:tableStyleId>{5C22544A-7EE6-4342-B048-85BDC9FD1C3A}</a:tableStyleId>
              </a:tblPr>
              <a:tblGrid>
                <a:gridCol w="540563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7.7 (Somewhat worse)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AC09D6B7-211D-40AB-AA0D-E10A75CC4BA0}"/>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98320BA3-92E9-487F-9531-0CF03BC80D9F}"/>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4fa384548220b026" descr="A bar chart showing the top five trust results within your region.">
            <a:extLst>
              <a:ext uri="{FF2B5EF4-FFF2-40B4-BE49-F238E27FC236}">
                <a16:creationId xmlns:a16="http://schemas.microsoft.com/office/drawing/2014/main" id="{EA3D64F3-861E-4CF7-9AC3-8CA766603AC6}"/>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788623172"/>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f411b7f67566240" descr="A bar chart showing the bottom five trust results within your region.">
            <a:extLst>
              <a:ext uri="{FF2B5EF4-FFF2-40B4-BE49-F238E27FC236}">
                <a16:creationId xmlns:a16="http://schemas.microsoft.com/office/drawing/2014/main" id="{95474102-F299-47E0-B382-83B86A70FA81}"/>
              </a:ext>
            </a:extLst>
          </p:cNvPr>
          <p:cNvGraphicFramePr/>
          <p:nvPr>
            <p:extLst>
              <p:ext uri="{D42A27DB-BD31-4B8C-83A1-F6EECF244321}">
                <p14:modId xmlns:p14="http://schemas.microsoft.com/office/powerpoint/2010/main" val="3967798294"/>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606905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10. Overall experience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07D1D0EC-3140-4975-BB1E-41741327022A}"/>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ae6c203c439874a5" descr="A chart showing how your Trust scored for Q48 compared with other trusts that took part; using the ‘expected range’ analysis technique. ">
            <a:extLst>
              <a:ext uri="{FF2B5EF4-FFF2-40B4-BE49-F238E27FC236}">
                <a16:creationId xmlns:a16="http://schemas.microsoft.com/office/drawing/2014/main" id="{AA6BC14C-1B2F-4E64-A5D8-56BC69219B6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60288321"/>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FA2CEA6B-0B12-4A39-98BB-B67EE6D95FF5}"/>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6411019D-3D0E-49EB-ADEC-ACCACAA9A6C5}"/>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396bed446b989b9d_CalcTable">
            <a:extLst>
              <a:ext uri="{FF2B5EF4-FFF2-40B4-BE49-F238E27FC236}">
                <a16:creationId xmlns:a16="http://schemas.microsoft.com/office/drawing/2014/main" id="{B8F397C5-AA92-4848-80FA-61D4B8E656AA}"/>
              </a:ext>
            </a:extLst>
          </p:cNvPr>
          <p:cNvGraphicFramePr>
            <a:graphicFrameLocks noGrp="1"/>
          </p:cNvGraphicFramePr>
          <p:nvPr>
            <p:extLst>
              <p:ext uri="{D42A27DB-BD31-4B8C-83A1-F6EECF244321}">
                <p14:modId xmlns:p14="http://schemas.microsoft.com/office/powerpoint/2010/main" val="785351058"/>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Somewhat 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349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FFD96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396bed446b989b9d" hidden="1">
            <a:extLst>
              <a:ext uri="{FF2B5EF4-FFF2-40B4-BE49-F238E27FC236}">
                <a16:creationId xmlns:a16="http://schemas.microsoft.com/office/drawing/2014/main" id="{9A6D2DFE-CF82-4934-89BD-935770C6123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3334437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CB6FF960-AA2B-4AB0-B466-FB2E0A666CD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5858494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393092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4D99626F-A16D-4B0B-93F5-3799E39773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37</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2214344"/>
            <a:ext cx="5154159" cy="553998"/>
          </a:xfrm>
        </p:spPr>
        <p:txBody>
          <a:bodyPr/>
          <a:lstStyle/>
          <a:p>
            <a:r>
              <a:rPr lang="en-GB" b="1" dirty="0">
                <a:cs typeface="Arial" panose="020B0604020202020204" pitchFamily="34" charset="0"/>
              </a:rPr>
              <a:t>Trust</a:t>
            </a:r>
            <a:r>
              <a:rPr lang="en-GB" b="1" baseline="0" dirty="0">
                <a:cs typeface="Arial" panose="020B0604020202020204" pitchFamily="34" charset="0"/>
              </a:rPr>
              <a:t> results</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3756005"/>
            <a:ext cx="9145133" cy="218976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overview of results for your trust for each question, including:</a:t>
            </a:r>
          </a:p>
          <a:p>
            <a:pPr marL="708025" lvl="0" indent="-342900">
              <a:spcBef>
                <a:spcPts val="600"/>
              </a:spcBef>
              <a:buFont typeface="Courier New" panose="02070309020205020404" pitchFamily="49" charset="0"/>
              <a:buChar char="o"/>
              <a:defRPr/>
            </a:pPr>
            <a:r>
              <a:rPr lang="en-GB" sz="2000" dirty="0">
                <a:solidFill>
                  <a:prstClr val="white"/>
                </a:solidFill>
                <a:latin typeface="Arial"/>
              </a:rPr>
              <a:t>the score for your trust</a:t>
            </a:r>
          </a:p>
          <a:p>
            <a:pPr marL="708025" lvl="0" indent="-342900">
              <a:spcBef>
                <a:spcPts val="600"/>
              </a:spcBef>
              <a:buFont typeface="Courier New" panose="02070309020205020404" pitchFamily="49" charset="0"/>
              <a:buChar char="o"/>
              <a:defRPr/>
            </a:pPr>
            <a:r>
              <a:rPr lang="en-GB" sz="2000" dirty="0">
                <a:solidFill>
                  <a:prstClr val="white"/>
                </a:solidFill>
                <a:latin typeface="Arial"/>
              </a:rPr>
              <a:t>a breakdown of scores across sites within your trust </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if fewer than 30 responses were received from patients discharged from a site, no scores will be displayed for that site</a:t>
            </a:r>
          </a:p>
        </p:txBody>
      </p:sp>
    </p:spTree>
    <p:extLst>
      <p:ext uri="{BB962C8B-B14F-4D97-AF65-F5344CB8AC3E}">
        <p14:creationId xmlns:p14="http://schemas.microsoft.com/office/powerpoint/2010/main" val="1995337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dec="http://schemas.microsoft.com/office/drawing/2017/decorative" xmlns:a16="http://schemas.microsoft.com/office/drawing/2014/main"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3805688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Admission to hospital</a:t>
            </a:r>
          </a:p>
        </p:txBody>
      </p:sp>
      <p:sp>
        <p:nvSpPr>
          <p:cNvPr id="5" name="Title 4">
            <a:extLst>
              <a:ext uri="{FF2B5EF4-FFF2-40B4-BE49-F238E27FC236}">
                <a16:creationId xmlns:a16="http://schemas.microsoft.com/office/drawing/2014/main" id="{42201D5F-6AD2-44FD-B557-AA30C960A399}"/>
              </a:ext>
            </a:extLst>
          </p:cNvPr>
          <p:cNvSpPr>
            <a:spLocks/>
          </p:cNvSpPr>
          <p:nvPr/>
        </p:nvSpPr>
        <p:spPr>
          <a:xfrm>
            <a:off x="389509" y="922202"/>
            <a:ext cx="5566432" cy="48999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1" i="0" u="none" strike="noStrike" kern="1200" cap="none" spc="0" normalizeH="0" baseline="0" noProof="0" dirty="0">
                <a:ln>
                  <a:noFill/>
                </a:ln>
                <a:solidFill>
                  <a:srgbClr val="6D276A"/>
                </a:solidFill>
                <a:effectLst/>
                <a:uLnTx/>
                <a:uFillTx/>
                <a:latin typeface="Arial"/>
                <a:ea typeface="+mj-ea"/>
                <a:cs typeface="+mj-cs"/>
              </a:rPr>
              <a:t>Q2. How did you feel about the length of time you were on the waiting list before your admission to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696992239"/>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58" name="Title 6">
            <a:extLst>
              <a:ext uri="{FF2B5EF4-FFF2-40B4-BE49-F238E27FC236}">
                <a16:creationId xmlns:a16="http://schemas.microsoft.com/office/drawing/2014/main" id="{07F8FCD9-526F-4F47-AF4E-E1656C459951}"/>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9" name="Rectangle 58">
            <a:extLst>
              <a:ext uri="{FF2B5EF4-FFF2-40B4-BE49-F238E27FC236}">
                <a16:creationId xmlns:a16="http://schemas.microsoft.com/office/drawing/2014/main" id="{62565907-69D4-4957-BBB5-0EFD6C5B1F42}"/>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0" name="D_dcf4098d17247b3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6CF1677-652C-4DE1-8C91-FD19ACB418EE}"/>
              </a:ext>
            </a:extLst>
          </p:cNvPr>
          <p:cNvGraphicFramePr/>
          <p:nvPr>
            <p:extLst>
              <p:ext uri="{D42A27DB-BD31-4B8C-83A1-F6EECF244321}">
                <p14:modId xmlns:p14="http://schemas.microsoft.com/office/powerpoint/2010/main" val="1883796444"/>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61" name="Title 6">
            <a:extLst>
              <a:ext uri="{FF2B5EF4-FFF2-40B4-BE49-F238E27FC236}">
                <a16:creationId xmlns:a16="http://schemas.microsoft.com/office/drawing/2014/main" id="{184BBCA6-F522-47F9-A421-70BA7CF1414B}"/>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2" name="Rectangle 61">
            <a:extLst>
              <a:ext uri="{FF2B5EF4-FFF2-40B4-BE49-F238E27FC236}">
                <a16:creationId xmlns:a16="http://schemas.microsoft.com/office/drawing/2014/main" id="{DC7236C1-51B1-47A7-9F75-EBE621F8AC1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4" name="D_ae856eb7dd1c3346" descr="A bar chart showing the question scores for sites within your trust. The colour of the chart corresponds with the legend above.">
            <a:extLst>
              <a:ext uri="{FF2B5EF4-FFF2-40B4-BE49-F238E27FC236}">
                <a16:creationId xmlns:a16="http://schemas.microsoft.com/office/drawing/2014/main" id="{EC0B68AE-BC27-4370-9FB6-5D444BDA4FF5}"/>
              </a:ext>
            </a:extLst>
          </p:cNvPr>
          <p:cNvGraphicFramePr/>
          <p:nvPr>
            <p:extLst>
              <p:ext uri="{D42A27DB-BD31-4B8C-83A1-F6EECF244321}">
                <p14:modId xmlns:p14="http://schemas.microsoft.com/office/powerpoint/2010/main" val="2636540332"/>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5" name="D_521fbaa04218f17a_CalcTable" descr="Legend showing the name of each of the Trust sites referred to in the chart above.">
            <a:extLst>
              <a:ext uri="{FF2B5EF4-FFF2-40B4-BE49-F238E27FC236}">
                <a16:creationId xmlns:a16="http://schemas.microsoft.com/office/drawing/2014/main" id="{AD48D367-CBDC-4DF7-B786-E887AB586CB7}"/>
              </a:ext>
            </a:extLst>
          </p:cNvPr>
          <p:cNvGraphicFramePr>
            <a:graphicFrameLocks noGrp="1"/>
          </p:cNvGraphicFramePr>
          <p:nvPr>
            <p:extLst>
              <p:ext uri="{D42A27DB-BD31-4B8C-83A1-F6EECF244321}">
                <p14:modId xmlns:p14="http://schemas.microsoft.com/office/powerpoint/2010/main" val="3475261339"/>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WHITTINGTON HOSPITAL (66)</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extBox 38">
            <a:extLst>
              <a:ext uri="{FF2B5EF4-FFF2-40B4-BE49-F238E27FC236}">
                <a16:creationId xmlns:a16="http://schemas.microsoft.com/office/drawing/2014/main" id="{6F5112B1-6B59-4CED-AC8E-D91C5921F38F}"/>
              </a:ext>
            </a:extLst>
          </p:cNvPr>
          <p:cNvSpPr txBox="1"/>
          <p:nvPr/>
        </p:nvSpPr>
        <p:spPr>
          <a:xfrm>
            <a:off x="6323783" y="553477"/>
            <a:ext cx="2673900"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Admission to hospital</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 How long do you feel you had to wait to get to a bed on a ward after you arrived at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1516863643"/>
              </p:ext>
            </p:extLst>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65" name="Title 6">
            <a:extLst>
              <a:ext uri="{FF2B5EF4-FFF2-40B4-BE49-F238E27FC236}">
                <a16:creationId xmlns:a16="http://schemas.microsoft.com/office/drawing/2014/main" id="{58FD4B75-4276-49DF-8185-C27955249DA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6" name="Rectangle 65">
            <a:extLst>
              <a:ext uri="{FF2B5EF4-FFF2-40B4-BE49-F238E27FC236}">
                <a16:creationId xmlns:a16="http://schemas.microsoft.com/office/drawing/2014/main" id="{C54F09DA-C877-4363-8856-CBBBA407BC44}"/>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7" name="D_fb933440643b00c1"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BE0DD75-3A34-41DD-91DE-6C1EB8B3D4CF}"/>
              </a:ext>
            </a:extLst>
          </p:cNvPr>
          <p:cNvGraphicFramePr/>
          <p:nvPr>
            <p:extLst>
              <p:ext uri="{D42A27DB-BD31-4B8C-83A1-F6EECF244321}">
                <p14:modId xmlns:p14="http://schemas.microsoft.com/office/powerpoint/2010/main" val="829655738"/>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68" name="Title 6">
            <a:extLst>
              <a:ext uri="{FF2B5EF4-FFF2-40B4-BE49-F238E27FC236}">
                <a16:creationId xmlns:a16="http://schemas.microsoft.com/office/drawing/2014/main" id="{D407840A-0E75-4AE9-9B00-BB35B061F305}"/>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9" name="Rectangle 68">
            <a:extLst>
              <a:ext uri="{FF2B5EF4-FFF2-40B4-BE49-F238E27FC236}">
                <a16:creationId xmlns:a16="http://schemas.microsoft.com/office/drawing/2014/main" id="{E136A928-149D-42EF-8DDF-90DE2932D7C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2" name="D_1e4719a0961c9ec1" descr="A bar chart showing the question scores for sites within your trust. The colour of the chart corresponds with the legend above.">
            <a:extLst>
              <a:ext uri="{FF2B5EF4-FFF2-40B4-BE49-F238E27FC236}">
                <a16:creationId xmlns:a16="http://schemas.microsoft.com/office/drawing/2014/main" id="{228D595A-2109-4D57-9D61-1FC367871795}"/>
              </a:ext>
            </a:extLst>
          </p:cNvPr>
          <p:cNvGraphicFramePr/>
          <p:nvPr>
            <p:extLst>
              <p:ext uri="{D42A27DB-BD31-4B8C-83A1-F6EECF244321}">
                <p14:modId xmlns:p14="http://schemas.microsoft.com/office/powerpoint/2010/main" val="1860126439"/>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3" name="D_998ea5ed4163df46_CalcTable" descr="Legend showing the name of each of the Trust sites referred to in the chart above.">
            <a:extLst>
              <a:ext uri="{FF2B5EF4-FFF2-40B4-BE49-F238E27FC236}">
                <a16:creationId xmlns:a16="http://schemas.microsoft.com/office/drawing/2014/main" id="{DE18E587-4336-4A4C-8520-8E810CF7081C}"/>
              </a:ext>
            </a:extLst>
          </p:cNvPr>
          <p:cNvGraphicFramePr>
            <a:graphicFrameLocks noGrp="1"/>
          </p:cNvGraphicFramePr>
          <p:nvPr>
            <p:extLst>
              <p:ext uri="{D42A27DB-BD31-4B8C-83A1-F6EECF244321}">
                <p14:modId xmlns:p14="http://schemas.microsoft.com/office/powerpoint/2010/main" val="1518218778"/>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WHITTINGTON HOSPITAL (338)</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2" name="D_521fbaa04218f17a" hidden="1">
            <a:extLst>
              <a:ext uri="{FF2B5EF4-FFF2-40B4-BE49-F238E27FC236}">
                <a16:creationId xmlns:a16="http://schemas.microsoft.com/office/drawing/2014/main" id="{208C2F8C-12FB-4B10-89F1-3C1A0C884A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0721313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9" name="D_998ea5ed4163df46" hidden="1">
            <a:extLst>
              <a:ext uri="{FF2B5EF4-FFF2-40B4-BE49-F238E27FC236}">
                <a16:creationId xmlns:a16="http://schemas.microsoft.com/office/drawing/2014/main" id="{B018ADEF-3437-44EF-B026-2527D2B8046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63731182"/>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603818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4354791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9" name="Title 4">
            <a:extLst>
              <a:ext uri="{FF2B5EF4-FFF2-40B4-BE49-F238E27FC236}">
                <a16:creationId xmlns:a16="http://schemas.microsoft.com/office/drawing/2014/main" id="{17B63170-60AD-4D96-A656-B2A7B9EB96E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 Did you get help from staff to keep in touch with your family and friends?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0E4AEFAA-F620-4EEF-BEBD-EBE3FCB3F56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133EC86B-08ED-431D-839F-8CEF0E8D1385}"/>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412a7cdfd14f9d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29A24E5-E27A-4C6E-B1DE-6AA6CD420F2D}"/>
              </a:ext>
            </a:extLst>
          </p:cNvPr>
          <p:cNvGraphicFramePr/>
          <p:nvPr>
            <p:extLst>
              <p:ext uri="{D42A27DB-BD31-4B8C-83A1-F6EECF244321}">
                <p14:modId xmlns:p14="http://schemas.microsoft.com/office/powerpoint/2010/main" val="428932138"/>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94CEF5F2-C67F-4BAD-880E-B988DF86A125}"/>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B5385B5B-4ECC-4E1B-9D07-B3B36B3B8ED0}"/>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6" name="D_b780ed9ab0e8cca1" descr="A bar chart showing the question scores for sites within your trust. The colour of the chart corresponds with the legend above.">
            <a:extLst>
              <a:ext uri="{FF2B5EF4-FFF2-40B4-BE49-F238E27FC236}">
                <a16:creationId xmlns:a16="http://schemas.microsoft.com/office/drawing/2014/main" id="{4E90784E-5672-47EF-A235-2E12CB74FB49}"/>
              </a:ext>
            </a:extLst>
          </p:cNvPr>
          <p:cNvGraphicFramePr/>
          <p:nvPr>
            <p:extLst>
              <p:ext uri="{D42A27DB-BD31-4B8C-83A1-F6EECF244321}">
                <p14:modId xmlns:p14="http://schemas.microsoft.com/office/powerpoint/2010/main" val="1226409441"/>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5" name="D_d1894f922288f945_CalcTable" descr="A bar chart showing the question scores for sites within your trust. The colour of the chart corresponds with the legend above.">
            <a:extLst>
              <a:ext uri="{FF2B5EF4-FFF2-40B4-BE49-F238E27FC236}">
                <a16:creationId xmlns:a16="http://schemas.microsoft.com/office/drawing/2014/main" id="{DCD76A6C-977F-4587-A19E-F98B071F6F92}"/>
              </a:ext>
            </a:extLst>
          </p:cNvPr>
          <p:cNvGraphicFramePr>
            <a:graphicFrameLocks noGrp="1"/>
          </p:cNvGraphicFramePr>
          <p:nvPr>
            <p:extLst>
              <p:ext uri="{D42A27DB-BD31-4B8C-83A1-F6EECF244321}">
                <p14:modId xmlns:p14="http://schemas.microsoft.com/office/powerpoint/2010/main" val="2221366157"/>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WHITTINGTON HOSPITAL (229)</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noise from other patients?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A003E21-CF62-4359-B5DF-59FE4FED2514}"/>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E804AB7B-EAEA-45F6-86B8-F0F4C0CC67AF}"/>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c68b39ffd13dedc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964F9D7-B5E5-4839-86B9-ECB1A9AE46B8}"/>
              </a:ext>
            </a:extLst>
          </p:cNvPr>
          <p:cNvGraphicFramePr/>
          <p:nvPr>
            <p:extLst>
              <p:ext uri="{D42A27DB-BD31-4B8C-83A1-F6EECF244321}">
                <p14:modId xmlns:p14="http://schemas.microsoft.com/office/powerpoint/2010/main" val="4108925507"/>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10F65A6-C693-472C-B2DE-894A8432B93F}"/>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5E66D5CB-4946-49A4-8FCC-C07E9B4A8225}"/>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3" name="D_d1894f922288f945" hidden="1">
            <a:extLst>
              <a:ext uri="{FF2B5EF4-FFF2-40B4-BE49-F238E27FC236}">
                <a16:creationId xmlns:a16="http://schemas.microsoft.com/office/drawing/2014/main" id="{5AD19020-6A1F-4671-8077-1BD5B2B6070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758243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4" name="D_73346de5f88a06c5" descr="A bar chart showing the question scores for sites within your trust. The colour of the chart corresponds with the legend above.">
            <a:extLst>
              <a:ext uri="{FF2B5EF4-FFF2-40B4-BE49-F238E27FC236}">
                <a16:creationId xmlns:a16="http://schemas.microsoft.com/office/drawing/2014/main" id="{0DAC7EB8-58B0-44C3-B474-942B5CC8F16A}"/>
              </a:ext>
            </a:extLst>
          </p:cNvPr>
          <p:cNvGraphicFramePr/>
          <p:nvPr>
            <p:extLst>
              <p:ext uri="{D42A27DB-BD31-4B8C-83A1-F6EECF244321}">
                <p14:modId xmlns:p14="http://schemas.microsoft.com/office/powerpoint/2010/main" val="527671025"/>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5" name="D_9a5439ad41561bfa_CalcTable" descr="Legend showing the name of each of the Trust sites referred to in the chart above.">
            <a:extLst>
              <a:ext uri="{FF2B5EF4-FFF2-40B4-BE49-F238E27FC236}">
                <a16:creationId xmlns:a16="http://schemas.microsoft.com/office/drawing/2014/main" id="{1DB863CA-CBD1-4751-BFEA-31BA0863D3C8}"/>
              </a:ext>
            </a:extLst>
          </p:cNvPr>
          <p:cNvGraphicFramePr>
            <a:graphicFrameLocks noGrp="1"/>
          </p:cNvGraphicFramePr>
          <p:nvPr>
            <p:extLst>
              <p:ext uri="{D42A27DB-BD31-4B8C-83A1-F6EECF244321}">
                <p14:modId xmlns:p14="http://schemas.microsoft.com/office/powerpoint/2010/main" val="551912093"/>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WHITTINGTON HOSPITAL (328)</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46" name="D_9a5439ad41561bfa" hidden="1">
            <a:extLst>
              <a:ext uri="{FF2B5EF4-FFF2-40B4-BE49-F238E27FC236}">
                <a16:creationId xmlns:a16="http://schemas.microsoft.com/office/drawing/2014/main" id="{0EBEE8D5-7CF9-4F3A-BE4D-86992E6E967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57893970"/>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849164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27E24B31-DC4B-46AA-B7FA-C91164607A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2">
            <a:extLst>
              <a:ext uri="{FF2B5EF4-FFF2-40B4-BE49-F238E27FC236}">
                <a16:creationId xmlns:a16="http://schemas.microsoft.com/office/drawing/2014/main" id="{1C627B90-3A89-4014-9794-6A2547FC02B7}"/>
              </a:ext>
            </a:extLst>
          </p:cNvPr>
          <p:cNvSpPr>
            <a:spLocks noGrp="1"/>
          </p:cNvSpPr>
          <p:nvPr>
            <p:ph type="title"/>
          </p:nvPr>
        </p:nvSpPr>
        <p:spPr/>
        <p:txBody>
          <a:bodyPr>
            <a:normAutofit/>
          </a:bodyPr>
          <a:lstStyle/>
          <a:p>
            <a:r>
              <a:rPr lang="en-GB" dirty="0"/>
              <a:t>Background and methodology</a:t>
            </a:r>
          </a:p>
        </p:txBody>
      </p:sp>
      <p:sp>
        <p:nvSpPr>
          <p:cNvPr id="14" name="TextBox 13">
            <a:extLst>
              <a:ext uri="{FF2B5EF4-FFF2-40B4-BE49-F238E27FC236}">
                <a16:creationId xmlns:a16="http://schemas.microsoft.com/office/drawing/2014/main" id="{0F4AE1C8-8D93-48B5-BADE-2E19C3A340E4}"/>
              </a:ext>
            </a:extLst>
          </p:cNvPr>
          <p:cNvSpPr txBox="1"/>
          <p:nvPr/>
        </p:nvSpPr>
        <p:spPr>
          <a:xfrm>
            <a:off x="419969" y="1268520"/>
            <a:ext cx="11417697" cy="5398980"/>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NHS Patient Survey Programme</a:t>
            </a:r>
          </a:p>
          <a:p>
            <a:pPr>
              <a:spcBef>
                <a:spcPts val="600"/>
              </a:spcBef>
              <a:spcAft>
                <a:spcPts val="600"/>
              </a:spcAft>
            </a:pPr>
            <a:r>
              <a:rPr lang="en-GB" sz="1200" dirty="0">
                <a:latin typeface="Arial" panose="020B0604020202020204" pitchFamily="34" charset="0"/>
                <a:cs typeface="Arial" panose="020B0604020202020204" pitchFamily="34" charset="0"/>
              </a:rPr>
              <a:t>The NHS Patient Survey Programme (NPSP) collects feedback on adult inpatient care, maternity care, children and young people’s inpatient and day services, urgent and emergency care, and community mental health services.</a:t>
            </a:r>
          </a:p>
          <a:p>
            <a:pPr>
              <a:spcBef>
                <a:spcPts val="600"/>
              </a:spcBef>
              <a:spcAft>
                <a:spcPts val="600"/>
              </a:spcAft>
            </a:pPr>
            <a:r>
              <a:rPr lang="en-GB" sz="1200" dirty="0">
                <a:latin typeface="Arial" panose="020B0604020202020204" pitchFamily="34" charset="0"/>
                <a:cs typeface="Arial" panose="020B0604020202020204" pitchFamily="34" charset="0"/>
              </a:rPr>
              <a:t>The NPSP is commissioned by the Care Quality Commission (CQC); the independent regulator of health and adult social care in England.</a:t>
            </a:r>
          </a:p>
          <a:p>
            <a:pPr>
              <a:spcBef>
                <a:spcPts val="600"/>
              </a:spcBef>
              <a:spcAft>
                <a:spcPts val="600"/>
              </a:spcAft>
            </a:pPr>
            <a:r>
              <a:rPr lang="en-GB" sz="1200" dirty="0">
                <a:latin typeface="Arial" panose="020B0604020202020204" pitchFamily="34" charset="0"/>
                <a:cs typeface="Arial" panose="020B0604020202020204" pitchFamily="34" charset="0"/>
              </a:rPr>
              <a:t>As part of the NPSP, the Adult Inpatient Survey has been conducted annually since 2002. CQC will use results from the survey to build an understanding of the risk and quality of services and those who organise care across an area.</a:t>
            </a:r>
          </a:p>
          <a:p>
            <a:pPr>
              <a:spcBef>
                <a:spcPts val="600"/>
              </a:spcBef>
              <a:spcAft>
                <a:spcPts val="600"/>
              </a:spcAft>
            </a:pPr>
            <a:r>
              <a:rPr lang="en-GB" sz="1200" dirty="0">
                <a:latin typeface="Arial" panose="020B0604020202020204" pitchFamily="34" charset="0"/>
                <a:cs typeface="Arial" panose="020B0604020202020204" pitchFamily="34" charset="0"/>
              </a:rPr>
              <a:t>To find out more about the survey programme and to see the results from previous surveys, please refer to the section on further information on this page.</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600" b="1" dirty="0">
                <a:latin typeface="Arial" panose="020B0604020202020204" pitchFamily="34" charset="0"/>
                <a:cs typeface="Arial" panose="020B0604020202020204" pitchFamily="34" charset="0"/>
              </a:rPr>
              <a:t>The Adult Inpatient Survey 2021</a:t>
            </a:r>
          </a:p>
          <a:p>
            <a:pPr>
              <a:spcBef>
                <a:spcPts val="600"/>
              </a:spcBef>
              <a:spcAft>
                <a:spcPts val="600"/>
              </a:spcAft>
            </a:pPr>
            <a:r>
              <a:rPr lang="en-GB" sz="1200" dirty="0">
                <a:latin typeface="Arial" panose="020B0604020202020204" pitchFamily="34" charset="0"/>
                <a:cs typeface="Arial" panose="020B0604020202020204" pitchFamily="34" charset="0"/>
              </a:rPr>
              <a:t>The survey was administered by the Coordination Centre for Mixed Methods (CCMM) at Ipsos.  A total of 166,318 patients were invited to participate in the survey across 134 acute and specialist NHS trusts. Completed responses were received from 62,235 patients, an adjusted response rate of 39%.</a:t>
            </a:r>
          </a:p>
          <a:p>
            <a:pPr>
              <a:spcBef>
                <a:spcPts val="600"/>
              </a:spcBef>
              <a:spcAft>
                <a:spcPts val="600"/>
              </a:spcAft>
            </a:pPr>
            <a:r>
              <a:rPr lang="en-GB" sz="1200" dirty="0">
                <a:latin typeface="Arial" panose="020B0604020202020204" pitchFamily="34" charset="0"/>
                <a:cs typeface="Arial" panose="020B0604020202020204" pitchFamily="34" charset="0"/>
              </a:rPr>
              <a:t>Patients were eligible to participate in the survey if they were aged 16 years or over, had spent at least one night in hospital, and were not admitted to maternity or psychiatric units. A full list of eligibility criteria can be found in the survey </a:t>
            </a:r>
            <a:r>
              <a:rPr lang="en-GB" sz="1200" dirty="0">
                <a:latin typeface="Arial" panose="020B0604020202020204" pitchFamily="34" charset="0"/>
                <a:cs typeface="Arial" panose="020B0604020202020204" pitchFamily="34" charset="0"/>
                <a:hlinkClick r:id="rId3"/>
              </a:rPr>
              <a:t>sampling instructions</a:t>
            </a:r>
            <a:r>
              <a:rPr lang="en-GB" sz="1200" dirty="0">
                <a:latin typeface="Arial" panose="020B0604020202020204" pitchFamily="34" charset="0"/>
                <a:cs typeface="Arial" panose="020B0604020202020204" pitchFamily="34" charset="0"/>
              </a:rPr>
              <a:t>. </a:t>
            </a:r>
            <a:endParaRPr kumimoji="0" lang="en-GB" sz="1200" b="1" i="0" u="none" strike="noStrike" kern="1200" cap="none" spc="0" normalizeH="0" baseline="0" noProof="0" dirty="0">
              <a:ln>
                <a:noFill/>
              </a:ln>
              <a:solidFill>
                <a:prstClr val="black"/>
              </a:solidFill>
              <a:effectLst/>
              <a:uLnTx/>
              <a:uFillTx/>
              <a:latin typeface="Arial"/>
              <a:ea typeface="+mn-ea"/>
              <a:cs typeface="+mn-cs"/>
            </a:endParaRPr>
          </a:p>
          <a:p>
            <a:pPr>
              <a:spcBef>
                <a:spcPts val="600"/>
              </a:spcBef>
              <a:spcAft>
                <a:spcPts val="600"/>
              </a:spcAft>
            </a:pPr>
            <a:r>
              <a:rPr lang="en-GB" sz="1200" dirty="0">
                <a:latin typeface="Arial" panose="020B0604020202020204" pitchFamily="34" charset="0"/>
                <a:cs typeface="Arial" panose="020B0604020202020204" pitchFamily="34" charset="0"/>
              </a:rPr>
              <a:t>Trusts sampled patients who met the eligibility criteria and were discharged from hospital during November 2021. Trusts counted back from the last day of November 2021, sampling every consecutively discharged patient until they had selected 1,250 patients. Some smaller trusts, which treat fewer patients, included patients who were treated in hospital earlier than November 2021 (as far back as April 2021), to achieve a large enough sample.</a:t>
            </a:r>
          </a:p>
          <a:p>
            <a:pPr>
              <a:spcBef>
                <a:spcPts val="600"/>
              </a:spcBef>
              <a:spcAft>
                <a:spcPts val="600"/>
              </a:spcAft>
            </a:pPr>
            <a:r>
              <a:rPr lang="en-GB" sz="1200" dirty="0">
                <a:latin typeface="Arial" panose="020B0604020202020204" pitchFamily="34" charset="0"/>
                <a:cs typeface="Arial" panose="020B0604020202020204" pitchFamily="34" charset="0"/>
              </a:rPr>
              <a:t>Fieldwork took place between January and May 2022. </a:t>
            </a:r>
          </a:p>
          <a:p>
            <a:pPr>
              <a:spcBef>
                <a:spcPts val="600"/>
              </a:spcBef>
              <a:spcAft>
                <a:spcPts val="600"/>
              </a:spcAft>
            </a:pPr>
            <a:r>
              <a:rPr lang="en-GB" sz="1600" b="1" dirty="0">
                <a:latin typeface="Arial" panose="020B0604020202020204" pitchFamily="34" charset="0"/>
                <a:cs typeface="Arial" panose="020B0604020202020204" pitchFamily="34" charset="0"/>
              </a:rPr>
              <a:t>Trend data</a:t>
            </a:r>
          </a:p>
          <a:p>
            <a:pPr>
              <a:spcBef>
                <a:spcPts val="600"/>
              </a:spcBef>
              <a:spcAft>
                <a:spcPts val="600"/>
              </a:spcAft>
            </a:pPr>
            <a:r>
              <a:rPr lang="en-GB" sz="1200" dirty="0">
                <a:latin typeface="Arial" panose="020B0604020202020204" pitchFamily="34" charset="0"/>
                <a:cs typeface="Arial" panose="020B0604020202020204" pitchFamily="34" charset="0"/>
              </a:rPr>
              <a:t>The Adult Inpatient 2021 survey was conducted using a push-to-web methodology (offering both online and paper completion). There were minor questionnaire changes, including three new questions and changes to question wording. The 2021 results are comparable with data from the Adult Inpatient 2020 survey, unless a question has changed or there are other reasons for lack of comparability such as changes in organisation structure of a trust. Where results are comparable, a section on historical trends has been included.  </a:t>
            </a:r>
            <a:endParaRPr lang="en-GB" sz="1200" b="1" dirty="0">
              <a:solidFill>
                <a:prstClr val="black"/>
              </a:solidFill>
              <a:latin typeface="Arial"/>
            </a:endParaRPr>
          </a:p>
          <a:p>
            <a:pPr>
              <a:spcBef>
                <a:spcPts val="600"/>
              </a:spcBef>
              <a:spcAft>
                <a:spcPts val="600"/>
              </a:spcAft>
            </a:pPr>
            <a:r>
              <a:rPr lang="en-GB" sz="1600" b="1" dirty="0">
                <a:latin typeface="Arial" panose="020B0604020202020204" pitchFamily="34" charset="0"/>
                <a:cs typeface="Arial" panose="020B0604020202020204" pitchFamily="34" charset="0"/>
              </a:rPr>
              <a:t>Further information about the survey</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for other surveys in the NPSP, and for information to help trusts implement the surveys across the NPSP, please visit the </a:t>
            </a:r>
            <a:r>
              <a:rPr lang="en-GB" sz="1200" dirty="0">
                <a:latin typeface="Arial" panose="020B0604020202020204" pitchFamily="34" charset="0"/>
                <a:cs typeface="Arial" panose="020B0604020202020204" pitchFamily="34" charset="0"/>
                <a:hlinkClick r:id="rId4"/>
              </a:rPr>
              <a:t>NHS Surveys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To learn more about CQC’s survey programme, please visit the </a:t>
            </a:r>
            <a:r>
              <a:rPr lang="en-GB" sz="1200" dirty="0">
                <a:latin typeface="Arial" panose="020B0604020202020204" pitchFamily="34" charset="0"/>
                <a:cs typeface="Arial" panose="020B0604020202020204" pitchFamily="34" charset="0"/>
                <a:hlinkClick r:id="rId5"/>
              </a:rPr>
              <a:t>CQC website</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0982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dec="http://schemas.microsoft.com/office/drawing/2017/decorative" xmlns:a16="http://schemas.microsoft.com/office/drawing/2014/main"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110023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9" name="Title 4">
            <a:extLst>
              <a:ext uri="{FF2B5EF4-FFF2-40B4-BE49-F238E27FC236}">
                <a16:creationId xmlns:a16="http://schemas.microsoft.com/office/drawing/2014/main" id="{3920F041-5D90-41F8-AD3E-D1D92191284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noise from staff?</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494588230"/>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E108FE3E-FF93-475F-9A2B-53C9097ADCCE}"/>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D6458EF6-981C-4E46-AE62-0C140C60E401}"/>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fd0b70f2c7e7fb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9329EB0-694A-483A-A1AF-7897152FA493}"/>
              </a:ext>
            </a:extLst>
          </p:cNvPr>
          <p:cNvGraphicFramePr/>
          <p:nvPr>
            <p:extLst>
              <p:ext uri="{D42A27DB-BD31-4B8C-83A1-F6EECF244321}">
                <p14:modId xmlns:p14="http://schemas.microsoft.com/office/powerpoint/2010/main" val="3484257722"/>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B31741F2-ABC0-4678-AC32-57810B3FB156}"/>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C617F8E4-9094-4B5E-AFB4-914E5F6102B9}"/>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3" name="D_c5a67593c3ed31c1" descr="A bar chart showing the question scores for sites within your trust. The colour of the chart corresponds with the legend above.">
            <a:extLst>
              <a:ext uri="{FF2B5EF4-FFF2-40B4-BE49-F238E27FC236}">
                <a16:creationId xmlns:a16="http://schemas.microsoft.com/office/drawing/2014/main" id="{C270575B-13AF-4013-B238-F42F09B83CA2}"/>
              </a:ext>
            </a:extLst>
          </p:cNvPr>
          <p:cNvGraphicFramePr/>
          <p:nvPr>
            <p:extLst>
              <p:ext uri="{D42A27DB-BD31-4B8C-83A1-F6EECF244321}">
                <p14:modId xmlns:p14="http://schemas.microsoft.com/office/powerpoint/2010/main" val="3729018542"/>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4" name="D_d05d2b86eda7dbf0_CalcTable" descr="Legend showing the name of each of the Trust sites referred to in the chart above.">
            <a:extLst>
              <a:ext uri="{FF2B5EF4-FFF2-40B4-BE49-F238E27FC236}">
                <a16:creationId xmlns:a16="http://schemas.microsoft.com/office/drawing/2014/main" id="{4A77E4D1-4371-44DE-9EB5-8FAD7BAE638E}"/>
              </a:ext>
            </a:extLst>
          </p:cNvPr>
          <p:cNvGraphicFramePr>
            <a:graphicFrameLocks noGrp="1"/>
          </p:cNvGraphicFramePr>
          <p:nvPr>
            <p:extLst>
              <p:ext uri="{D42A27DB-BD31-4B8C-83A1-F6EECF244321}">
                <p14:modId xmlns:p14="http://schemas.microsoft.com/office/powerpoint/2010/main" val="3766493521"/>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WHITTINGTON HOSPITAL (328)</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hospital lighting?</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E5BCF43-B73D-45C2-82FA-FC0149FA1089}"/>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433EC6B6-88EA-4486-AB84-4966B97FEC3A}"/>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d6006e7986e1d41"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2CDFE4F1-DAC4-497A-8667-53FBB9016159}"/>
              </a:ext>
            </a:extLst>
          </p:cNvPr>
          <p:cNvGraphicFramePr/>
          <p:nvPr>
            <p:extLst>
              <p:ext uri="{D42A27DB-BD31-4B8C-83A1-F6EECF244321}">
                <p14:modId xmlns:p14="http://schemas.microsoft.com/office/powerpoint/2010/main" val="3562320829"/>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77E94D53-E27C-4CDB-B975-C654A3487FD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7DCA676-6DAA-4649-BF09-86ECDB63D758}"/>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0" name="D_d05d2b86eda7dbf0" hidden="1">
            <a:extLst>
              <a:ext uri="{FF2B5EF4-FFF2-40B4-BE49-F238E27FC236}">
                <a16:creationId xmlns:a16="http://schemas.microsoft.com/office/drawing/2014/main" id="{81ECA60A-B133-4190-ADEE-CB4B19E041B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6947187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1" name="D_d6bdfa8d1e661e41" descr="A bar chart showing the question scores for sites within your trust. The colour of the chart corresponds with the legend above.">
            <a:extLst>
              <a:ext uri="{FF2B5EF4-FFF2-40B4-BE49-F238E27FC236}">
                <a16:creationId xmlns:a16="http://schemas.microsoft.com/office/drawing/2014/main" id="{AF951C52-29A1-4817-BB7D-8D5A114C41C8}"/>
              </a:ext>
            </a:extLst>
          </p:cNvPr>
          <p:cNvGraphicFramePr/>
          <p:nvPr>
            <p:extLst>
              <p:ext uri="{D42A27DB-BD31-4B8C-83A1-F6EECF244321}">
                <p14:modId xmlns:p14="http://schemas.microsoft.com/office/powerpoint/2010/main" val="527211698"/>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2" name="D_36064cdf9626686c_CalcTable" descr="Legend showing the name of each of the Trust sites referred to in the chart above.">
            <a:extLst>
              <a:ext uri="{FF2B5EF4-FFF2-40B4-BE49-F238E27FC236}">
                <a16:creationId xmlns:a16="http://schemas.microsoft.com/office/drawing/2014/main" id="{FFF72F0E-CF76-493E-AC15-BD68411817D3}"/>
              </a:ext>
            </a:extLst>
          </p:cNvPr>
          <p:cNvGraphicFramePr>
            <a:graphicFrameLocks noGrp="1"/>
          </p:cNvGraphicFramePr>
          <p:nvPr>
            <p:extLst>
              <p:ext uri="{D42A27DB-BD31-4B8C-83A1-F6EECF244321}">
                <p14:modId xmlns:p14="http://schemas.microsoft.com/office/powerpoint/2010/main" val="2937315479"/>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WHITTINGTON HOSPITAL (328)</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5" name="D_36064cdf9626686c" hidden="1">
            <a:extLst>
              <a:ext uri="{FF2B5EF4-FFF2-40B4-BE49-F238E27FC236}">
                <a16:creationId xmlns:a16="http://schemas.microsoft.com/office/drawing/2014/main" id="{BA031B88-D77C-4955-A0CD-B4EB19D9FA6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73179539"/>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94436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2407779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160004A2-D9AB-48BC-BC85-869CB4DDC4E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Q7. Did the hospital staff explain the reasons for changing wards during the night in a way you could understand?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576698A2-C173-4359-A930-E872F55C9975}"/>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050E533E-A3C5-4E31-886D-E870B0885623}"/>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d7ae06ab05505ff"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AEE70F2-DE9F-4F08-AC1C-CCC272AE1B9A}"/>
              </a:ext>
            </a:extLst>
          </p:cNvPr>
          <p:cNvGraphicFramePr/>
          <p:nvPr>
            <p:extLst>
              <p:ext uri="{D42A27DB-BD31-4B8C-83A1-F6EECF244321}">
                <p14:modId xmlns:p14="http://schemas.microsoft.com/office/powerpoint/2010/main" val="2135030648"/>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5B9315AB-200F-40DB-ADC6-411E053B6A5F}"/>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D194FF6-6E9F-4374-A18E-EDF139622EE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e424da409d8d9122" descr="A bar chart showing the question scores for sites within your trust. The colour of the chart corresponds with the legend above.">
            <a:extLst>
              <a:ext uri="{FF2B5EF4-FFF2-40B4-BE49-F238E27FC236}">
                <a16:creationId xmlns:a16="http://schemas.microsoft.com/office/drawing/2014/main" id="{05009F48-6B77-4A7D-9E74-3A41BB33FE32}"/>
              </a:ext>
            </a:extLst>
          </p:cNvPr>
          <p:cNvGraphicFramePr/>
          <p:nvPr>
            <p:extLst>
              <p:ext uri="{D42A27DB-BD31-4B8C-83A1-F6EECF244321}">
                <p14:modId xmlns:p14="http://schemas.microsoft.com/office/powerpoint/2010/main" val="650672603"/>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5b692abad99b2fd6_CalcTable" descr="Legend showing the name of each of the Trust sites referred to in the chart above.">
            <a:extLst>
              <a:ext uri="{FF2B5EF4-FFF2-40B4-BE49-F238E27FC236}">
                <a16:creationId xmlns:a16="http://schemas.microsoft.com/office/drawing/2014/main" id="{5AAB3CA2-392D-42CD-A8C3-379B7A577034}"/>
              </a:ext>
            </a:extLst>
          </p:cNvPr>
          <p:cNvGraphicFramePr>
            <a:graphicFrameLocks noGrp="1"/>
          </p:cNvGraphicFramePr>
          <p:nvPr>
            <p:extLst>
              <p:ext uri="{D42A27DB-BD31-4B8C-83A1-F6EECF244321}">
                <p14:modId xmlns:p14="http://schemas.microsoft.com/office/powerpoint/2010/main" val="405141606"/>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WHITTINGTON HOSPITAL (86)</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Q8. How clean was the hospital room or ward that you were in?</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D2F2F26-A719-4C5A-AB62-F5786F39FA01}"/>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807CD9B-1131-4FBF-A8A3-7780D4FBA1E4}"/>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256aca2a73fe7c9b"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FB1F66C1-9B2A-427E-83BF-38F8ABA2305D}"/>
              </a:ext>
            </a:extLst>
          </p:cNvPr>
          <p:cNvGraphicFramePr/>
          <p:nvPr>
            <p:extLst>
              <p:ext uri="{D42A27DB-BD31-4B8C-83A1-F6EECF244321}">
                <p14:modId xmlns:p14="http://schemas.microsoft.com/office/powerpoint/2010/main" val="2071521537"/>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8C891788-8D10-4F9D-B29C-895AED39555D}"/>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CA962B4E-9838-4C19-BC14-C2F0E290C6D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5b692abad99b2fd6" hidden="1">
            <a:extLst>
              <a:ext uri="{FF2B5EF4-FFF2-40B4-BE49-F238E27FC236}">
                <a16:creationId xmlns:a16="http://schemas.microsoft.com/office/drawing/2014/main" id="{A1B92AE0-181A-4682-9B7B-CD76891AF0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1803658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ded67c2a846c0c9b" descr="A bar chart showing the question scores for sites within your trust. The colour of the chart corresponds with the legend above.">
            <a:extLst>
              <a:ext uri="{FF2B5EF4-FFF2-40B4-BE49-F238E27FC236}">
                <a16:creationId xmlns:a16="http://schemas.microsoft.com/office/drawing/2014/main" id="{BF7E4253-ADDC-4E05-B177-50EB2A89E60E}"/>
              </a:ext>
            </a:extLst>
          </p:cNvPr>
          <p:cNvGraphicFramePr/>
          <p:nvPr>
            <p:extLst>
              <p:ext uri="{D42A27DB-BD31-4B8C-83A1-F6EECF244321}">
                <p14:modId xmlns:p14="http://schemas.microsoft.com/office/powerpoint/2010/main" val="1606586283"/>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246a4c0b887f559_CalcTable" descr="Legend showing the name of each of the Trust sites referred to in the chart above.">
            <a:extLst>
              <a:ext uri="{FF2B5EF4-FFF2-40B4-BE49-F238E27FC236}">
                <a16:creationId xmlns:a16="http://schemas.microsoft.com/office/drawing/2014/main" id="{31285BB2-4378-444F-BFC3-A2892BC2A388}"/>
              </a:ext>
            </a:extLst>
          </p:cNvPr>
          <p:cNvGraphicFramePr>
            <a:graphicFrameLocks noGrp="1"/>
          </p:cNvGraphicFramePr>
          <p:nvPr>
            <p:extLst>
              <p:ext uri="{D42A27DB-BD31-4B8C-83A1-F6EECF244321}">
                <p14:modId xmlns:p14="http://schemas.microsoft.com/office/powerpoint/2010/main" val="3087063301"/>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WHITTINGTON HOSPITAL (344)</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246a4c0b887f559" hidden="1">
            <a:extLst>
              <a:ext uri="{FF2B5EF4-FFF2-40B4-BE49-F238E27FC236}">
                <a16:creationId xmlns:a16="http://schemas.microsoft.com/office/drawing/2014/main" id="{33B76904-23C3-4606-80CB-4B086CF2F4B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89750744"/>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57911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3777831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CDAD0496-4843-464C-AE8D-CC19CC8DFB91}"/>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Q9. Did you get enough help from staff to wash or keep yourself clean?</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6729E219-9C49-448D-858E-48ACAE22B15D}"/>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DAE949F0-91C8-4B27-A43A-6163F5D98540}"/>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4ec87fa39b80efe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42D0625-CCC5-4705-8391-670F1A76C1F8}"/>
              </a:ext>
            </a:extLst>
          </p:cNvPr>
          <p:cNvGraphicFramePr/>
          <p:nvPr>
            <p:extLst>
              <p:ext uri="{D42A27DB-BD31-4B8C-83A1-F6EECF244321}">
                <p14:modId xmlns:p14="http://schemas.microsoft.com/office/powerpoint/2010/main" val="3214347556"/>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4A3900FF-B964-44E7-9659-A723B30ABE57}"/>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EDBD59C3-90DB-4289-B1A4-3AE5E30FA970}"/>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713ade6e43216a4" descr="A bar chart showing the question scores for sites within your trust. The colour of the chart corresponds with the legend above.">
            <a:extLst>
              <a:ext uri="{FF2B5EF4-FFF2-40B4-BE49-F238E27FC236}">
                <a16:creationId xmlns:a16="http://schemas.microsoft.com/office/drawing/2014/main" id="{445F0401-2FBA-4332-A94C-872228FDA522}"/>
              </a:ext>
            </a:extLst>
          </p:cNvPr>
          <p:cNvGraphicFramePr/>
          <p:nvPr>
            <p:extLst>
              <p:ext uri="{D42A27DB-BD31-4B8C-83A1-F6EECF244321}">
                <p14:modId xmlns:p14="http://schemas.microsoft.com/office/powerpoint/2010/main" val="4160252075"/>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ccd6234597e12ea3_CalcTable" descr="Legend showing the name of each of the Trust sites referred to in the chart above.">
            <a:extLst>
              <a:ext uri="{FF2B5EF4-FFF2-40B4-BE49-F238E27FC236}">
                <a16:creationId xmlns:a16="http://schemas.microsoft.com/office/drawing/2014/main" id="{31F1621C-FBA9-41AB-AB33-0588950230CB}"/>
              </a:ext>
            </a:extLst>
          </p:cNvPr>
          <p:cNvGraphicFramePr>
            <a:graphicFrameLocks noGrp="1"/>
          </p:cNvGraphicFramePr>
          <p:nvPr>
            <p:extLst>
              <p:ext uri="{D42A27DB-BD31-4B8C-83A1-F6EECF244321}">
                <p14:modId xmlns:p14="http://schemas.microsoft.com/office/powerpoint/2010/main" val="3071627087"/>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WHITTINGTON HOSPITAL (257)</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1562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Q10. If you brought medication with you to hospital, were you able to take it when you needed to?</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3A471FE2-6008-41AA-892D-4FE684CA03B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450066F-F9E0-43C3-9BC4-0F2DE353295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6edee94ca9ce6882"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8044352-8C06-459C-A293-81B65D79C3BC}"/>
              </a:ext>
            </a:extLst>
          </p:cNvPr>
          <p:cNvGraphicFramePr/>
          <p:nvPr>
            <p:extLst>
              <p:ext uri="{D42A27DB-BD31-4B8C-83A1-F6EECF244321}">
                <p14:modId xmlns:p14="http://schemas.microsoft.com/office/powerpoint/2010/main" val="361709060"/>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B826078-5F38-4576-9A43-FD1859F580EE}"/>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278EF2B-007C-454E-B9C4-B63B81001CCF}"/>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ccd6234597e12ea3" hidden="1">
            <a:extLst>
              <a:ext uri="{FF2B5EF4-FFF2-40B4-BE49-F238E27FC236}">
                <a16:creationId xmlns:a16="http://schemas.microsoft.com/office/drawing/2014/main" id="{6FBDC36D-0FDA-41BA-BFB2-B9B5C95C6E6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4055678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f13d3736356cec82" descr="A bar chart showing the question scores for sites within your trust. The colour of the chart corresponds with the legend above.">
            <a:extLst>
              <a:ext uri="{FF2B5EF4-FFF2-40B4-BE49-F238E27FC236}">
                <a16:creationId xmlns:a16="http://schemas.microsoft.com/office/drawing/2014/main" id="{867AABE7-00BA-4878-A1AC-6671C82EAA09}"/>
              </a:ext>
            </a:extLst>
          </p:cNvPr>
          <p:cNvGraphicFramePr/>
          <p:nvPr>
            <p:extLst>
              <p:ext uri="{D42A27DB-BD31-4B8C-83A1-F6EECF244321}">
                <p14:modId xmlns:p14="http://schemas.microsoft.com/office/powerpoint/2010/main" val="4014876759"/>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772a2bab3e4c4603_CalcTable" descr="Legend showing the name of each of the Trust sites referred to in the chart above.">
            <a:extLst>
              <a:ext uri="{FF2B5EF4-FFF2-40B4-BE49-F238E27FC236}">
                <a16:creationId xmlns:a16="http://schemas.microsoft.com/office/drawing/2014/main" id="{B0B8C19F-03E8-4A4F-A099-89DBC7C61F92}"/>
              </a:ext>
            </a:extLst>
          </p:cNvPr>
          <p:cNvGraphicFramePr>
            <a:graphicFrameLocks noGrp="1"/>
          </p:cNvGraphicFramePr>
          <p:nvPr>
            <p:extLst>
              <p:ext uri="{D42A27DB-BD31-4B8C-83A1-F6EECF244321}">
                <p14:modId xmlns:p14="http://schemas.microsoft.com/office/powerpoint/2010/main" val="2153619676"/>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WHITTINGTON HOSPITAL (139)</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772a2bab3e4c4603" hidden="1">
            <a:extLst>
              <a:ext uri="{FF2B5EF4-FFF2-40B4-BE49-F238E27FC236}">
                <a16:creationId xmlns:a16="http://schemas.microsoft.com/office/drawing/2014/main" id="{C11B9288-4195-40EB-9C2F-2C59BE01D4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52361376"/>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953809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5978855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A1A21E58-8837-4539-91F1-4A2644FDDF06}"/>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Q11. Were you offered food that met any dietary needs or requirements you had?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50786121-FCE0-4AFD-BDF9-DA8AA90B92C4}"/>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03FA53E4-CDB6-445D-BFA6-52C05A907C9D}"/>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ae867f37b750612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5ABEA8E-8430-416B-8652-3F094E4A6F3D}"/>
              </a:ext>
            </a:extLst>
          </p:cNvPr>
          <p:cNvGraphicFramePr/>
          <p:nvPr>
            <p:extLst>
              <p:ext uri="{D42A27DB-BD31-4B8C-83A1-F6EECF244321}">
                <p14:modId xmlns:p14="http://schemas.microsoft.com/office/powerpoint/2010/main" val="2065147799"/>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73DBB679-F95E-460B-9197-A1A46DCF126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042BE025-11B8-4369-BD4F-394B1002438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4b9a7f3cd2956120" descr="A bar chart showing the question scores for sites within your trust. The colour of the chart corresponds with the legend above.">
            <a:extLst>
              <a:ext uri="{FF2B5EF4-FFF2-40B4-BE49-F238E27FC236}">
                <a16:creationId xmlns:a16="http://schemas.microsoft.com/office/drawing/2014/main" id="{5FFF52FF-F720-4BBA-827D-DEA418BE4EE2}"/>
              </a:ext>
            </a:extLst>
          </p:cNvPr>
          <p:cNvGraphicFramePr/>
          <p:nvPr>
            <p:extLst>
              <p:ext uri="{D42A27DB-BD31-4B8C-83A1-F6EECF244321}">
                <p14:modId xmlns:p14="http://schemas.microsoft.com/office/powerpoint/2010/main" val="2096160743"/>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e43c8f6a53b683aa_CalcTable" descr="Legend showing the name of each of the Trust sites referred to in the chart above.">
            <a:extLst>
              <a:ext uri="{FF2B5EF4-FFF2-40B4-BE49-F238E27FC236}">
                <a16:creationId xmlns:a16="http://schemas.microsoft.com/office/drawing/2014/main" id="{044036CA-35A3-4E2F-8F89-39E22AE0C006}"/>
              </a:ext>
            </a:extLst>
          </p:cNvPr>
          <p:cNvGraphicFramePr>
            <a:graphicFrameLocks noGrp="1"/>
          </p:cNvGraphicFramePr>
          <p:nvPr>
            <p:extLst>
              <p:ext uri="{D42A27DB-BD31-4B8C-83A1-F6EECF244321}">
                <p14:modId xmlns:p14="http://schemas.microsoft.com/office/powerpoint/2010/main" val="3671969830"/>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WHITTINGTON HOSPITAL (198)</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Q12. How would you rate the hospital food?</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CDEFFAA0-E20F-4825-9688-592D59AA858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7245AC19-EA43-47BD-9139-5B93F184F5F7}"/>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9e72718efe9c668"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CACD0EF-9643-47D8-9421-23C4F9D5ECA9}"/>
              </a:ext>
            </a:extLst>
          </p:cNvPr>
          <p:cNvGraphicFramePr/>
          <p:nvPr>
            <p:extLst>
              <p:ext uri="{D42A27DB-BD31-4B8C-83A1-F6EECF244321}">
                <p14:modId xmlns:p14="http://schemas.microsoft.com/office/powerpoint/2010/main" val="1357033513"/>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446D18C9-98C4-4BBB-B730-674CF14E7AB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E3E6C4D6-CED2-46EF-B27A-7AB7B1DB9AA0}"/>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e43c8f6a53b683aa" hidden="1">
            <a:extLst>
              <a:ext uri="{FF2B5EF4-FFF2-40B4-BE49-F238E27FC236}">
                <a16:creationId xmlns:a16="http://schemas.microsoft.com/office/drawing/2014/main" id="{712833DD-E383-459A-A72C-B471F512795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3613172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fd1e7a444f21b80" descr="A bar chart showing the question scores for sites within your trust. The colour of the chart corresponds with the legend above.">
            <a:extLst>
              <a:ext uri="{FF2B5EF4-FFF2-40B4-BE49-F238E27FC236}">
                <a16:creationId xmlns:a16="http://schemas.microsoft.com/office/drawing/2014/main" id="{910BC155-9FBF-4B69-AD8A-9D1325C5725B}"/>
              </a:ext>
            </a:extLst>
          </p:cNvPr>
          <p:cNvGraphicFramePr/>
          <p:nvPr>
            <p:extLst>
              <p:ext uri="{D42A27DB-BD31-4B8C-83A1-F6EECF244321}">
                <p14:modId xmlns:p14="http://schemas.microsoft.com/office/powerpoint/2010/main" val="642981411"/>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3739ade35dfea82_CalcTable" descr="Legend showing the name of each of the Trust sites referred to in the chart above.">
            <a:extLst>
              <a:ext uri="{FF2B5EF4-FFF2-40B4-BE49-F238E27FC236}">
                <a16:creationId xmlns:a16="http://schemas.microsoft.com/office/drawing/2014/main" id="{1431D4AB-2AC7-4284-AD4A-109DE7FE1255}"/>
              </a:ext>
            </a:extLst>
          </p:cNvPr>
          <p:cNvGraphicFramePr>
            <a:graphicFrameLocks noGrp="1"/>
          </p:cNvGraphicFramePr>
          <p:nvPr>
            <p:extLst>
              <p:ext uri="{D42A27DB-BD31-4B8C-83A1-F6EECF244321}">
                <p14:modId xmlns:p14="http://schemas.microsoft.com/office/powerpoint/2010/main" val="3033606999"/>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WHITTINGTON HOSPITAL (338)</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3739ade35dfea82" hidden="1">
            <a:extLst>
              <a:ext uri="{FF2B5EF4-FFF2-40B4-BE49-F238E27FC236}">
                <a16:creationId xmlns:a16="http://schemas.microsoft.com/office/drawing/2014/main" id="{0CECFE35-95A7-4B8C-AEB2-8263A094436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06826320"/>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553975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390802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8" name="D_6bca1239ec85fc6a" hidden="1">
            <a:extLst>
              <a:ext uri="{FF2B5EF4-FFF2-40B4-BE49-F238E27FC236}">
                <a16:creationId xmlns:a16="http://schemas.microsoft.com/office/drawing/2014/main" id="{7AB00FB0-F9C0-451F-80A3-C9D7210D284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8978607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3" name="D_d6caa0d3d31d96ed" hidden="1">
            <a:extLst>
              <a:ext uri="{FF2B5EF4-FFF2-40B4-BE49-F238E27FC236}">
                <a16:creationId xmlns:a16="http://schemas.microsoft.com/office/drawing/2014/main" id="{84AB3AF9-FE98-4AC1-B443-DAC7CC457DB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10237775"/>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5"/>
          </a:graphicData>
        </a:graphic>
      </p:graphicFrame>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E3E73F67-D530-45C1-89DA-0B6D9EA149E7}"/>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Q13. Did you get enough help from staff to eat your meals?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9A0A361D-5066-48D4-BA17-FF4F1FA8AB5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4C80B241-182E-4478-A6E1-84AF27686783}"/>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6b34c6f35568edef"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BA471AD-3D57-4C6F-A5D9-F63693540961}"/>
              </a:ext>
            </a:extLst>
          </p:cNvPr>
          <p:cNvGraphicFramePr/>
          <p:nvPr>
            <p:extLst>
              <p:ext uri="{D42A27DB-BD31-4B8C-83A1-F6EECF244321}">
                <p14:modId xmlns:p14="http://schemas.microsoft.com/office/powerpoint/2010/main" val="1563733269"/>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42" name="Title 6">
            <a:extLst>
              <a:ext uri="{FF2B5EF4-FFF2-40B4-BE49-F238E27FC236}">
                <a16:creationId xmlns:a16="http://schemas.microsoft.com/office/drawing/2014/main" id="{978CA0D0-76B1-4DCD-8F29-0CD0EF7B7E4B}"/>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445C0931-AA42-47E4-87D1-B5E6DE4E04D1}"/>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93f110241f12cdef" descr="A bar chart showing the question scores for sites within your trust. The colour of the chart corresponds with the legend above.">
            <a:extLst>
              <a:ext uri="{FF2B5EF4-FFF2-40B4-BE49-F238E27FC236}">
                <a16:creationId xmlns:a16="http://schemas.microsoft.com/office/drawing/2014/main" id="{98C18B09-23B9-409A-A011-F07B4A980368}"/>
              </a:ext>
            </a:extLst>
          </p:cNvPr>
          <p:cNvGraphicFramePr/>
          <p:nvPr>
            <p:extLst>
              <p:ext uri="{D42A27DB-BD31-4B8C-83A1-F6EECF244321}">
                <p14:modId xmlns:p14="http://schemas.microsoft.com/office/powerpoint/2010/main" val="1084314296"/>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2" name="D_6bca1239ec85fc6a_CalcTable" descr="Legend showing the name of each of the Trust sites referred to in the chart above.">
            <a:extLst>
              <a:ext uri="{FF2B5EF4-FFF2-40B4-BE49-F238E27FC236}">
                <a16:creationId xmlns:a16="http://schemas.microsoft.com/office/drawing/2014/main" id="{CFE33F67-70F3-4E1F-9505-34A39008BB18}"/>
              </a:ext>
            </a:extLst>
          </p:cNvPr>
          <p:cNvGraphicFramePr>
            <a:graphicFrameLocks noGrp="1"/>
          </p:cNvGraphicFramePr>
          <p:nvPr>
            <p:extLst>
              <p:ext uri="{D42A27DB-BD31-4B8C-83A1-F6EECF244321}">
                <p14:modId xmlns:p14="http://schemas.microsoft.com/office/powerpoint/2010/main" val="3727766285"/>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WHITTINGTON HOSPITAL (117)</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Q14. Were you able to get hospital food outside of set meal times?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438871157"/>
              </p:ext>
            </p:extLst>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C3582AB0-4810-49E0-AA93-748489DCBB0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E294AD2-EF31-4718-99C0-6E81811BD9D6}"/>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0763d23a0109959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243CD6A6-B7E3-43F5-9520-0F45AA9F0827}"/>
              </a:ext>
            </a:extLst>
          </p:cNvPr>
          <p:cNvGraphicFramePr/>
          <p:nvPr>
            <p:extLst>
              <p:ext uri="{D42A27DB-BD31-4B8C-83A1-F6EECF244321}">
                <p14:modId xmlns:p14="http://schemas.microsoft.com/office/powerpoint/2010/main" val="187662387"/>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8"/>
          </a:graphicData>
        </a:graphic>
      </p:graphicFrame>
      <p:sp>
        <p:nvSpPr>
          <p:cNvPr id="50" name="Title 6">
            <a:extLst>
              <a:ext uri="{FF2B5EF4-FFF2-40B4-BE49-F238E27FC236}">
                <a16:creationId xmlns:a16="http://schemas.microsoft.com/office/drawing/2014/main" id="{F2350A23-E86B-40B6-8424-297507ACEB88}"/>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A41F37D-241D-47AF-93A6-6A9D88FF1DD2}"/>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9" name="D_08df29833f4b9596" descr="A bar chart showing the question scores for sites within your trust. The colour of the chart corresponds with the legend above.">
            <a:extLst>
              <a:ext uri="{FF2B5EF4-FFF2-40B4-BE49-F238E27FC236}">
                <a16:creationId xmlns:a16="http://schemas.microsoft.com/office/drawing/2014/main" id="{20649218-9DC9-446E-9932-F111A5514027}"/>
              </a:ext>
            </a:extLst>
          </p:cNvPr>
          <p:cNvGraphicFramePr/>
          <p:nvPr>
            <p:extLst>
              <p:ext uri="{D42A27DB-BD31-4B8C-83A1-F6EECF244321}">
                <p14:modId xmlns:p14="http://schemas.microsoft.com/office/powerpoint/2010/main" val="3426783378"/>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30" name="D_d6caa0d3d31d96ed_CalcTable" descr="Legend showing the name of each of the Trust sites referred to in the chart above.">
            <a:extLst>
              <a:ext uri="{FF2B5EF4-FFF2-40B4-BE49-F238E27FC236}">
                <a16:creationId xmlns:a16="http://schemas.microsoft.com/office/drawing/2014/main" id="{5DD6D58B-3D2D-4244-B66E-22804C500A7E}"/>
              </a:ext>
            </a:extLst>
          </p:cNvPr>
          <p:cNvGraphicFramePr>
            <a:graphicFrameLocks noGrp="1"/>
          </p:cNvGraphicFramePr>
          <p:nvPr>
            <p:extLst>
              <p:ext uri="{D42A27DB-BD31-4B8C-83A1-F6EECF244321}">
                <p14:modId xmlns:p14="http://schemas.microsoft.com/office/powerpoint/2010/main" val="2540456535"/>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WHITTINGTON HOSPITAL (148)</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Tree>
    <p:extLst>
      <p:ext uri="{BB962C8B-B14F-4D97-AF65-F5344CB8AC3E}">
        <p14:creationId xmlns:p14="http://schemas.microsoft.com/office/powerpoint/2010/main" val="1446068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4500847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57134F75-CED8-489A-A69C-69703970465B}"/>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Q15. During your time in hospital, did you get enough to drink?</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B3236F49-57C6-447D-AE88-E0F681295EC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6DFEF315-8036-49D6-8328-14C56167EADE}"/>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4e6306a43c065b9a"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0701411-612C-4188-9B99-FC81EF28CAB4}"/>
              </a:ext>
            </a:extLst>
          </p:cNvPr>
          <p:cNvGraphicFramePr/>
          <p:nvPr>
            <p:extLst>
              <p:ext uri="{D42A27DB-BD31-4B8C-83A1-F6EECF244321}">
                <p14:modId xmlns:p14="http://schemas.microsoft.com/office/powerpoint/2010/main" val="3564418016"/>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5FFFB5ED-0A91-49FD-A10F-7D4E9C6BD0D8}"/>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81C2109-6202-4A72-A445-934455A579A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67bd7aff15e65b9a" descr="A bar chart showing the question scores for sites within your trust. The colour of the chart corresponds with the legend above.">
            <a:extLst>
              <a:ext uri="{FF2B5EF4-FFF2-40B4-BE49-F238E27FC236}">
                <a16:creationId xmlns:a16="http://schemas.microsoft.com/office/drawing/2014/main" id="{8B3C8519-CBB7-43B1-90D3-FFF5E735B0AE}"/>
              </a:ext>
            </a:extLst>
          </p:cNvPr>
          <p:cNvGraphicFramePr/>
          <p:nvPr>
            <p:extLst>
              <p:ext uri="{D42A27DB-BD31-4B8C-83A1-F6EECF244321}">
                <p14:modId xmlns:p14="http://schemas.microsoft.com/office/powerpoint/2010/main" val="1255010393"/>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50d6f8af4e3ea65e_CalcTable" descr="Legend showing the name of each of the Trust sites referred to in the chart above.">
            <a:extLst>
              <a:ext uri="{FF2B5EF4-FFF2-40B4-BE49-F238E27FC236}">
                <a16:creationId xmlns:a16="http://schemas.microsoft.com/office/drawing/2014/main" id="{D1C0BF5B-22E9-4DC8-9D46-7DB4A3D125AD}"/>
              </a:ext>
            </a:extLst>
          </p:cNvPr>
          <p:cNvGraphicFramePr>
            <a:graphicFrameLocks noGrp="1"/>
          </p:cNvGraphicFramePr>
          <p:nvPr>
            <p:extLst>
              <p:ext uri="{D42A27DB-BD31-4B8C-83A1-F6EECF244321}">
                <p14:modId xmlns:p14="http://schemas.microsoft.com/office/powerpoint/2010/main" val="911492557"/>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WHITTINGTON HOSPITAL (323)</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Q16. When you asked doctors questions, did you get answers you could understand?</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99DA89A-49BA-4A73-BB94-8863E3AB98ED}"/>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4825ECBE-22A5-485A-AC1E-C9C13894778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02b5dd2f8d52fcc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37B56B13-2152-4101-9AD3-AA8951A58503}"/>
              </a:ext>
            </a:extLst>
          </p:cNvPr>
          <p:cNvGraphicFramePr/>
          <p:nvPr>
            <p:extLst>
              <p:ext uri="{D42A27DB-BD31-4B8C-83A1-F6EECF244321}">
                <p14:modId xmlns:p14="http://schemas.microsoft.com/office/powerpoint/2010/main" val="2569917232"/>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304CBF54-1EF7-45C5-9ADB-FAAD957BED8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52B3F497-9B55-4455-9368-922E4F1F62F4}"/>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50d6f8af4e3ea65e" hidden="1">
            <a:extLst>
              <a:ext uri="{FF2B5EF4-FFF2-40B4-BE49-F238E27FC236}">
                <a16:creationId xmlns:a16="http://schemas.microsoft.com/office/drawing/2014/main" id="{2A4BACDF-26D2-4102-A76C-1E59CDD314E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3292206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37448a201b612d40" descr="A bar chart showing the question scores for sites within your trust. The colour of the chart corresponds with the legend above.">
            <a:extLst>
              <a:ext uri="{FF2B5EF4-FFF2-40B4-BE49-F238E27FC236}">
                <a16:creationId xmlns:a16="http://schemas.microsoft.com/office/drawing/2014/main" id="{8E3EF411-8CB2-4DC3-8BBB-F77E1F064C2B}"/>
              </a:ext>
            </a:extLst>
          </p:cNvPr>
          <p:cNvGraphicFramePr/>
          <p:nvPr>
            <p:extLst>
              <p:ext uri="{D42A27DB-BD31-4B8C-83A1-F6EECF244321}">
                <p14:modId xmlns:p14="http://schemas.microsoft.com/office/powerpoint/2010/main" val="2559503641"/>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0457e9cc45a3ecf4_CalcTable" descr="Legend showing the name of each of the Trust sites referred to in the chart above.">
            <a:extLst>
              <a:ext uri="{FF2B5EF4-FFF2-40B4-BE49-F238E27FC236}">
                <a16:creationId xmlns:a16="http://schemas.microsoft.com/office/drawing/2014/main" id="{CD6FDC0A-5477-47F9-824F-56D9DE632408}"/>
              </a:ext>
            </a:extLst>
          </p:cNvPr>
          <p:cNvGraphicFramePr>
            <a:graphicFrameLocks noGrp="1"/>
          </p:cNvGraphicFramePr>
          <p:nvPr>
            <p:extLst>
              <p:ext uri="{D42A27DB-BD31-4B8C-83A1-F6EECF244321}">
                <p14:modId xmlns:p14="http://schemas.microsoft.com/office/powerpoint/2010/main" val="3872781295"/>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WHITTINGTON HOSPITAL (334)</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0457e9cc45a3ecf4" hidden="1">
            <a:extLst>
              <a:ext uri="{FF2B5EF4-FFF2-40B4-BE49-F238E27FC236}">
                <a16:creationId xmlns:a16="http://schemas.microsoft.com/office/drawing/2014/main" id="{DFE9FB52-174A-4782-A2E6-70C6B76AA71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80311937"/>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279245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2856325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34" name="Title 4">
            <a:extLst>
              <a:ext uri="{FF2B5EF4-FFF2-40B4-BE49-F238E27FC236}">
                <a16:creationId xmlns:a16="http://schemas.microsoft.com/office/drawing/2014/main" id="{81A07EBD-0207-4462-97CE-D0EBB7F0B97B}"/>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Q17. Did you have confidence and trust in the doctors treating you?</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975B5FC9-EA00-431F-849F-D2E851EF113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89173F27-3235-433C-85B3-4E8AE2CD3547}"/>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3ba16572e5a409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3804D03A-A343-4DA1-AB3E-42D9FCE32E0A}"/>
              </a:ext>
            </a:extLst>
          </p:cNvPr>
          <p:cNvGraphicFramePr/>
          <p:nvPr>
            <p:extLst>
              <p:ext uri="{D42A27DB-BD31-4B8C-83A1-F6EECF244321}">
                <p14:modId xmlns:p14="http://schemas.microsoft.com/office/powerpoint/2010/main" val="3422376975"/>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E47172BC-F2F6-448B-B6D1-B0BB287E4D0E}"/>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A6DA67E1-00C8-40AC-B4DF-50420AC6199F}"/>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b4cde45898a0d3a9" descr="A bar chart showing the question scores for sites within your trust. The colour of the chart corresponds with the legend above.">
            <a:extLst>
              <a:ext uri="{FF2B5EF4-FFF2-40B4-BE49-F238E27FC236}">
                <a16:creationId xmlns:a16="http://schemas.microsoft.com/office/drawing/2014/main" id="{ECB1EDD5-331E-414F-AD47-7013B2C94CD1}"/>
              </a:ext>
            </a:extLst>
          </p:cNvPr>
          <p:cNvGraphicFramePr/>
          <p:nvPr>
            <p:extLst>
              <p:ext uri="{D42A27DB-BD31-4B8C-83A1-F6EECF244321}">
                <p14:modId xmlns:p14="http://schemas.microsoft.com/office/powerpoint/2010/main" val="940516029"/>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66bd0a698a21f6f9_CalcTable" descr="Legend showing the name of each of the Trust sites referred to in the chart above.">
            <a:extLst>
              <a:ext uri="{FF2B5EF4-FFF2-40B4-BE49-F238E27FC236}">
                <a16:creationId xmlns:a16="http://schemas.microsoft.com/office/drawing/2014/main" id="{5AF8A9F5-F274-4FCD-86C2-612F8CE830A5}"/>
              </a:ext>
            </a:extLst>
          </p:cNvPr>
          <p:cNvGraphicFramePr>
            <a:graphicFrameLocks noGrp="1"/>
          </p:cNvGraphicFramePr>
          <p:nvPr>
            <p:extLst>
              <p:ext uri="{D42A27DB-BD31-4B8C-83A1-F6EECF244321}">
                <p14:modId xmlns:p14="http://schemas.microsoft.com/office/powerpoint/2010/main" val="2938925285"/>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WHITTINGTON HOSPITAL (357)</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Q18. When doctors spoke about your care in front of you, were you included in the conversation?</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3AA1CEC-FA18-4BCD-AC56-7A51D4D661A4}"/>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93BF8E7F-29B3-4C89-9EC0-BB6A13EE8B6F}"/>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6d8cf140f30589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B7D630B-DE98-4028-AF2C-E5597DCBA895}"/>
              </a:ext>
            </a:extLst>
          </p:cNvPr>
          <p:cNvGraphicFramePr/>
          <p:nvPr>
            <p:extLst>
              <p:ext uri="{D42A27DB-BD31-4B8C-83A1-F6EECF244321}">
                <p14:modId xmlns:p14="http://schemas.microsoft.com/office/powerpoint/2010/main" val="1502313921"/>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AC67F25-1186-49D0-A841-6769B9BC6D13}"/>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AB270B3F-BD21-4A64-8D77-631434595E9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66bd0a698a21f6f9" hidden="1">
            <a:extLst>
              <a:ext uri="{FF2B5EF4-FFF2-40B4-BE49-F238E27FC236}">
                <a16:creationId xmlns:a16="http://schemas.microsoft.com/office/drawing/2014/main" id="{5AEDCB3B-8808-4EA4-81C4-63922A1058A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7643084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b25cfa3a18a5c895" descr="A bar chart showing the question scores for sites within your trust. The colour of the chart corresponds with the legend above.">
            <a:extLst>
              <a:ext uri="{FF2B5EF4-FFF2-40B4-BE49-F238E27FC236}">
                <a16:creationId xmlns:a16="http://schemas.microsoft.com/office/drawing/2014/main" id="{78D6C41A-2A48-4940-A5BA-9A1FC0C6CA2F}"/>
              </a:ext>
            </a:extLst>
          </p:cNvPr>
          <p:cNvGraphicFramePr/>
          <p:nvPr>
            <p:extLst>
              <p:ext uri="{D42A27DB-BD31-4B8C-83A1-F6EECF244321}">
                <p14:modId xmlns:p14="http://schemas.microsoft.com/office/powerpoint/2010/main" val="1150808377"/>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df6f98f8d1287988_CalcTable" descr="Legend showing the name of each of the Trust sites referred to in the chart above.">
            <a:extLst>
              <a:ext uri="{FF2B5EF4-FFF2-40B4-BE49-F238E27FC236}">
                <a16:creationId xmlns:a16="http://schemas.microsoft.com/office/drawing/2014/main" id="{6147AE9F-F303-4B74-B282-158622FA0845}"/>
              </a:ext>
            </a:extLst>
          </p:cNvPr>
          <p:cNvGraphicFramePr>
            <a:graphicFrameLocks noGrp="1"/>
          </p:cNvGraphicFramePr>
          <p:nvPr>
            <p:extLst>
              <p:ext uri="{D42A27DB-BD31-4B8C-83A1-F6EECF244321}">
                <p14:modId xmlns:p14="http://schemas.microsoft.com/office/powerpoint/2010/main" val="1013117629"/>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WHITTINGTON HOSPITAL (351)</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df6f98f8d1287988" hidden="1">
            <a:extLst>
              <a:ext uri="{FF2B5EF4-FFF2-40B4-BE49-F238E27FC236}">
                <a16:creationId xmlns:a16="http://schemas.microsoft.com/office/drawing/2014/main" id="{0882AD31-58E0-4005-9493-21E4CCD337B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03802427"/>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152354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051450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34" name="Title 4">
            <a:extLst>
              <a:ext uri="{FF2B5EF4-FFF2-40B4-BE49-F238E27FC236}">
                <a16:creationId xmlns:a16="http://schemas.microsoft.com/office/drawing/2014/main" id="{D93B5ECE-F7C5-4721-A457-FA34F552446C}"/>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Q19. When you asked nurses questions, did you get answers you could understand?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A7A60806-40E8-4D0C-97C5-B019CEE9BF5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7AEE73AF-445F-416B-82BD-4D8978BF80EC}"/>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f5bde593c3c39f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9499D2E-D0C1-456A-9C0A-2E79C1B2633F}"/>
              </a:ext>
            </a:extLst>
          </p:cNvPr>
          <p:cNvGraphicFramePr/>
          <p:nvPr>
            <p:extLst>
              <p:ext uri="{D42A27DB-BD31-4B8C-83A1-F6EECF244321}">
                <p14:modId xmlns:p14="http://schemas.microsoft.com/office/powerpoint/2010/main" val="4103034714"/>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C7C91678-379E-4F16-A0CD-E8A4697BF11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52ADB5EB-A3F7-4652-85B7-C9F46CE1A1CD}"/>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33c75074e2957304" descr="A bar chart showing the question scores for sites within your trust. The colour of the chart corresponds with the legend above.">
            <a:extLst>
              <a:ext uri="{FF2B5EF4-FFF2-40B4-BE49-F238E27FC236}">
                <a16:creationId xmlns:a16="http://schemas.microsoft.com/office/drawing/2014/main" id="{DC7AED71-AAA1-40D2-9EFD-881C0AED122C}"/>
              </a:ext>
            </a:extLst>
          </p:cNvPr>
          <p:cNvGraphicFramePr/>
          <p:nvPr>
            <p:extLst>
              <p:ext uri="{D42A27DB-BD31-4B8C-83A1-F6EECF244321}">
                <p14:modId xmlns:p14="http://schemas.microsoft.com/office/powerpoint/2010/main" val="1083131850"/>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63f7d18b8511bc4_CalcTable" descr="Legend showing the name of each of the Trust sites referred to in the chart above.">
            <a:extLst>
              <a:ext uri="{FF2B5EF4-FFF2-40B4-BE49-F238E27FC236}">
                <a16:creationId xmlns:a16="http://schemas.microsoft.com/office/drawing/2014/main" id="{4AD120AC-FB6B-4C60-950B-6014B8698BD0}"/>
              </a:ext>
            </a:extLst>
          </p:cNvPr>
          <p:cNvGraphicFramePr>
            <a:graphicFrameLocks noGrp="1"/>
          </p:cNvGraphicFramePr>
          <p:nvPr>
            <p:extLst>
              <p:ext uri="{D42A27DB-BD31-4B8C-83A1-F6EECF244321}">
                <p14:modId xmlns:p14="http://schemas.microsoft.com/office/powerpoint/2010/main" val="285008149"/>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WHITTINGTON HOSPITAL (330)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Q20. Did you have confidence and trust in the nurses treating you?</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EF61284-A07E-4BCB-A774-99A782C8B5FC}"/>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524DAEB9-7AC2-44A2-9D4B-12F933268E53}"/>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22eecb0bf92fb3d2"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D149DC1-E301-48CA-BA5A-2131212ED166}"/>
              </a:ext>
            </a:extLst>
          </p:cNvPr>
          <p:cNvGraphicFramePr/>
          <p:nvPr>
            <p:extLst>
              <p:ext uri="{D42A27DB-BD31-4B8C-83A1-F6EECF244321}">
                <p14:modId xmlns:p14="http://schemas.microsoft.com/office/powerpoint/2010/main" val="1124795265"/>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1B3F9F1-9F9F-4716-BF2F-12861A2B9310}"/>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38D8ED1-0CB4-45C1-969D-155D6B7979F5}"/>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63f7d18b8511bc4" hidden="1">
            <a:extLst>
              <a:ext uri="{FF2B5EF4-FFF2-40B4-BE49-F238E27FC236}">
                <a16:creationId xmlns:a16="http://schemas.microsoft.com/office/drawing/2014/main" id="{6CED7788-115E-4108-9D9E-10583775610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1397032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946d0116c920e3d2" descr="A bar chart showing the question scores for sites within your trust. The colour of the chart corresponds with the legend above.">
            <a:extLst>
              <a:ext uri="{FF2B5EF4-FFF2-40B4-BE49-F238E27FC236}">
                <a16:creationId xmlns:a16="http://schemas.microsoft.com/office/drawing/2014/main" id="{6EE2ADC2-B365-4D1B-BB71-4655EE88F711}"/>
              </a:ext>
            </a:extLst>
          </p:cNvPr>
          <p:cNvGraphicFramePr/>
          <p:nvPr>
            <p:extLst>
              <p:ext uri="{D42A27DB-BD31-4B8C-83A1-F6EECF244321}">
                <p14:modId xmlns:p14="http://schemas.microsoft.com/office/powerpoint/2010/main" val="4004918621"/>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a045183d51772d0b_CalcTable" descr="Legend showing the name of each of the Trust sites referred to in the chart above.">
            <a:extLst>
              <a:ext uri="{FF2B5EF4-FFF2-40B4-BE49-F238E27FC236}">
                <a16:creationId xmlns:a16="http://schemas.microsoft.com/office/drawing/2014/main" id="{F16203E2-0B09-4A20-B589-726B004C8941}"/>
              </a:ext>
            </a:extLst>
          </p:cNvPr>
          <p:cNvGraphicFramePr>
            <a:graphicFrameLocks noGrp="1"/>
          </p:cNvGraphicFramePr>
          <p:nvPr>
            <p:extLst>
              <p:ext uri="{D42A27DB-BD31-4B8C-83A1-F6EECF244321}">
                <p14:modId xmlns:p14="http://schemas.microsoft.com/office/powerpoint/2010/main" val="1297320170"/>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WHITTINGTON HOSPITAL (356)</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a045183d51772d0b" hidden="1">
            <a:extLst>
              <a:ext uri="{FF2B5EF4-FFF2-40B4-BE49-F238E27FC236}">
                <a16:creationId xmlns:a16="http://schemas.microsoft.com/office/drawing/2014/main" id="{EBD0C9AC-74A4-4CAA-8F75-D3EE4926C60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09760139"/>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295236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7344531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34" name="Title 4">
            <a:extLst>
              <a:ext uri="{FF2B5EF4-FFF2-40B4-BE49-F238E27FC236}">
                <a16:creationId xmlns:a16="http://schemas.microsoft.com/office/drawing/2014/main" id="{FA464372-626D-4974-9971-310BC6A58A8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Q21. When nurses spoke about your care in front of you, were you included in the conversation?</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41E55D63-FA67-4D75-AC75-72D091E9908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F34F34D-4DFA-4AF3-8C66-E655999F87B7}"/>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ad8fd662fd1d40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6D1770C-8260-4A27-980C-C407C7ADB912}"/>
              </a:ext>
            </a:extLst>
          </p:cNvPr>
          <p:cNvGraphicFramePr/>
          <p:nvPr>
            <p:extLst>
              <p:ext uri="{D42A27DB-BD31-4B8C-83A1-F6EECF244321}">
                <p14:modId xmlns:p14="http://schemas.microsoft.com/office/powerpoint/2010/main" val="3994054621"/>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70642E8-DDF1-4890-A60D-5F2FD1767D14}"/>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8D464210-6CF5-4020-8449-97CBC7AB53F4}"/>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42c02b32d4eecfe" descr="A bar chart showing the question scores for sites within your trust. The colour of the chart corresponds with the legend above.">
            <a:extLst>
              <a:ext uri="{FF2B5EF4-FFF2-40B4-BE49-F238E27FC236}">
                <a16:creationId xmlns:a16="http://schemas.microsoft.com/office/drawing/2014/main" id="{4DC58DE5-132D-48C4-99A0-59E315B592F5}"/>
              </a:ext>
            </a:extLst>
          </p:cNvPr>
          <p:cNvGraphicFramePr/>
          <p:nvPr>
            <p:extLst>
              <p:ext uri="{D42A27DB-BD31-4B8C-83A1-F6EECF244321}">
                <p14:modId xmlns:p14="http://schemas.microsoft.com/office/powerpoint/2010/main" val="1798381912"/>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122e67b9dd618258_CalcTable" descr="Legend showing the name of each of the Trust sites referred to in the chart above.">
            <a:extLst>
              <a:ext uri="{FF2B5EF4-FFF2-40B4-BE49-F238E27FC236}">
                <a16:creationId xmlns:a16="http://schemas.microsoft.com/office/drawing/2014/main" id="{0F3B9CA1-53EF-4C3E-AB62-6A96D064B1BA}"/>
              </a:ext>
            </a:extLst>
          </p:cNvPr>
          <p:cNvGraphicFramePr>
            <a:graphicFrameLocks noGrp="1"/>
          </p:cNvGraphicFramePr>
          <p:nvPr>
            <p:extLst>
              <p:ext uri="{D42A27DB-BD31-4B8C-83A1-F6EECF244321}">
                <p14:modId xmlns:p14="http://schemas.microsoft.com/office/powerpoint/2010/main" val="2769426721"/>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WHITTINGTON HOSPITAL (351)</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Q22. In your opinion, were there enough nurses on duty to care for you in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9A3AE1D-3420-410F-9528-2E0C22F2D699}"/>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82E4B556-2D43-4AAE-89F3-DB45C97CA425}"/>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6df99d1b2028ae1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1CA373B-52E3-4259-AE4F-294866178FFE}"/>
              </a:ext>
            </a:extLst>
          </p:cNvPr>
          <p:cNvGraphicFramePr/>
          <p:nvPr>
            <p:extLst>
              <p:ext uri="{D42A27DB-BD31-4B8C-83A1-F6EECF244321}">
                <p14:modId xmlns:p14="http://schemas.microsoft.com/office/powerpoint/2010/main" val="1468018212"/>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89C6D397-27B0-4407-95AD-2B76470B0F51}"/>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C3FD2074-F344-44CC-A45A-B8BA2ADB0F64}"/>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122e67b9dd618258" hidden="1">
            <a:extLst>
              <a:ext uri="{FF2B5EF4-FFF2-40B4-BE49-F238E27FC236}">
                <a16:creationId xmlns:a16="http://schemas.microsoft.com/office/drawing/2014/main" id="{00513518-E28D-4A0F-852E-26B48D1CC0C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1815404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2b0ee6df7b57a527" descr="A bar chart showing the question scores for sites within your trust. The colour of the chart corresponds with the legend above.">
            <a:extLst>
              <a:ext uri="{FF2B5EF4-FFF2-40B4-BE49-F238E27FC236}">
                <a16:creationId xmlns:a16="http://schemas.microsoft.com/office/drawing/2014/main" id="{1BE904C4-EBC5-479D-BA07-7A88C8C8CAB3}"/>
              </a:ext>
            </a:extLst>
          </p:cNvPr>
          <p:cNvGraphicFramePr/>
          <p:nvPr>
            <p:extLst>
              <p:ext uri="{D42A27DB-BD31-4B8C-83A1-F6EECF244321}">
                <p14:modId xmlns:p14="http://schemas.microsoft.com/office/powerpoint/2010/main" val="1410618833"/>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0d39d1e5c021a9d_CalcTable" descr="Legend showing the name of each of the Trust sites referred to in the chart above.">
            <a:extLst>
              <a:ext uri="{FF2B5EF4-FFF2-40B4-BE49-F238E27FC236}">
                <a16:creationId xmlns:a16="http://schemas.microsoft.com/office/drawing/2014/main" id="{A6F1D83F-3749-440D-BAD0-19C3800589FC}"/>
              </a:ext>
            </a:extLst>
          </p:cNvPr>
          <p:cNvGraphicFramePr>
            <a:graphicFrameLocks noGrp="1"/>
          </p:cNvGraphicFramePr>
          <p:nvPr>
            <p:extLst>
              <p:ext uri="{D42A27DB-BD31-4B8C-83A1-F6EECF244321}">
                <p14:modId xmlns:p14="http://schemas.microsoft.com/office/powerpoint/2010/main" val="1596822924"/>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WHITTINGTON HOSPITAL (351)</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0d39d1e5c021a9d" hidden="1">
            <a:extLst>
              <a:ext uri="{FF2B5EF4-FFF2-40B4-BE49-F238E27FC236}">
                <a16:creationId xmlns:a16="http://schemas.microsoft.com/office/drawing/2014/main" id="{9C3536FE-225C-4A41-9B29-6B9495E3A84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90552112"/>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951829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0719058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D0A3E021-2764-4A75-A050-9BB11D8166AC}"/>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Q23. Thinking about your care and treatment, were you told something by a member of staff that was different to what you had been told by another member of staff?</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526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761111440"/>
              </p:ext>
            </p:extLst>
          </p:nvPr>
        </p:nvGraphicFramePr>
        <p:xfrm>
          <a:off x="482947" y="18908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71" name="Title 6">
            <a:extLst>
              <a:ext uri="{FF2B5EF4-FFF2-40B4-BE49-F238E27FC236}">
                <a16:creationId xmlns:a16="http://schemas.microsoft.com/office/drawing/2014/main" id="{AEA9A3D5-0D25-4680-AF0C-78C3329B2A04}"/>
              </a:ext>
            </a:extLst>
          </p:cNvPr>
          <p:cNvSpPr txBox="1">
            <a:spLocks/>
          </p:cNvSpPr>
          <p:nvPr/>
        </p:nvSpPr>
        <p:spPr>
          <a:xfrm>
            <a:off x="456053" y="2238685"/>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72" name="Rectangle 71">
            <a:extLst>
              <a:ext uri="{FF2B5EF4-FFF2-40B4-BE49-F238E27FC236}">
                <a16:creationId xmlns:a16="http://schemas.microsoft.com/office/drawing/2014/main" id="{A1088EA1-1749-4416-B799-276A8CFC8381}"/>
              </a:ext>
            </a:extLst>
          </p:cNvPr>
          <p:cNvSpPr/>
          <p:nvPr/>
        </p:nvSpPr>
        <p:spPr>
          <a:xfrm>
            <a:off x="369530" y="2643795"/>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73" name="D_a8b13f40c27b684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F997EAF9-1E16-42A7-9F69-C30D0522A3F4}"/>
              </a:ext>
            </a:extLst>
          </p:cNvPr>
          <p:cNvGraphicFramePr/>
          <p:nvPr>
            <p:extLst>
              <p:ext uri="{D42A27DB-BD31-4B8C-83A1-F6EECF244321}">
                <p14:modId xmlns:p14="http://schemas.microsoft.com/office/powerpoint/2010/main" val="930807166"/>
              </p:ext>
            </p:extLst>
          </p:nvPr>
        </p:nvGraphicFramePr>
        <p:xfrm>
          <a:off x="311947" y="2921308"/>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74" name="Title 6">
            <a:extLst>
              <a:ext uri="{FF2B5EF4-FFF2-40B4-BE49-F238E27FC236}">
                <a16:creationId xmlns:a16="http://schemas.microsoft.com/office/drawing/2014/main" id="{2CF2411E-87D9-4079-9E51-E09F607C0050}"/>
              </a:ext>
            </a:extLst>
          </p:cNvPr>
          <p:cNvSpPr txBox="1">
            <a:spLocks/>
          </p:cNvSpPr>
          <p:nvPr/>
        </p:nvSpPr>
        <p:spPr>
          <a:xfrm>
            <a:off x="457938" y="3041434"/>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75" name="Rectangle 74">
            <a:extLst>
              <a:ext uri="{FF2B5EF4-FFF2-40B4-BE49-F238E27FC236}">
                <a16:creationId xmlns:a16="http://schemas.microsoft.com/office/drawing/2014/main" id="{B8A9A254-49F5-4CCB-885A-A7C510A6B196}"/>
              </a:ext>
            </a:extLst>
          </p:cNvPr>
          <p:cNvSpPr/>
          <p:nvPr/>
        </p:nvSpPr>
        <p:spPr>
          <a:xfrm>
            <a:off x="353900" y="3439862"/>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860fcdcc3daa7c4d" descr="A bar chart showing the question scores for sites within your trust. The colour of the chart corresponds with the legend above.">
            <a:extLst>
              <a:ext uri="{FF2B5EF4-FFF2-40B4-BE49-F238E27FC236}">
                <a16:creationId xmlns:a16="http://schemas.microsoft.com/office/drawing/2014/main" id="{4C7A15E3-08CA-493F-83A1-DD495FE47D45}"/>
              </a:ext>
            </a:extLst>
          </p:cNvPr>
          <p:cNvGraphicFramePr/>
          <p:nvPr>
            <p:extLst>
              <p:ext uri="{D42A27DB-BD31-4B8C-83A1-F6EECF244321}">
                <p14:modId xmlns:p14="http://schemas.microsoft.com/office/powerpoint/2010/main" val="4135933552"/>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fddaea657580570f_CalcTable" descr="Legend showing the name of each of the Trust sites referred to in the chart above.">
            <a:extLst>
              <a:ext uri="{FF2B5EF4-FFF2-40B4-BE49-F238E27FC236}">
                <a16:creationId xmlns:a16="http://schemas.microsoft.com/office/drawing/2014/main" id="{8C567916-3A40-4229-B9B8-34E8E0452396}"/>
              </a:ext>
            </a:extLst>
          </p:cNvPr>
          <p:cNvGraphicFramePr>
            <a:graphicFrameLocks noGrp="1"/>
          </p:cNvGraphicFramePr>
          <p:nvPr>
            <p:extLst>
              <p:ext uri="{D42A27DB-BD31-4B8C-83A1-F6EECF244321}">
                <p14:modId xmlns:p14="http://schemas.microsoft.com/office/powerpoint/2010/main" val="2161758289"/>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WHITTINGTON HOSPITAL (301)</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extBox 38">
            <a:extLst>
              <a:ext uri="{FF2B5EF4-FFF2-40B4-BE49-F238E27FC236}">
                <a16:creationId xmlns:a16="http://schemas.microsoft.com/office/drawing/2014/main" id="{6F5112B1-6B59-4CED-AC8E-D91C5921F38F}"/>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Q24. To what extent did staff looking after you involve you in decisions about your care and treatment?</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526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1764484219"/>
              </p:ext>
            </p:extLst>
          </p:nvPr>
        </p:nvGraphicFramePr>
        <p:xfrm>
          <a:off x="6419401" y="18908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79" name="Title 6">
            <a:extLst>
              <a:ext uri="{FF2B5EF4-FFF2-40B4-BE49-F238E27FC236}">
                <a16:creationId xmlns:a16="http://schemas.microsoft.com/office/drawing/2014/main" id="{544804F4-B094-4D40-B3C0-B067768A5B21}"/>
              </a:ext>
            </a:extLst>
          </p:cNvPr>
          <p:cNvSpPr txBox="1">
            <a:spLocks/>
          </p:cNvSpPr>
          <p:nvPr/>
        </p:nvSpPr>
        <p:spPr>
          <a:xfrm>
            <a:off x="6499226" y="2238685"/>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80" name="Rectangle 79">
            <a:extLst>
              <a:ext uri="{FF2B5EF4-FFF2-40B4-BE49-F238E27FC236}">
                <a16:creationId xmlns:a16="http://schemas.microsoft.com/office/drawing/2014/main" id="{C0DAED95-88A8-4695-853A-E7CF016DF054}"/>
              </a:ext>
            </a:extLst>
          </p:cNvPr>
          <p:cNvSpPr/>
          <p:nvPr/>
        </p:nvSpPr>
        <p:spPr>
          <a:xfrm>
            <a:off x="6412703" y="2643795"/>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81" name="D_e4873f2a42b9136e"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00A35F9-E946-4B35-8171-D1D3614F0AD9}"/>
              </a:ext>
            </a:extLst>
          </p:cNvPr>
          <p:cNvGraphicFramePr/>
          <p:nvPr>
            <p:extLst>
              <p:ext uri="{D42A27DB-BD31-4B8C-83A1-F6EECF244321}">
                <p14:modId xmlns:p14="http://schemas.microsoft.com/office/powerpoint/2010/main" val="330269406"/>
              </p:ext>
            </p:extLst>
          </p:nvPr>
        </p:nvGraphicFramePr>
        <p:xfrm>
          <a:off x="6355120" y="2921308"/>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82" name="Title 6">
            <a:extLst>
              <a:ext uri="{FF2B5EF4-FFF2-40B4-BE49-F238E27FC236}">
                <a16:creationId xmlns:a16="http://schemas.microsoft.com/office/drawing/2014/main" id="{C0D56102-788E-4009-A494-51DBBC656861}"/>
              </a:ext>
            </a:extLst>
          </p:cNvPr>
          <p:cNvSpPr txBox="1">
            <a:spLocks/>
          </p:cNvSpPr>
          <p:nvPr/>
        </p:nvSpPr>
        <p:spPr>
          <a:xfrm>
            <a:off x="6501111" y="3041434"/>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83" name="Rectangle 82">
            <a:extLst>
              <a:ext uri="{FF2B5EF4-FFF2-40B4-BE49-F238E27FC236}">
                <a16:creationId xmlns:a16="http://schemas.microsoft.com/office/drawing/2014/main" id="{31E7D2F5-BD24-4EE0-B068-7A4D1A8A8731}"/>
              </a:ext>
            </a:extLst>
          </p:cNvPr>
          <p:cNvSpPr/>
          <p:nvPr/>
        </p:nvSpPr>
        <p:spPr>
          <a:xfrm>
            <a:off x="6397073" y="3439862"/>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fddaea657580570f" hidden="1">
            <a:extLst>
              <a:ext uri="{FF2B5EF4-FFF2-40B4-BE49-F238E27FC236}">
                <a16:creationId xmlns:a16="http://schemas.microsoft.com/office/drawing/2014/main" id="{51B37120-3F27-4AAB-BEA1-4FE517A3A85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6208063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e6cc4bab8474a66e" descr="A bar chart showing the question scores for sites within your trust. The colour of the chart corresponds with the legend above.">
            <a:extLst>
              <a:ext uri="{FF2B5EF4-FFF2-40B4-BE49-F238E27FC236}">
                <a16:creationId xmlns:a16="http://schemas.microsoft.com/office/drawing/2014/main" id="{BFA1C656-081F-4213-8FA9-24704703AD7B}"/>
              </a:ext>
            </a:extLst>
          </p:cNvPr>
          <p:cNvGraphicFramePr/>
          <p:nvPr>
            <p:extLst>
              <p:ext uri="{D42A27DB-BD31-4B8C-83A1-F6EECF244321}">
                <p14:modId xmlns:p14="http://schemas.microsoft.com/office/powerpoint/2010/main" val="2174097239"/>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561ad7dfa3fe455_CalcTable" descr="Legend showing the name of each of the Trust sites referred to in the chart above.">
            <a:extLst>
              <a:ext uri="{FF2B5EF4-FFF2-40B4-BE49-F238E27FC236}">
                <a16:creationId xmlns:a16="http://schemas.microsoft.com/office/drawing/2014/main" id="{7567882B-C862-4315-AA16-40966638BD56}"/>
              </a:ext>
            </a:extLst>
          </p:cNvPr>
          <p:cNvGraphicFramePr>
            <a:graphicFrameLocks noGrp="1"/>
          </p:cNvGraphicFramePr>
          <p:nvPr>
            <p:extLst>
              <p:ext uri="{D42A27DB-BD31-4B8C-83A1-F6EECF244321}">
                <p14:modId xmlns:p14="http://schemas.microsoft.com/office/powerpoint/2010/main" val="1625812044"/>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WHITTINGTON HOSPITAL (333)</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561ad7dfa3fe455" hidden="1">
            <a:extLst>
              <a:ext uri="{FF2B5EF4-FFF2-40B4-BE49-F238E27FC236}">
                <a16:creationId xmlns:a16="http://schemas.microsoft.com/office/drawing/2014/main" id="{2C77E4DA-80F5-488C-BE53-D4723FE3A64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00000642"/>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645151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EC4E9D86-BF7E-47B6-9C57-077D58CEF8B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1">
            <a:extLst>
              <a:ext uri="{FF2B5EF4-FFF2-40B4-BE49-F238E27FC236}">
                <a16:creationId xmlns:a16="http://schemas.microsoft.com/office/drawing/2014/main" id="{35ADDDE9-AC91-48A7-9A88-33441285A7EB}"/>
              </a:ext>
            </a:extLst>
          </p:cNvPr>
          <p:cNvSpPr>
            <a:spLocks noGrp="1"/>
          </p:cNvSpPr>
          <p:nvPr>
            <p:ph type="title"/>
          </p:nvPr>
        </p:nvSpPr>
        <p:spPr/>
        <p:txBody>
          <a:bodyPr>
            <a:normAutofit/>
          </a:bodyPr>
          <a:lstStyle/>
          <a:p>
            <a:r>
              <a:rPr lang="en-GB" dirty="0"/>
              <a:t>Key terms used in this report</a:t>
            </a:r>
          </a:p>
        </p:txBody>
      </p:sp>
      <p:sp>
        <p:nvSpPr>
          <p:cNvPr id="5" name="TextBox 4">
            <a:extLst>
              <a:ext uri="{FF2B5EF4-FFF2-40B4-BE49-F238E27FC236}">
                <a16:creationId xmlns:a16="http://schemas.microsoft.com/office/drawing/2014/main" id="{EA1929BB-44B1-4CC8-9D6E-D2258ABDD37D}"/>
              </a:ext>
            </a:extLst>
          </p:cNvPr>
          <p:cNvSpPr txBox="1"/>
          <p:nvPr/>
        </p:nvSpPr>
        <p:spPr>
          <a:xfrm>
            <a:off x="434484" y="1195950"/>
            <a:ext cx="11268000" cy="4896000"/>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‘expected range’ technique</a:t>
            </a:r>
          </a:p>
          <a:p>
            <a:pPr>
              <a:spcBef>
                <a:spcPts val="600"/>
              </a:spcBef>
              <a:spcAft>
                <a:spcPts val="600"/>
              </a:spcAft>
            </a:pPr>
            <a:r>
              <a:rPr lang="en-GB" sz="1200" dirty="0">
                <a:latin typeface="Arial" panose="020B0604020202020204" pitchFamily="34" charset="0"/>
                <a:cs typeface="Arial" panose="020B0604020202020204" pitchFamily="34" charset="0"/>
              </a:rPr>
              <a:t>This report shows how your trust scored for each evaluative question in the survey, compared with other trusts that took part. It uses an analysis technique called the ‘expected range’ to determine if your trust is performing about the same, better or worse compared with most other trusts. This is designed to help understand the performance of individual trusts and identify areas for improvement.</a:t>
            </a:r>
          </a:p>
          <a:p>
            <a:pPr>
              <a:spcBef>
                <a:spcPts val="600"/>
              </a:spcBef>
              <a:spcAft>
                <a:spcPts val="600"/>
              </a:spcAft>
            </a:pPr>
            <a:r>
              <a:rPr lang="en-GB" sz="1200" dirty="0">
                <a:latin typeface="Arial" panose="020B0604020202020204" pitchFamily="34" charset="0"/>
                <a:cs typeface="Arial" panose="020B0604020202020204" pitchFamily="34" charset="0"/>
              </a:rPr>
              <a:t>This report also includes site level benchmarking. This allows you to compare the results for sites within your trust with all other sites across trusts. It is important to note that the performance ratings presented here may differ from that presented in the trust level benchmarking. </a:t>
            </a:r>
          </a:p>
          <a:p>
            <a:pPr>
              <a:spcBef>
                <a:spcPts val="600"/>
              </a:spcBef>
              <a:spcAft>
                <a:spcPts val="600"/>
              </a:spcAft>
            </a:pPr>
            <a:r>
              <a:rPr lang="en-GB" sz="1200" dirty="0">
                <a:latin typeface="Arial" panose="020B0604020202020204" pitchFamily="34" charset="0"/>
                <a:cs typeface="Arial" panose="020B0604020202020204" pitchFamily="34" charset="0"/>
              </a:rPr>
              <a:t>More information can be found in the </a:t>
            </a:r>
            <a:r>
              <a:rPr lang="en-GB" sz="1200" dirty="0">
                <a:latin typeface="Arial" panose="020B0604020202020204" pitchFamily="34" charset="0"/>
                <a:cs typeface="Arial" panose="020B0604020202020204" pitchFamily="34" charset="0"/>
                <a:hlinkClick r:id="rId3" action="ppaction://hlinksldjump"/>
              </a:rPr>
              <a:t>Appendix</a:t>
            </a:r>
            <a:r>
              <a:rPr lang="en-GB" sz="1200" dirty="0">
                <a:latin typeface="Arial" panose="020B0604020202020204" pitchFamily="34" charset="0"/>
                <a:cs typeface="Arial" panose="020B0604020202020204" pitchFamily="34" charset="0"/>
              </a:rPr>
              <a:t>.</a:t>
            </a:r>
          </a:p>
          <a:p>
            <a:pPr>
              <a:spcBef>
                <a:spcPts val="600"/>
              </a:spcBef>
              <a:spcAft>
                <a:spcPts val="600"/>
              </a:spcAft>
            </a:pPr>
            <a:r>
              <a:rPr lang="en-GB" sz="1600" b="1" dirty="0">
                <a:latin typeface="Arial" panose="020B0604020202020204" pitchFamily="34" charset="0"/>
                <a:cs typeface="Arial" panose="020B0604020202020204" pitchFamily="34" charset="0"/>
              </a:rPr>
              <a:t>Standardisation</a:t>
            </a:r>
          </a:p>
          <a:p>
            <a:pPr>
              <a:spcBef>
                <a:spcPts val="600"/>
              </a:spcBef>
              <a:spcAft>
                <a:spcPts val="600"/>
              </a:spcAft>
            </a:pPr>
            <a:r>
              <a:rPr lang="en-GB" sz="1200" dirty="0">
                <a:latin typeface="Arial" panose="020B0604020202020204" pitchFamily="34" charset="0"/>
                <a:cs typeface="Arial" panose="020B0604020202020204" pitchFamily="34" charset="0"/>
              </a:rPr>
              <a:t>Demographic characteristics, such as age and gender, can influence patients’ experience of care and the way they report it. For example, research shows that men tend to report more positive experiences than women, and older people more so than younger people.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Since trusts have differing profiles of patients, this could make fair trust comparisons difficult. To account for this, we ‘standardise’ the results, which means we apply a weight to individual patient responses to account for differences in demographic profile between trusts.</a:t>
            </a:r>
          </a:p>
          <a:p>
            <a:pPr>
              <a:spcBef>
                <a:spcPts val="600"/>
              </a:spcBef>
              <a:spcAft>
                <a:spcPts val="600"/>
              </a:spcAft>
            </a:pPr>
            <a:r>
              <a:rPr lang="en-GB" sz="1200" dirty="0">
                <a:latin typeface="Arial" panose="020B0604020202020204" pitchFamily="34" charset="0"/>
                <a:cs typeface="Arial" panose="020B0604020202020204" pitchFamily="34" charset="0"/>
              </a:rPr>
              <a:t>For each trust, results have been standardised by the age, sex and method of admission (emergency or elective) of respondents to reflect the ‘national’ age, sex, and method of admission distribution (based on all respondents to the survey).This helps ensure that no trust will appear better or worse than another because of its profile of service users, and enables a fairer and more useful comparison of results across trusts. In most cases this standardisation will not have a large impact on trust results. Site level results are standardised in the same way.</a:t>
            </a:r>
          </a:p>
          <a:p>
            <a:pPr>
              <a:spcBef>
                <a:spcPts val="600"/>
              </a:spcBef>
              <a:spcAft>
                <a:spcPts val="600"/>
              </a:spcAft>
            </a:pPr>
            <a:r>
              <a:rPr lang="en-GB" sz="1600" b="1" dirty="0">
                <a:latin typeface="Arial" panose="020B0604020202020204" pitchFamily="34" charset="0"/>
                <a:cs typeface="Arial" panose="020B0604020202020204" pitchFamily="34" charset="0"/>
              </a:rPr>
              <a:t>Scoring</a:t>
            </a:r>
          </a:p>
          <a:p>
            <a:pPr>
              <a:spcBef>
                <a:spcPts val="600"/>
              </a:spcBef>
              <a:spcAft>
                <a:spcPts val="600"/>
              </a:spcAft>
            </a:pPr>
            <a:r>
              <a:rPr lang="en-GB" sz="1200" dirty="0">
                <a:latin typeface="Arial" panose="020B0604020202020204" pitchFamily="34" charset="0"/>
                <a:cs typeface="Arial" panose="020B0604020202020204" pitchFamily="34" charset="0"/>
              </a:rPr>
              <a:t>For each question in the survey, the individual (standardised) responses are converted into scores on a scale of 0 to 10. A score of 10 represents the best possible result and a score of 0 the worst. The higher the score for each question, the better the trust is performing. Only evaluative questions in the questionnaire are scored. Some questions are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descriptive (for example Q1) and others are ‘routing questions’, which are designed to filter out respondents to whom the following questions do not apply (for example Q6). These questions are not scored. Section scoring is computed as the arithmetic mean of question scores for the section after weighting is applied.</a:t>
            </a:r>
          </a:p>
          <a:p>
            <a:pPr>
              <a:spcBef>
                <a:spcPts val="600"/>
              </a:spcBef>
              <a:spcAft>
                <a:spcPts val="600"/>
              </a:spcAft>
            </a:pPr>
            <a:r>
              <a:rPr lang="en-GB" sz="1600" b="1" dirty="0">
                <a:latin typeface="Arial" panose="020B0604020202020204" pitchFamily="34" charset="0"/>
                <a:cs typeface="Arial" panose="020B0604020202020204" pitchFamily="34" charset="0"/>
              </a:rPr>
              <a:t>Trust average</a:t>
            </a:r>
          </a:p>
          <a:p>
            <a:pPr>
              <a:spcBef>
                <a:spcPts val="600"/>
              </a:spcBef>
              <a:spcAft>
                <a:spcPts val="600"/>
              </a:spcAft>
            </a:pPr>
            <a:r>
              <a:rPr lang="en-GB" sz="1200" dirty="0">
                <a:latin typeface="Arial" panose="020B0604020202020204" pitchFamily="34" charset="0"/>
                <a:cs typeface="Arial" panose="020B0604020202020204" pitchFamily="34" charset="0"/>
              </a:rPr>
              <a:t>The ‘trust average’ mentioned in this report is the arithmetic mean of all trusts’ scores after weighting or standardisation is applied.</a:t>
            </a:r>
          </a:p>
          <a:p>
            <a:pPr>
              <a:spcBef>
                <a:spcPts val="600"/>
              </a:spcBef>
              <a:spcAft>
                <a:spcPts val="600"/>
              </a:spcAft>
            </a:pPr>
            <a:r>
              <a:rPr lang="en-GB" sz="1600" b="1" dirty="0">
                <a:latin typeface="Arial" panose="020B0604020202020204" pitchFamily="34" charset="0"/>
                <a:cs typeface="Arial" panose="020B0604020202020204" pitchFamily="34" charset="0"/>
              </a:rPr>
              <a:t>Suppressed data</a:t>
            </a:r>
          </a:p>
          <a:p>
            <a:pPr>
              <a:spcBef>
                <a:spcPts val="600"/>
              </a:spcBef>
              <a:spcAft>
                <a:spcPts val="600"/>
              </a:spcAft>
            </a:pPr>
            <a:r>
              <a:rPr lang="en-GB" sz="1200" dirty="0">
                <a:latin typeface="Arial" panose="020B0604020202020204" pitchFamily="34" charset="0"/>
                <a:cs typeface="Arial" panose="020B0604020202020204" pitchFamily="34" charset="0"/>
              </a:rPr>
              <a:t>If fewer than 30 respondents have answered a question, no score will be displayed for that question (or the corresponding section the question contributes to).</a:t>
            </a:r>
          </a:p>
          <a:p>
            <a:pPr>
              <a:spcBef>
                <a:spcPts val="600"/>
              </a:spcBef>
              <a:spcAft>
                <a:spcPts val="600"/>
              </a:spcAft>
            </a:pPr>
            <a:r>
              <a:rPr lang="en-GB" sz="1600" b="1" dirty="0">
                <a:solidFill>
                  <a:prstClr val="black"/>
                </a:solidFill>
                <a:latin typeface="Arial"/>
              </a:rPr>
              <a:t>Further information about the methods</a:t>
            </a:r>
          </a:p>
          <a:p>
            <a:pPr>
              <a:spcBef>
                <a:spcPts val="600"/>
              </a:spcBef>
              <a:spcAft>
                <a:spcPts val="600"/>
              </a:spcAft>
            </a:pPr>
            <a:r>
              <a:rPr lang="en-GB" sz="1200" dirty="0">
                <a:latin typeface="Arial" panose="020B0604020202020204" pitchFamily="34" charset="0"/>
                <a:cs typeface="Arial" panose="020B0604020202020204" pitchFamily="34" charset="0"/>
              </a:rPr>
              <a:t>For further information about the statistical methods used in this report, please refer to the </a:t>
            </a:r>
            <a:r>
              <a:rPr lang="en-GB" sz="1200" dirty="0">
                <a:latin typeface="Arial" panose="020B0604020202020204" pitchFamily="34" charset="0"/>
                <a:cs typeface="Arial" panose="020B0604020202020204" pitchFamily="34" charset="0"/>
                <a:hlinkClick r:id="rId4"/>
              </a:rPr>
              <a:t>survey technical document</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26798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dec="http://schemas.microsoft.com/office/drawing/2017/decorative" xmlns:a16="http://schemas.microsoft.com/office/drawing/2014/main"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245182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4D7B1104-9B3D-4F1E-AE58-55940EC8A3F7}"/>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Q25. How much information about your condition or treatment was given to you? </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A1B97840-F1E8-4BE2-B5FE-B2D26555C7E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87ECEE2C-E094-440B-B766-5E7129C4EEAC}"/>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1c4e36d7152cbdc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96D19CC-A272-4C8E-8B9D-51780EAA7A6F}"/>
              </a:ext>
            </a:extLst>
          </p:cNvPr>
          <p:cNvGraphicFramePr/>
          <p:nvPr>
            <p:extLst>
              <p:ext uri="{D42A27DB-BD31-4B8C-83A1-F6EECF244321}">
                <p14:modId xmlns:p14="http://schemas.microsoft.com/office/powerpoint/2010/main" val="910145599"/>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descr="A bar chart showing the question scores for sites within your trust. The colour of the chart corresponds with the legend above.">
            <a:extLst>
              <a:ext uri="{FF2B5EF4-FFF2-40B4-BE49-F238E27FC236}">
                <a16:creationId xmlns:a16="http://schemas.microsoft.com/office/drawing/2014/main" id="{5AAEB706-4BF4-45D2-A49C-BC720ECBFE1E}"/>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descr="A bar chart showing the question scores for sites within your trust. The colour of the chart corresponds with the legend above.">
            <a:extLst>
              <a:ext uri="{FF2B5EF4-FFF2-40B4-BE49-F238E27FC236}">
                <a16:creationId xmlns:a16="http://schemas.microsoft.com/office/drawing/2014/main" id="{7D36CE6B-2753-425E-90AD-B15F5D842C3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bb395d707938b5f6" descr="A bar chart showing the question scores for sites within your trust. The colour of the chart corresponds with the legend above.">
            <a:extLst>
              <a:ext uri="{FF2B5EF4-FFF2-40B4-BE49-F238E27FC236}">
                <a16:creationId xmlns:a16="http://schemas.microsoft.com/office/drawing/2014/main" id="{11A51D42-8FC3-482C-B756-B4827EF5273E}"/>
              </a:ext>
            </a:extLst>
          </p:cNvPr>
          <p:cNvGraphicFramePr/>
          <p:nvPr>
            <p:extLst>
              <p:ext uri="{D42A27DB-BD31-4B8C-83A1-F6EECF244321}">
                <p14:modId xmlns:p14="http://schemas.microsoft.com/office/powerpoint/2010/main" val="3554348267"/>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dbd65db614cf993b_CalcTable" descr="A bar chart showing the question scores for sites within your trust. The colour of the chart corresponds with the legend above.">
            <a:extLst>
              <a:ext uri="{FF2B5EF4-FFF2-40B4-BE49-F238E27FC236}">
                <a16:creationId xmlns:a16="http://schemas.microsoft.com/office/drawing/2014/main" id="{F729E08F-015C-4A94-9569-E95AC0D61621}"/>
              </a:ext>
            </a:extLst>
          </p:cNvPr>
          <p:cNvGraphicFramePr>
            <a:graphicFrameLocks noGrp="1"/>
          </p:cNvGraphicFramePr>
          <p:nvPr>
            <p:extLst>
              <p:ext uri="{D42A27DB-BD31-4B8C-83A1-F6EECF244321}">
                <p14:modId xmlns:p14="http://schemas.microsoft.com/office/powerpoint/2010/main" val="28711740"/>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WHITTINGTON HOSPITAL (342)</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Q26. Did you feel able to talk to members of hospital staff about your worries and fears?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E8983892-6EBC-4950-AAC9-C31B0D26744B}"/>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6DD18608-7402-4325-BE52-B495BF2E395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d5b2d3c2f26042b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2A0757D-AEBD-4E41-BE45-CCAC34BBC7F5}"/>
              </a:ext>
            </a:extLst>
          </p:cNvPr>
          <p:cNvGraphicFramePr/>
          <p:nvPr>
            <p:extLst>
              <p:ext uri="{D42A27DB-BD31-4B8C-83A1-F6EECF244321}">
                <p14:modId xmlns:p14="http://schemas.microsoft.com/office/powerpoint/2010/main" val="76740526"/>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5E8A2889-9B2C-4424-9AF0-69EA0449556F}"/>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338B4B3-C00B-48E5-AA09-3A675F47E31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dbd65db614cf993b" hidden="1">
            <a:extLst>
              <a:ext uri="{FF2B5EF4-FFF2-40B4-BE49-F238E27FC236}">
                <a16:creationId xmlns:a16="http://schemas.microsoft.com/office/drawing/2014/main" id="{27E2555A-F5CF-4E67-AAC7-D9E0381FB23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4070965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849bd2b75e01b136" descr="A bar chart showing the question scores for sites within your trust. The colour of the chart corresponds with the legend above.">
            <a:extLst>
              <a:ext uri="{FF2B5EF4-FFF2-40B4-BE49-F238E27FC236}">
                <a16:creationId xmlns:a16="http://schemas.microsoft.com/office/drawing/2014/main" id="{873B71A4-3F76-4DCC-8D77-6A70537CBFFC}"/>
              </a:ext>
            </a:extLst>
          </p:cNvPr>
          <p:cNvGraphicFramePr/>
          <p:nvPr>
            <p:extLst>
              <p:ext uri="{D42A27DB-BD31-4B8C-83A1-F6EECF244321}">
                <p14:modId xmlns:p14="http://schemas.microsoft.com/office/powerpoint/2010/main" val="2295582212"/>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4e59d8b0f7ca25d_CalcTable" descr="Legend showing the name of each of the Trust sites referred to in the chart above.">
            <a:extLst>
              <a:ext uri="{FF2B5EF4-FFF2-40B4-BE49-F238E27FC236}">
                <a16:creationId xmlns:a16="http://schemas.microsoft.com/office/drawing/2014/main" id="{42F8C651-13D2-43DD-9650-848F5BF17EC7}"/>
              </a:ext>
            </a:extLst>
          </p:cNvPr>
          <p:cNvGraphicFramePr>
            <a:graphicFrameLocks noGrp="1"/>
          </p:cNvGraphicFramePr>
          <p:nvPr>
            <p:extLst>
              <p:ext uri="{D42A27DB-BD31-4B8C-83A1-F6EECF244321}">
                <p14:modId xmlns:p14="http://schemas.microsoft.com/office/powerpoint/2010/main" val="4202330322"/>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WHITTINGTON HOSPITAL (314)</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4e59d8b0f7ca25d" hidden="1">
            <a:extLst>
              <a:ext uri="{FF2B5EF4-FFF2-40B4-BE49-F238E27FC236}">
                <a16:creationId xmlns:a16="http://schemas.microsoft.com/office/drawing/2014/main" id="{7C16F610-47C7-4CAD-B316-EEF48E671B8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84186321"/>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276724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4434222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1F5AFA72-9580-4E93-97F7-722598BF98DE}"/>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Q27. Were you able to discuss your condition or treatment with hospital staff without being overheard?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F118B95-CE90-48B9-A8A5-E1C51886F0A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48E213D-DB88-4007-8A97-2E6F3FEE0DBF}"/>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822a9156e1481b5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C952C92-A544-40DB-85C1-27B8350411C3}"/>
              </a:ext>
            </a:extLst>
          </p:cNvPr>
          <p:cNvGraphicFramePr/>
          <p:nvPr>
            <p:extLst>
              <p:ext uri="{D42A27DB-BD31-4B8C-83A1-F6EECF244321}">
                <p14:modId xmlns:p14="http://schemas.microsoft.com/office/powerpoint/2010/main" val="1561716958"/>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3DEED7C4-93F5-4F62-8EAD-498B5233C4D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98B714D-CAF5-43BF-BADA-A86BA9051C9E}"/>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36477633bec01b54" descr="A bar chart showing the question scores for sites within your trust. The colour of the chart corresponds with the legend above.">
            <a:extLst>
              <a:ext uri="{FF2B5EF4-FFF2-40B4-BE49-F238E27FC236}">
                <a16:creationId xmlns:a16="http://schemas.microsoft.com/office/drawing/2014/main" id="{0D0F805B-FD36-4F9D-9FE4-A1CC3283B0EE}"/>
              </a:ext>
            </a:extLst>
          </p:cNvPr>
          <p:cNvGraphicFramePr/>
          <p:nvPr>
            <p:extLst>
              <p:ext uri="{D42A27DB-BD31-4B8C-83A1-F6EECF244321}">
                <p14:modId xmlns:p14="http://schemas.microsoft.com/office/powerpoint/2010/main" val="1392060691"/>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2aefb02d8cecdfeb_CalcTable" descr="Legend showing the name of each of the Trust sites referred to in the chart above.">
            <a:extLst>
              <a:ext uri="{FF2B5EF4-FFF2-40B4-BE49-F238E27FC236}">
                <a16:creationId xmlns:a16="http://schemas.microsoft.com/office/drawing/2014/main" id="{C35494F4-BA83-40A9-A9C0-392B4613F76A}"/>
              </a:ext>
            </a:extLst>
          </p:cNvPr>
          <p:cNvGraphicFramePr>
            <a:graphicFrameLocks noGrp="1"/>
          </p:cNvGraphicFramePr>
          <p:nvPr>
            <p:extLst>
              <p:ext uri="{D42A27DB-BD31-4B8C-83A1-F6EECF244321}">
                <p14:modId xmlns:p14="http://schemas.microsoft.com/office/powerpoint/2010/main" val="3054730789"/>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WHITTINGTON HOSPITAL (295)</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Q28. Were you given enough privacy when being examined or treated? </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46E0CEF4-0682-4A2B-AB11-F8882A1B28EE}"/>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1E46E7D6-5F44-45A1-9BFD-FEEA9B7ACFBD}"/>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11bbd963537743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59F6340-4EAB-4EDA-BB54-2DD16994B6B0}"/>
              </a:ext>
            </a:extLst>
          </p:cNvPr>
          <p:cNvGraphicFramePr/>
          <p:nvPr>
            <p:extLst>
              <p:ext uri="{D42A27DB-BD31-4B8C-83A1-F6EECF244321}">
                <p14:modId xmlns:p14="http://schemas.microsoft.com/office/powerpoint/2010/main" val="2038106366"/>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04836796-766F-49E4-A93B-07C381217BD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2741B3FF-7DF0-4510-8407-1F756597A81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2aefb02d8cecdfeb" hidden="1">
            <a:extLst>
              <a:ext uri="{FF2B5EF4-FFF2-40B4-BE49-F238E27FC236}">
                <a16:creationId xmlns:a16="http://schemas.microsoft.com/office/drawing/2014/main" id="{12FA9D44-0CB9-495D-8180-8E7987DC661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5648986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559e43668e705a9d" descr="A bar chart showing the question scores for sites within your trust. The colour of the chart corresponds with the legend above.">
            <a:extLst>
              <a:ext uri="{FF2B5EF4-FFF2-40B4-BE49-F238E27FC236}">
                <a16:creationId xmlns:a16="http://schemas.microsoft.com/office/drawing/2014/main" id="{2454E892-54A4-4C3F-950B-14D88B9B337A}"/>
              </a:ext>
            </a:extLst>
          </p:cNvPr>
          <p:cNvGraphicFramePr/>
          <p:nvPr>
            <p:extLst>
              <p:ext uri="{D42A27DB-BD31-4B8C-83A1-F6EECF244321}">
                <p14:modId xmlns:p14="http://schemas.microsoft.com/office/powerpoint/2010/main" val="1507297286"/>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f0c7a2eabfbb79f_CalcTable" descr="Legend showing the name of each of the Trust sites referred to in the chart above.">
            <a:extLst>
              <a:ext uri="{FF2B5EF4-FFF2-40B4-BE49-F238E27FC236}">
                <a16:creationId xmlns:a16="http://schemas.microsoft.com/office/drawing/2014/main" id="{330E2522-69D0-4F5E-A51A-53D605482216}"/>
              </a:ext>
            </a:extLst>
          </p:cNvPr>
          <p:cNvGraphicFramePr>
            <a:graphicFrameLocks noGrp="1"/>
          </p:cNvGraphicFramePr>
          <p:nvPr>
            <p:extLst>
              <p:ext uri="{D42A27DB-BD31-4B8C-83A1-F6EECF244321}">
                <p14:modId xmlns:p14="http://schemas.microsoft.com/office/powerpoint/2010/main" val="2050613529"/>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WHITTINGTON HOSPITAL (343)</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f0c7a2eabfbb79f" hidden="1">
            <a:extLst>
              <a:ext uri="{FF2B5EF4-FFF2-40B4-BE49-F238E27FC236}">
                <a16:creationId xmlns:a16="http://schemas.microsoft.com/office/drawing/2014/main" id="{C365E654-7D88-4B99-A00F-6DE5DF2F4A2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66779070"/>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877499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5898369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17F5518B-7B2B-45D6-A161-1D97E53E73E9}"/>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Q29. Do you think the hospital staff did everything they could to help control your pain? </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380A2D9-BD9A-4AB9-8B2D-D8B78C82E00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867CC56-CFA4-411A-A620-893D928EC2E6}"/>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f8ce6764d2aecc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3B15BE2-36A2-4B7C-B6DA-C2443D897931}"/>
              </a:ext>
            </a:extLst>
          </p:cNvPr>
          <p:cNvGraphicFramePr/>
          <p:nvPr>
            <p:extLst>
              <p:ext uri="{D42A27DB-BD31-4B8C-83A1-F6EECF244321}">
                <p14:modId xmlns:p14="http://schemas.microsoft.com/office/powerpoint/2010/main" val="3630242657"/>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1715F8E4-4081-4341-B30C-B0B395DA5D9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569C25C1-EDAC-47CB-9D81-13F8C46F95B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9e46fc8742045ce" descr="A bar chart showing the question scores for sites within your trust. The colour of the chart corresponds with the legend above.">
            <a:extLst>
              <a:ext uri="{FF2B5EF4-FFF2-40B4-BE49-F238E27FC236}">
                <a16:creationId xmlns:a16="http://schemas.microsoft.com/office/drawing/2014/main" id="{9901E8B8-26FF-4766-AEDE-3468B0BE432C}"/>
              </a:ext>
            </a:extLst>
          </p:cNvPr>
          <p:cNvGraphicFramePr/>
          <p:nvPr>
            <p:extLst>
              <p:ext uri="{D42A27DB-BD31-4B8C-83A1-F6EECF244321}">
                <p14:modId xmlns:p14="http://schemas.microsoft.com/office/powerpoint/2010/main" val="4029178336"/>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ca0cd85cab73d99_CalcTable" descr="Legend showing the name of each of the Trust sites referred to in the chart above.">
            <a:extLst>
              <a:ext uri="{FF2B5EF4-FFF2-40B4-BE49-F238E27FC236}">
                <a16:creationId xmlns:a16="http://schemas.microsoft.com/office/drawing/2014/main" id="{D2D53CC7-4972-4205-B8C6-8167D26D36E2}"/>
              </a:ext>
            </a:extLst>
          </p:cNvPr>
          <p:cNvGraphicFramePr>
            <a:graphicFrameLocks noGrp="1"/>
          </p:cNvGraphicFramePr>
          <p:nvPr>
            <p:extLst>
              <p:ext uri="{D42A27DB-BD31-4B8C-83A1-F6EECF244321}">
                <p14:modId xmlns:p14="http://schemas.microsoft.com/office/powerpoint/2010/main" val="4188556092"/>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WHITTINGTON HOSPITAL (299)</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Q30. Were you able to get a member of staff to help you when you needed attention? </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E2659BE-B20E-47C5-8AA5-F4D9777A34CE}"/>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0BBBF3A6-66FA-49A6-9CA8-E45AD5A89D1E}"/>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fbb41b8f57097b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3B79592-F4F0-49EA-90E6-CD5C06DAC06C}"/>
              </a:ext>
            </a:extLst>
          </p:cNvPr>
          <p:cNvGraphicFramePr/>
          <p:nvPr>
            <p:extLst>
              <p:ext uri="{D42A27DB-BD31-4B8C-83A1-F6EECF244321}">
                <p14:modId xmlns:p14="http://schemas.microsoft.com/office/powerpoint/2010/main" val="2736081779"/>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357F70E-0EAD-462A-B055-9290FE09433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0F03196-4CC5-44A1-A804-0202826F7BC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ca0cd85cab73d99" hidden="1">
            <a:extLst>
              <a:ext uri="{FF2B5EF4-FFF2-40B4-BE49-F238E27FC236}">
                <a16:creationId xmlns:a16="http://schemas.microsoft.com/office/drawing/2014/main" id="{EA4EE453-AD03-46D2-9348-81230E5FC57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0428968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b98d7e01e2a70b2" descr="A bar chart showing the question scores for sites within your trust. The colour of the chart corresponds with the legend above.">
            <a:extLst>
              <a:ext uri="{FF2B5EF4-FFF2-40B4-BE49-F238E27FC236}">
                <a16:creationId xmlns:a16="http://schemas.microsoft.com/office/drawing/2014/main" id="{A1AABC8A-4F3D-4AB3-BFB4-1AABBDD2A7A5}"/>
              </a:ext>
            </a:extLst>
          </p:cNvPr>
          <p:cNvGraphicFramePr/>
          <p:nvPr>
            <p:extLst>
              <p:ext uri="{D42A27DB-BD31-4B8C-83A1-F6EECF244321}">
                <p14:modId xmlns:p14="http://schemas.microsoft.com/office/powerpoint/2010/main" val="2892546654"/>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9379e2158cbfbd8_CalcTable" descr="Legend showing the name of each of the Trust sites referred to in the chart above.">
            <a:extLst>
              <a:ext uri="{FF2B5EF4-FFF2-40B4-BE49-F238E27FC236}">
                <a16:creationId xmlns:a16="http://schemas.microsoft.com/office/drawing/2014/main" id="{686047D8-2D5A-4765-99B0-CBF2EA7D14DF}"/>
              </a:ext>
            </a:extLst>
          </p:cNvPr>
          <p:cNvGraphicFramePr>
            <a:graphicFrameLocks noGrp="1"/>
          </p:cNvGraphicFramePr>
          <p:nvPr>
            <p:extLst>
              <p:ext uri="{D42A27DB-BD31-4B8C-83A1-F6EECF244321}">
                <p14:modId xmlns:p14="http://schemas.microsoft.com/office/powerpoint/2010/main" val="4153205020"/>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WHITTINGTON HOSPITAL (331)</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9379e2158cbfbd8" hidden="1">
            <a:extLst>
              <a:ext uri="{FF2B5EF4-FFF2-40B4-BE49-F238E27FC236}">
                <a16:creationId xmlns:a16="http://schemas.microsoft.com/office/drawing/2014/main" id="{5BBA77A4-31BB-4EE3-8C7C-CB20B67296D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99690072"/>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887193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3283696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3180687"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Operations and procedures</a:t>
            </a:r>
          </a:p>
        </p:txBody>
      </p:sp>
      <p:sp>
        <p:nvSpPr>
          <p:cNvPr id="34" name="Title 4">
            <a:extLst>
              <a:ext uri="{FF2B5EF4-FFF2-40B4-BE49-F238E27FC236}">
                <a16:creationId xmlns:a16="http://schemas.microsoft.com/office/drawing/2014/main" id="{B1444935-9D48-4807-86EA-2F53133CE4C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Q32. Beforehand, how well did hospital staff answer your questions about the operations or procedures?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575185160"/>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03A57C94-DAEB-4C80-8653-FB7FB921C2E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319E3049-6FBA-4E87-AAC9-C1D0E6433B30}"/>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535bc15feb6487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0EE32A2-912D-4497-B67E-5E618AF3BE96}"/>
              </a:ext>
            </a:extLst>
          </p:cNvPr>
          <p:cNvGraphicFramePr/>
          <p:nvPr>
            <p:extLst>
              <p:ext uri="{D42A27DB-BD31-4B8C-83A1-F6EECF244321}">
                <p14:modId xmlns:p14="http://schemas.microsoft.com/office/powerpoint/2010/main" val="3315298255"/>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055778C4-C640-421C-89C0-EC644F777B3C}"/>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C14E9D15-E963-4CE7-A718-C40601D0F39F}"/>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0098ded27d0ff27c" descr="A bar chart showing the question scores for sites within your trust. The colour of the chart corresponds with the legend above.">
            <a:extLst>
              <a:ext uri="{FF2B5EF4-FFF2-40B4-BE49-F238E27FC236}">
                <a16:creationId xmlns:a16="http://schemas.microsoft.com/office/drawing/2014/main" id="{3C03BD08-8F0A-41F0-93AE-32775BC65176}"/>
              </a:ext>
            </a:extLst>
          </p:cNvPr>
          <p:cNvGraphicFramePr/>
          <p:nvPr>
            <p:extLst>
              <p:ext uri="{D42A27DB-BD31-4B8C-83A1-F6EECF244321}">
                <p14:modId xmlns:p14="http://schemas.microsoft.com/office/powerpoint/2010/main" val="130422509"/>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a777d5ee66e7a2d_CalcTable" descr="Legend showing the name of each of the Trust sites referred to in the chart above.">
            <a:extLst>
              <a:ext uri="{FF2B5EF4-FFF2-40B4-BE49-F238E27FC236}">
                <a16:creationId xmlns:a16="http://schemas.microsoft.com/office/drawing/2014/main" id="{C1F3E330-5907-4DFE-87DA-2C5B576197FB}"/>
              </a:ext>
            </a:extLst>
          </p:cNvPr>
          <p:cNvGraphicFramePr>
            <a:graphicFrameLocks noGrp="1"/>
          </p:cNvGraphicFramePr>
          <p:nvPr>
            <p:extLst>
              <p:ext uri="{D42A27DB-BD31-4B8C-83A1-F6EECF244321}">
                <p14:modId xmlns:p14="http://schemas.microsoft.com/office/powerpoint/2010/main" val="1974892928"/>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WHITTINGTON HOSPITAL (139)</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1" y="553477"/>
            <a:ext cx="3182400"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Operations and procedures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Q33. Beforehand, how well did hospital staff explain how you might feel after you had the operations or procedures?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4D21188-7FDE-441C-B626-7E49D4322422}"/>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CE5E6A55-5C1C-41B7-B850-C19CA5550C97}"/>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d2b476c7b24fdc5c"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4CF4689A-42BD-4953-8BFB-3F5C82CC9A1A}"/>
              </a:ext>
            </a:extLst>
          </p:cNvPr>
          <p:cNvGraphicFramePr/>
          <p:nvPr>
            <p:extLst>
              <p:ext uri="{D42A27DB-BD31-4B8C-83A1-F6EECF244321}">
                <p14:modId xmlns:p14="http://schemas.microsoft.com/office/powerpoint/2010/main" val="3945204265"/>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72A89BD-22E8-43E7-A88A-D94FEE29B56E}"/>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3FC598EB-0E2B-41F2-BC04-45A2ED56C27D}"/>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a777d5ee66e7a2d" hidden="1">
            <a:extLst>
              <a:ext uri="{FF2B5EF4-FFF2-40B4-BE49-F238E27FC236}">
                <a16:creationId xmlns:a16="http://schemas.microsoft.com/office/drawing/2014/main" id="{D9CFFFC6-56AA-4C9F-9537-8E5BDA23E64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6837151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7b516eb892a2785c" descr="A bar chart showing the question scores for sites within your trust. The colour of the chart corresponds with the legend above.">
            <a:extLst>
              <a:ext uri="{FF2B5EF4-FFF2-40B4-BE49-F238E27FC236}">
                <a16:creationId xmlns:a16="http://schemas.microsoft.com/office/drawing/2014/main" id="{64536AD6-5F54-4F8B-9097-D18AA79219FE}"/>
              </a:ext>
            </a:extLst>
          </p:cNvPr>
          <p:cNvGraphicFramePr/>
          <p:nvPr>
            <p:extLst>
              <p:ext uri="{D42A27DB-BD31-4B8C-83A1-F6EECF244321}">
                <p14:modId xmlns:p14="http://schemas.microsoft.com/office/powerpoint/2010/main" val="4094253513"/>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08fdebb16aa77c1_CalcTable" descr="Legend showing the name of each of the Trust sites referred to in the chart above.">
            <a:extLst>
              <a:ext uri="{FF2B5EF4-FFF2-40B4-BE49-F238E27FC236}">
                <a16:creationId xmlns:a16="http://schemas.microsoft.com/office/drawing/2014/main" id="{1291598D-CF08-481C-808D-BB7E1F723DD2}"/>
              </a:ext>
            </a:extLst>
          </p:cNvPr>
          <p:cNvGraphicFramePr>
            <a:graphicFrameLocks noGrp="1"/>
          </p:cNvGraphicFramePr>
          <p:nvPr>
            <p:extLst>
              <p:ext uri="{D42A27DB-BD31-4B8C-83A1-F6EECF244321}">
                <p14:modId xmlns:p14="http://schemas.microsoft.com/office/powerpoint/2010/main" val="932526619"/>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WHITTINGTON HOSPITAL (149)</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08fdebb16aa77c1" hidden="1">
            <a:extLst>
              <a:ext uri="{FF2B5EF4-FFF2-40B4-BE49-F238E27FC236}">
                <a16:creationId xmlns:a16="http://schemas.microsoft.com/office/drawing/2014/main" id="{331D2821-8073-4E2A-BCF7-7A8D3337E7D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7873200"/>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648940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6610968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3180687"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Operations and procedures</a:t>
            </a:r>
          </a:p>
        </p:txBody>
      </p:sp>
      <p:sp>
        <p:nvSpPr>
          <p:cNvPr id="34" name="Title 4">
            <a:extLst>
              <a:ext uri="{FF2B5EF4-FFF2-40B4-BE49-F238E27FC236}">
                <a16:creationId xmlns:a16="http://schemas.microsoft.com/office/drawing/2014/main" id="{29819BF0-219C-4CDE-8A2B-6AEC8FEFC0C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Q34. After the operations or procedures, how well did hospital staff explain how the operation or procedure had gone?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721B0697-2983-4133-A4AA-9A56433A10D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11CC04D7-1963-40E2-861E-AC3D6E52F761}"/>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ad6dd09c9c34992b"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D558CF9-2225-4802-8F93-F925BE70CB9D}"/>
              </a:ext>
            </a:extLst>
          </p:cNvPr>
          <p:cNvGraphicFramePr/>
          <p:nvPr>
            <p:extLst>
              <p:ext uri="{D42A27DB-BD31-4B8C-83A1-F6EECF244321}">
                <p14:modId xmlns:p14="http://schemas.microsoft.com/office/powerpoint/2010/main" val="1437699053"/>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B26FAD13-9D55-4EF1-B614-B275D5D53F5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6D4B520-5D3C-491A-A585-EF2E5ECF2B5B}"/>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d74ad3f3734c7237" descr="A bar chart showing the question scores for sites within your trust. The colour of the chart corresponds with the legend above.">
            <a:extLst>
              <a:ext uri="{FF2B5EF4-FFF2-40B4-BE49-F238E27FC236}">
                <a16:creationId xmlns:a16="http://schemas.microsoft.com/office/drawing/2014/main" id="{93537913-6ABB-4736-B065-245363B93143}"/>
              </a:ext>
            </a:extLst>
          </p:cNvPr>
          <p:cNvGraphicFramePr/>
          <p:nvPr>
            <p:extLst>
              <p:ext uri="{D42A27DB-BD31-4B8C-83A1-F6EECF244321}">
                <p14:modId xmlns:p14="http://schemas.microsoft.com/office/powerpoint/2010/main" val="2538617809"/>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6d27d9a4dabdf9a2_CalcTable" descr="Legend showing the name of each of the Trust sites referred to in the chart above.">
            <a:extLst>
              <a:ext uri="{FF2B5EF4-FFF2-40B4-BE49-F238E27FC236}">
                <a16:creationId xmlns:a16="http://schemas.microsoft.com/office/drawing/2014/main" id="{4437135D-B924-4AD7-9983-31C6EEA13F43}"/>
              </a:ext>
            </a:extLst>
          </p:cNvPr>
          <p:cNvGraphicFramePr>
            <a:graphicFrameLocks noGrp="1"/>
          </p:cNvGraphicFramePr>
          <p:nvPr>
            <p:extLst>
              <p:ext uri="{D42A27DB-BD31-4B8C-83A1-F6EECF244321}">
                <p14:modId xmlns:p14="http://schemas.microsoft.com/office/powerpoint/2010/main" val="3915563223"/>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WHITTINGTON HOSPITAL (153)</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Q35. To what extent did staff involve you in decisions about you leaving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DEFA4B9-DD35-4277-B882-32CD752783D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D14C3CCE-29E3-40AF-816D-39480EEACC11}"/>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9d429daef971866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9E260BD-038C-466E-827C-0F6243D8613D}"/>
              </a:ext>
            </a:extLst>
          </p:cNvPr>
          <p:cNvGraphicFramePr/>
          <p:nvPr>
            <p:extLst>
              <p:ext uri="{D42A27DB-BD31-4B8C-83A1-F6EECF244321}">
                <p14:modId xmlns:p14="http://schemas.microsoft.com/office/powerpoint/2010/main" val="1766956562"/>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EAB5DC85-7553-44E3-BD73-44857D446AC8}"/>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E29C3394-9508-441E-AA35-40F1CC5413E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6d27d9a4dabdf9a2" hidden="1">
            <a:extLst>
              <a:ext uri="{FF2B5EF4-FFF2-40B4-BE49-F238E27FC236}">
                <a16:creationId xmlns:a16="http://schemas.microsoft.com/office/drawing/2014/main" id="{C780ED21-CBEC-46F6-8C4A-87CDC393018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1678673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0f154d935dc81664" descr="A bar chart showing the question scores for sites within your trust. The colour of the chart corresponds with the legend above.">
            <a:extLst>
              <a:ext uri="{FF2B5EF4-FFF2-40B4-BE49-F238E27FC236}">
                <a16:creationId xmlns:a16="http://schemas.microsoft.com/office/drawing/2014/main" id="{30DD3E72-E506-4358-9E7A-0376CA06B585}"/>
              </a:ext>
            </a:extLst>
          </p:cNvPr>
          <p:cNvGraphicFramePr/>
          <p:nvPr>
            <p:extLst>
              <p:ext uri="{D42A27DB-BD31-4B8C-83A1-F6EECF244321}">
                <p14:modId xmlns:p14="http://schemas.microsoft.com/office/powerpoint/2010/main" val="3316091946"/>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70b7c1c2a7280acd_CalcTable" descr="Legend showing the name of each of the Trust sites referred to in the chart above.">
            <a:extLst>
              <a:ext uri="{FF2B5EF4-FFF2-40B4-BE49-F238E27FC236}">
                <a16:creationId xmlns:a16="http://schemas.microsoft.com/office/drawing/2014/main" id="{B135D53F-4509-4F55-8B26-8F9DDB473CB7}"/>
              </a:ext>
            </a:extLst>
          </p:cNvPr>
          <p:cNvGraphicFramePr>
            <a:graphicFrameLocks noGrp="1"/>
          </p:cNvGraphicFramePr>
          <p:nvPr>
            <p:extLst>
              <p:ext uri="{D42A27DB-BD31-4B8C-83A1-F6EECF244321}">
                <p14:modId xmlns:p14="http://schemas.microsoft.com/office/powerpoint/2010/main" val="2422168453"/>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WHITTINGTON HOSPITAL (340)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70b7c1c2a7280acd" hidden="1">
            <a:extLst>
              <a:ext uri="{FF2B5EF4-FFF2-40B4-BE49-F238E27FC236}">
                <a16:creationId xmlns:a16="http://schemas.microsoft.com/office/drawing/2014/main" id="{C84D1179-436A-4016-8B51-083AC03A6B3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36430592"/>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946918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3721055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60DCB2A6-1777-4ED0-80F9-4B4A896F19C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Q36. To what extent did hospital staff take your family or home situation into account when planning for you to leave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331006080"/>
              </p:ext>
            </p:extLst>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57" name="Title 6">
            <a:extLst>
              <a:ext uri="{FF2B5EF4-FFF2-40B4-BE49-F238E27FC236}">
                <a16:creationId xmlns:a16="http://schemas.microsoft.com/office/drawing/2014/main" id="{84734436-2F29-424B-A079-548C787D4159}"/>
              </a:ext>
            </a:extLst>
          </p:cNvPr>
          <p:cNvSpPr txBox="1">
            <a:spLocks/>
          </p:cNvSpPr>
          <p:nvPr/>
        </p:nvSpPr>
        <p:spPr>
          <a:xfrm>
            <a:off x="456053" y="22822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8" name="Rectangle 57">
            <a:extLst>
              <a:ext uri="{FF2B5EF4-FFF2-40B4-BE49-F238E27FC236}">
                <a16:creationId xmlns:a16="http://schemas.microsoft.com/office/drawing/2014/main" id="{870C28E3-9219-4407-8383-108CC5984E47}"/>
              </a:ext>
            </a:extLst>
          </p:cNvPr>
          <p:cNvSpPr/>
          <p:nvPr/>
        </p:nvSpPr>
        <p:spPr>
          <a:xfrm>
            <a:off x="369530" y="26873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59" name="D_4593f1506eb9108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D3BAE78-C815-48D1-8F55-0CBAABF319BA}"/>
              </a:ext>
            </a:extLst>
          </p:cNvPr>
          <p:cNvGraphicFramePr/>
          <p:nvPr>
            <p:extLst>
              <p:ext uri="{D42A27DB-BD31-4B8C-83A1-F6EECF244321}">
                <p14:modId xmlns:p14="http://schemas.microsoft.com/office/powerpoint/2010/main" val="114502649"/>
              </p:ext>
            </p:extLst>
          </p:nvPr>
        </p:nvGraphicFramePr>
        <p:xfrm>
          <a:off x="311947" y="29648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60" name="Title 6">
            <a:extLst>
              <a:ext uri="{FF2B5EF4-FFF2-40B4-BE49-F238E27FC236}">
                <a16:creationId xmlns:a16="http://schemas.microsoft.com/office/drawing/2014/main" id="{4ABFFB10-963C-460D-9651-5D2D61E01FCB}"/>
              </a:ext>
            </a:extLst>
          </p:cNvPr>
          <p:cNvSpPr txBox="1">
            <a:spLocks/>
          </p:cNvSpPr>
          <p:nvPr/>
        </p:nvSpPr>
        <p:spPr>
          <a:xfrm>
            <a:off x="457938" y="304803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1" name="Rectangle 60">
            <a:extLst>
              <a:ext uri="{FF2B5EF4-FFF2-40B4-BE49-F238E27FC236}">
                <a16:creationId xmlns:a16="http://schemas.microsoft.com/office/drawing/2014/main" id="{F1574434-CAF9-490A-8E9F-38B782E0C3FC}"/>
              </a:ext>
            </a:extLst>
          </p:cNvPr>
          <p:cNvSpPr/>
          <p:nvPr/>
        </p:nvSpPr>
        <p:spPr>
          <a:xfrm>
            <a:off x="353900" y="344645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855ba318b50f7c84" descr="A bar chart showing the question scores for sites within your trust. The colour of the chart corresponds with the legend above.">
            <a:extLst>
              <a:ext uri="{FF2B5EF4-FFF2-40B4-BE49-F238E27FC236}">
                <a16:creationId xmlns:a16="http://schemas.microsoft.com/office/drawing/2014/main" id="{3B511725-FC78-4127-8797-522FCA596286}"/>
              </a:ext>
            </a:extLst>
          </p:cNvPr>
          <p:cNvGraphicFramePr/>
          <p:nvPr>
            <p:extLst>
              <p:ext uri="{D42A27DB-BD31-4B8C-83A1-F6EECF244321}">
                <p14:modId xmlns:p14="http://schemas.microsoft.com/office/powerpoint/2010/main" val="3053126949"/>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18ce4695c9963aae_CalcTable" descr="Legend showing the name of each of the Trust sites referred to in the chart above.">
            <a:extLst>
              <a:ext uri="{FF2B5EF4-FFF2-40B4-BE49-F238E27FC236}">
                <a16:creationId xmlns:a16="http://schemas.microsoft.com/office/drawing/2014/main" id="{8E6B2590-6EC9-45D1-867E-FBF8D71FF7E1}"/>
              </a:ext>
            </a:extLst>
          </p:cNvPr>
          <p:cNvGraphicFramePr>
            <a:graphicFrameLocks noGrp="1"/>
          </p:cNvGraphicFramePr>
          <p:nvPr>
            <p:extLst>
              <p:ext uri="{D42A27DB-BD31-4B8C-83A1-F6EECF244321}">
                <p14:modId xmlns:p14="http://schemas.microsoft.com/office/powerpoint/2010/main" val="2774634905"/>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WHITTINGTON HOSPITAL (270)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Q37. Did hospital staff discuss with you whether you would need any additional equipment in your home, or any changes to your home, after leaving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954384711"/>
              </p:ext>
            </p:extLst>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64" name="Title 6">
            <a:extLst>
              <a:ext uri="{FF2B5EF4-FFF2-40B4-BE49-F238E27FC236}">
                <a16:creationId xmlns:a16="http://schemas.microsoft.com/office/drawing/2014/main" id="{CFF4D3CF-47F9-4C9A-8080-A011C8DC0CBC}"/>
              </a:ext>
            </a:extLst>
          </p:cNvPr>
          <p:cNvSpPr txBox="1">
            <a:spLocks/>
          </p:cNvSpPr>
          <p:nvPr/>
        </p:nvSpPr>
        <p:spPr>
          <a:xfrm>
            <a:off x="6499226" y="22822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5" name="Rectangle 64">
            <a:extLst>
              <a:ext uri="{FF2B5EF4-FFF2-40B4-BE49-F238E27FC236}">
                <a16:creationId xmlns:a16="http://schemas.microsoft.com/office/drawing/2014/main" id="{8D504003-0478-459E-94CE-3A056D6B18E6}"/>
              </a:ext>
            </a:extLst>
          </p:cNvPr>
          <p:cNvSpPr/>
          <p:nvPr/>
        </p:nvSpPr>
        <p:spPr>
          <a:xfrm>
            <a:off x="6412703" y="26873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6" name="D_200ff76a9f79101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D50E761-BAC2-4ACD-81D8-323FBE518C17}"/>
              </a:ext>
            </a:extLst>
          </p:cNvPr>
          <p:cNvGraphicFramePr/>
          <p:nvPr>
            <p:extLst>
              <p:ext uri="{D42A27DB-BD31-4B8C-83A1-F6EECF244321}">
                <p14:modId xmlns:p14="http://schemas.microsoft.com/office/powerpoint/2010/main" val="4223334223"/>
              </p:ext>
            </p:extLst>
          </p:nvPr>
        </p:nvGraphicFramePr>
        <p:xfrm>
          <a:off x="6355120" y="29648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67" name="Title 6">
            <a:extLst>
              <a:ext uri="{FF2B5EF4-FFF2-40B4-BE49-F238E27FC236}">
                <a16:creationId xmlns:a16="http://schemas.microsoft.com/office/drawing/2014/main" id="{2B546311-DFE8-4882-9ACB-2E2161D0501F}"/>
              </a:ext>
            </a:extLst>
          </p:cNvPr>
          <p:cNvSpPr txBox="1">
            <a:spLocks/>
          </p:cNvSpPr>
          <p:nvPr/>
        </p:nvSpPr>
        <p:spPr>
          <a:xfrm>
            <a:off x="6501111" y="304803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8" name="Rectangle 67">
            <a:extLst>
              <a:ext uri="{FF2B5EF4-FFF2-40B4-BE49-F238E27FC236}">
                <a16:creationId xmlns:a16="http://schemas.microsoft.com/office/drawing/2014/main" id="{4BA3D514-7FB2-47E3-B333-565BDC540475}"/>
              </a:ext>
            </a:extLst>
          </p:cNvPr>
          <p:cNvSpPr/>
          <p:nvPr/>
        </p:nvSpPr>
        <p:spPr>
          <a:xfrm>
            <a:off x="6397073" y="344645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18ce4695c9963aae" hidden="1">
            <a:extLst>
              <a:ext uri="{FF2B5EF4-FFF2-40B4-BE49-F238E27FC236}">
                <a16:creationId xmlns:a16="http://schemas.microsoft.com/office/drawing/2014/main" id="{B70660D1-ED41-4265-96EB-A9DB6397D7B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9283177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e1ccf92e7b0bd016" descr="A bar chart showing the question scores for sites within your trust. The colour of the chart corresponds with the legend above.">
            <a:extLst>
              <a:ext uri="{FF2B5EF4-FFF2-40B4-BE49-F238E27FC236}">
                <a16:creationId xmlns:a16="http://schemas.microsoft.com/office/drawing/2014/main" id="{434F8E86-92FD-4D74-A4EC-9F6F62ACC6C1}"/>
              </a:ext>
            </a:extLst>
          </p:cNvPr>
          <p:cNvGraphicFramePr/>
          <p:nvPr>
            <p:extLst>
              <p:ext uri="{D42A27DB-BD31-4B8C-83A1-F6EECF244321}">
                <p14:modId xmlns:p14="http://schemas.microsoft.com/office/powerpoint/2010/main" val="1096375177"/>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e6ee8b385be3590_CalcTable" descr="Legend showing the name of each of the Trust sites referred to in the chart above.">
            <a:extLst>
              <a:ext uri="{FF2B5EF4-FFF2-40B4-BE49-F238E27FC236}">
                <a16:creationId xmlns:a16="http://schemas.microsoft.com/office/drawing/2014/main" id="{ABB90895-BC01-4E68-8A1C-A439E2C0456E}"/>
              </a:ext>
            </a:extLst>
          </p:cNvPr>
          <p:cNvGraphicFramePr>
            <a:graphicFrameLocks noGrp="1"/>
          </p:cNvGraphicFramePr>
          <p:nvPr>
            <p:extLst>
              <p:ext uri="{D42A27DB-BD31-4B8C-83A1-F6EECF244321}">
                <p14:modId xmlns:p14="http://schemas.microsoft.com/office/powerpoint/2010/main" val="243701103"/>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WHITTINGTON HOSPITAL (157)</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e6ee8b385be3590" hidden="1">
            <a:extLst>
              <a:ext uri="{FF2B5EF4-FFF2-40B4-BE49-F238E27FC236}">
                <a16:creationId xmlns:a16="http://schemas.microsoft.com/office/drawing/2014/main" id="{CFF7BD86-CE8C-44CF-855C-EEC28C21106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38665205"/>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151028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7344125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432F3247-7F9B-4826-AB9F-39AFE6D545B0}"/>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Q38. Were you given enough notice about when you were going to leave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1B8B6F97-2CDB-45AB-908A-B1B8FA57813C}"/>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DC0A6AF6-44F6-4125-9448-58FB17CD575B}"/>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189e4830ab8a256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A625B1A-E872-47B2-97F4-77F1E35C9727}"/>
              </a:ext>
            </a:extLst>
          </p:cNvPr>
          <p:cNvGraphicFramePr/>
          <p:nvPr>
            <p:extLst>
              <p:ext uri="{D42A27DB-BD31-4B8C-83A1-F6EECF244321}">
                <p14:modId xmlns:p14="http://schemas.microsoft.com/office/powerpoint/2010/main" val="3711463981"/>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F427EA2D-3B95-4CF1-86FB-D0981011DFE6}"/>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3C9ED0D-9E02-40B2-883E-9C14B040870D}"/>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fbc1eefd3f56fe6e" descr="A bar chart showing the question scores for sites within your trust. The colour of the chart corresponds with the legend above.">
            <a:extLst>
              <a:ext uri="{FF2B5EF4-FFF2-40B4-BE49-F238E27FC236}">
                <a16:creationId xmlns:a16="http://schemas.microsoft.com/office/drawing/2014/main" id="{B051853E-F656-4DF9-A713-1D0F4425A450}"/>
              </a:ext>
            </a:extLst>
          </p:cNvPr>
          <p:cNvGraphicFramePr/>
          <p:nvPr>
            <p:extLst>
              <p:ext uri="{D42A27DB-BD31-4B8C-83A1-F6EECF244321}">
                <p14:modId xmlns:p14="http://schemas.microsoft.com/office/powerpoint/2010/main" val="803957701"/>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87efeccf496b1eb1_CalcTable" descr="Legend showing the name of each of the Trust sites referred to in the chart above.">
            <a:extLst>
              <a:ext uri="{FF2B5EF4-FFF2-40B4-BE49-F238E27FC236}">
                <a16:creationId xmlns:a16="http://schemas.microsoft.com/office/drawing/2014/main" id="{B88ADE3D-A8BC-4AA1-86A6-E09BA7028F2B}"/>
              </a:ext>
            </a:extLst>
          </p:cNvPr>
          <p:cNvGraphicFramePr>
            <a:graphicFrameLocks noGrp="1"/>
          </p:cNvGraphicFramePr>
          <p:nvPr>
            <p:extLst>
              <p:ext uri="{D42A27DB-BD31-4B8C-83A1-F6EECF244321}">
                <p14:modId xmlns:p14="http://schemas.microsoft.com/office/powerpoint/2010/main" val="2801923374"/>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WHITTINGTON HOSPITAL (353)</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Q39. Before you left hospital, were you given any information about what you should or should not do after leaving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45BA2A96-999F-4D51-BF86-647AE6D1015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F628B3AF-ABA1-445C-B4BC-727BC3F8136D}"/>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ae70b9be2771de3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8280004-160A-41CD-BDB2-ECA29975DDA4}"/>
              </a:ext>
            </a:extLst>
          </p:cNvPr>
          <p:cNvGraphicFramePr/>
          <p:nvPr>
            <p:extLst>
              <p:ext uri="{D42A27DB-BD31-4B8C-83A1-F6EECF244321}">
                <p14:modId xmlns:p14="http://schemas.microsoft.com/office/powerpoint/2010/main" val="3542893315"/>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BB9B9AA-5F13-43CF-9170-4453EC1BAA0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E8D033B-B230-4AC3-B01F-037D326FC713}"/>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87efeccf496b1eb1" hidden="1">
            <a:extLst>
              <a:ext uri="{FF2B5EF4-FFF2-40B4-BE49-F238E27FC236}">
                <a16:creationId xmlns:a16="http://schemas.microsoft.com/office/drawing/2014/main" id="{31667083-4A3E-4977-BCB4-4AA62718119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8741544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676fbb2b9b50de33" descr="A bar chart showing the question scores for sites within your trust. The colour of the chart corresponds with the legend above.">
            <a:extLst>
              <a:ext uri="{FF2B5EF4-FFF2-40B4-BE49-F238E27FC236}">
                <a16:creationId xmlns:a16="http://schemas.microsoft.com/office/drawing/2014/main" id="{4D24C1A6-E8D9-4419-B8D3-6470B040CD56}"/>
              </a:ext>
            </a:extLst>
          </p:cNvPr>
          <p:cNvGraphicFramePr/>
          <p:nvPr>
            <p:extLst>
              <p:ext uri="{D42A27DB-BD31-4B8C-83A1-F6EECF244321}">
                <p14:modId xmlns:p14="http://schemas.microsoft.com/office/powerpoint/2010/main" val="1309731023"/>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e192a1a5ace8a07a_CalcTable" descr="Legend showing the name of each of the Trust sites referred to in the chart above.">
            <a:extLst>
              <a:ext uri="{FF2B5EF4-FFF2-40B4-BE49-F238E27FC236}">
                <a16:creationId xmlns:a16="http://schemas.microsoft.com/office/drawing/2014/main" id="{6CA04CA7-87D2-4B75-A52B-14A23A60C3C3}"/>
              </a:ext>
            </a:extLst>
          </p:cNvPr>
          <p:cNvGraphicFramePr>
            <a:graphicFrameLocks noGrp="1"/>
          </p:cNvGraphicFramePr>
          <p:nvPr>
            <p:extLst>
              <p:ext uri="{D42A27DB-BD31-4B8C-83A1-F6EECF244321}">
                <p14:modId xmlns:p14="http://schemas.microsoft.com/office/powerpoint/2010/main" val="2400403956"/>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WHITTINGTON HOSPITAL (322)</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e192a1a5ace8a07a" hidden="1">
            <a:extLst>
              <a:ext uri="{FF2B5EF4-FFF2-40B4-BE49-F238E27FC236}">
                <a16:creationId xmlns:a16="http://schemas.microsoft.com/office/drawing/2014/main" id="{AD2704FE-3800-4D1F-8542-9EA2F89C2FC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96079286"/>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050541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9912419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BE50F916-B232-4922-90ED-EAE6D9F2927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Q40. To what extent did you understand the information you were given about what you should or should not do after leaving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47719712-080F-4A2B-AD65-1C12B16E5F80}"/>
              </a:ext>
            </a:extLst>
          </p:cNvPr>
          <p:cNvSpPr txBox="1">
            <a:spLocks/>
          </p:cNvSpPr>
          <p:nvPr/>
        </p:nvSpPr>
        <p:spPr>
          <a:xfrm>
            <a:off x="456053" y="2209660"/>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D8B437E1-22A8-4E15-9542-61BF691D59E7}"/>
              </a:ext>
            </a:extLst>
          </p:cNvPr>
          <p:cNvSpPr/>
          <p:nvPr/>
        </p:nvSpPr>
        <p:spPr>
          <a:xfrm>
            <a:off x="369530" y="2614770"/>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cf934b3f11012ee"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537FAD6-30D3-4D73-A686-82E6625858BA}"/>
              </a:ext>
            </a:extLst>
          </p:cNvPr>
          <p:cNvGraphicFramePr/>
          <p:nvPr>
            <p:extLst>
              <p:ext uri="{D42A27DB-BD31-4B8C-83A1-F6EECF244321}">
                <p14:modId xmlns:p14="http://schemas.microsoft.com/office/powerpoint/2010/main" val="1131601993"/>
              </p:ext>
            </p:extLst>
          </p:nvPr>
        </p:nvGraphicFramePr>
        <p:xfrm>
          <a:off x="311947" y="2892283"/>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62340D9B-7ACE-4F90-9D70-AD8A3C75896C}"/>
              </a:ext>
            </a:extLst>
          </p:cNvPr>
          <p:cNvSpPr txBox="1">
            <a:spLocks/>
          </p:cNvSpPr>
          <p:nvPr/>
        </p:nvSpPr>
        <p:spPr>
          <a:xfrm>
            <a:off x="457938" y="3021645"/>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E2A2E339-08DA-4261-800D-5067262E3F9A}"/>
              </a:ext>
            </a:extLst>
          </p:cNvPr>
          <p:cNvSpPr/>
          <p:nvPr/>
        </p:nvSpPr>
        <p:spPr>
          <a:xfrm>
            <a:off x="353900" y="3420073"/>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970a08c2faceebfe" descr="A bar chart showing the question scores for sites within your trust. The colour of the chart corresponds with the legend above.">
            <a:extLst>
              <a:ext uri="{FF2B5EF4-FFF2-40B4-BE49-F238E27FC236}">
                <a16:creationId xmlns:a16="http://schemas.microsoft.com/office/drawing/2014/main" id="{EDEA4915-BD8C-4F38-9D69-00ECF58678F5}"/>
              </a:ext>
            </a:extLst>
          </p:cNvPr>
          <p:cNvGraphicFramePr/>
          <p:nvPr>
            <p:extLst>
              <p:ext uri="{D42A27DB-BD31-4B8C-83A1-F6EECF244321}">
                <p14:modId xmlns:p14="http://schemas.microsoft.com/office/powerpoint/2010/main" val="2484555854"/>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0121e9eeba9584fb_CalcTable" descr="Legend showing the name of each of the Trust sites referred to in the chart above.">
            <a:extLst>
              <a:ext uri="{FF2B5EF4-FFF2-40B4-BE49-F238E27FC236}">
                <a16:creationId xmlns:a16="http://schemas.microsoft.com/office/drawing/2014/main" id="{C299089E-EBFA-4301-9868-965F5F1109C1}"/>
              </a:ext>
            </a:extLst>
          </p:cNvPr>
          <p:cNvGraphicFramePr>
            <a:graphicFrameLocks noGrp="1"/>
          </p:cNvGraphicFramePr>
          <p:nvPr>
            <p:extLst>
              <p:ext uri="{D42A27DB-BD31-4B8C-83A1-F6EECF244321}">
                <p14:modId xmlns:p14="http://schemas.microsoft.com/office/powerpoint/2010/main" val="1386047241"/>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WHITTINGTON HOSPITAL (252)</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Q41. Thinking about any medicine you were to take at home, were you given any of the following?</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8E687F5D-7D16-4FCD-9D61-0A89076EFF58}"/>
              </a:ext>
            </a:extLst>
          </p:cNvPr>
          <p:cNvSpPr txBox="1">
            <a:spLocks/>
          </p:cNvSpPr>
          <p:nvPr/>
        </p:nvSpPr>
        <p:spPr>
          <a:xfrm>
            <a:off x="6499226" y="2209660"/>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65AFE10C-9399-4081-BF67-BBCA86256107}"/>
              </a:ext>
            </a:extLst>
          </p:cNvPr>
          <p:cNvSpPr/>
          <p:nvPr/>
        </p:nvSpPr>
        <p:spPr>
          <a:xfrm>
            <a:off x="6412703" y="2614770"/>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c10608ffae9a047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71DA732-0457-4B16-B0E3-8C904F5937E7}"/>
              </a:ext>
            </a:extLst>
          </p:cNvPr>
          <p:cNvGraphicFramePr/>
          <p:nvPr>
            <p:extLst>
              <p:ext uri="{D42A27DB-BD31-4B8C-83A1-F6EECF244321}">
                <p14:modId xmlns:p14="http://schemas.microsoft.com/office/powerpoint/2010/main" val="80350152"/>
              </p:ext>
            </p:extLst>
          </p:nvPr>
        </p:nvGraphicFramePr>
        <p:xfrm>
          <a:off x="6355120" y="2892283"/>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3B47ED6-C458-470D-89F1-ABEFECEAF86A}"/>
              </a:ext>
            </a:extLst>
          </p:cNvPr>
          <p:cNvSpPr txBox="1">
            <a:spLocks/>
          </p:cNvSpPr>
          <p:nvPr/>
        </p:nvSpPr>
        <p:spPr>
          <a:xfrm>
            <a:off x="6501111" y="3021645"/>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B20945CE-18FC-4F28-A25D-713D8DE0FE56}"/>
              </a:ext>
            </a:extLst>
          </p:cNvPr>
          <p:cNvSpPr/>
          <p:nvPr/>
        </p:nvSpPr>
        <p:spPr>
          <a:xfrm>
            <a:off x="6397073" y="3420073"/>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0121e9eeba9584fb" hidden="1">
            <a:extLst>
              <a:ext uri="{FF2B5EF4-FFF2-40B4-BE49-F238E27FC236}">
                <a16:creationId xmlns:a16="http://schemas.microsoft.com/office/drawing/2014/main" id="{6181771E-7623-4207-8A73-480EB9C47DD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5770453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04ac3541bb478479" descr="A bar chart showing the question scores for sites within your trust. The colour of the chart corresponds with the legend above.">
            <a:extLst>
              <a:ext uri="{FF2B5EF4-FFF2-40B4-BE49-F238E27FC236}">
                <a16:creationId xmlns:a16="http://schemas.microsoft.com/office/drawing/2014/main" id="{E0281E37-327A-4382-BC30-797646C26C79}"/>
              </a:ext>
            </a:extLst>
          </p:cNvPr>
          <p:cNvGraphicFramePr/>
          <p:nvPr>
            <p:extLst>
              <p:ext uri="{D42A27DB-BD31-4B8C-83A1-F6EECF244321}">
                <p14:modId xmlns:p14="http://schemas.microsoft.com/office/powerpoint/2010/main" val="567719546"/>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24190d4bfd3226ba_CalcTable" descr="Legend showing the name of each of the Trust sites referred to in the chart above.">
            <a:extLst>
              <a:ext uri="{FF2B5EF4-FFF2-40B4-BE49-F238E27FC236}">
                <a16:creationId xmlns:a16="http://schemas.microsoft.com/office/drawing/2014/main" id="{4867A7CE-3514-4732-8EB6-EF00D9740CFD}"/>
              </a:ext>
            </a:extLst>
          </p:cNvPr>
          <p:cNvGraphicFramePr>
            <a:graphicFrameLocks noGrp="1"/>
          </p:cNvGraphicFramePr>
          <p:nvPr>
            <p:extLst>
              <p:ext uri="{D42A27DB-BD31-4B8C-83A1-F6EECF244321}">
                <p14:modId xmlns:p14="http://schemas.microsoft.com/office/powerpoint/2010/main" val="3376599818"/>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WHITTINGTON HOSPITAL (297)</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24190d4bfd3226ba" hidden="1">
            <a:extLst>
              <a:ext uri="{FF2B5EF4-FFF2-40B4-BE49-F238E27FC236}">
                <a16:creationId xmlns:a16="http://schemas.microsoft.com/office/drawing/2014/main" id="{AE5E440E-154D-4A8B-A94B-69BCE0F6E4D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17483775"/>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942078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2219860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9E9512A4-4A82-4A03-8799-62633F7C1932}"/>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Q42. Before you left hospital, did you know what would happen next with your care?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1A5A3B7D-9CE4-455C-9F6E-D1E45C09747E}"/>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0793F3ED-D149-4CA1-A41C-D3DC9BB0FD82}"/>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35d90667cde89cc"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BFE8A08-993F-4733-86DC-522862CC9AB4}"/>
              </a:ext>
            </a:extLst>
          </p:cNvPr>
          <p:cNvGraphicFramePr/>
          <p:nvPr>
            <p:extLst>
              <p:ext uri="{D42A27DB-BD31-4B8C-83A1-F6EECF244321}">
                <p14:modId xmlns:p14="http://schemas.microsoft.com/office/powerpoint/2010/main" val="1128593607"/>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10F4D3AC-3EE5-4691-9F8B-590014F0D69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60B38DF-A673-4A6A-837A-7D807590E5EA}"/>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5aabfc8bdf2509cc" descr="A bar chart showing the question scores for sites within your trust. The colour of the chart corresponds with the legend above.">
            <a:extLst>
              <a:ext uri="{FF2B5EF4-FFF2-40B4-BE49-F238E27FC236}">
                <a16:creationId xmlns:a16="http://schemas.microsoft.com/office/drawing/2014/main" id="{5B570AB7-884B-43F9-B28E-4CD01702DDC2}"/>
              </a:ext>
            </a:extLst>
          </p:cNvPr>
          <p:cNvGraphicFramePr/>
          <p:nvPr>
            <p:extLst>
              <p:ext uri="{D42A27DB-BD31-4B8C-83A1-F6EECF244321}">
                <p14:modId xmlns:p14="http://schemas.microsoft.com/office/powerpoint/2010/main" val="3660096465"/>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e151fc7133577758_CalcTable" descr="A bar chart showing the question scores for sites within your trust. The colour of the chart corresponds with the legend above.">
            <a:extLst>
              <a:ext uri="{FF2B5EF4-FFF2-40B4-BE49-F238E27FC236}">
                <a16:creationId xmlns:a16="http://schemas.microsoft.com/office/drawing/2014/main" id="{E22AB741-A9A4-4A3E-9828-786A87153CDC}"/>
              </a:ext>
            </a:extLst>
          </p:cNvPr>
          <p:cNvGraphicFramePr>
            <a:graphicFrameLocks noGrp="1"/>
          </p:cNvGraphicFramePr>
          <p:nvPr>
            <p:extLst>
              <p:ext uri="{D42A27DB-BD31-4B8C-83A1-F6EECF244321}">
                <p14:modId xmlns:p14="http://schemas.microsoft.com/office/powerpoint/2010/main" val="2622126746"/>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WHITTINGTON HOSPITAL (327)</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Q43. Did hospital staff tell you who to contact if you were worried about your condition or treatment after you left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1D9EA7B-7424-408E-AF36-140FF945F0FB}"/>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C4814A8E-84BD-4D85-910E-996EEC69FEE1}"/>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32acce64a037d6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34DB869-FC51-443D-BBCE-5EB89EE84087}"/>
              </a:ext>
            </a:extLst>
          </p:cNvPr>
          <p:cNvGraphicFramePr/>
          <p:nvPr>
            <p:extLst>
              <p:ext uri="{D42A27DB-BD31-4B8C-83A1-F6EECF244321}">
                <p14:modId xmlns:p14="http://schemas.microsoft.com/office/powerpoint/2010/main" val="4291789027"/>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B2971965-D6C8-4C70-8BEA-84068B780784}"/>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A6D3A36A-891E-41DC-A223-0029B9AC0138}"/>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e151fc7133577758" hidden="1">
            <a:extLst>
              <a:ext uri="{FF2B5EF4-FFF2-40B4-BE49-F238E27FC236}">
                <a16:creationId xmlns:a16="http://schemas.microsoft.com/office/drawing/2014/main" id="{A5879E2B-E9CA-445F-8CE7-760026A5BC8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270682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5d10254b1278566d" descr="A bar chart showing the question scores for sites within your trust. The colour of the chart corresponds with the legend above.">
            <a:extLst>
              <a:ext uri="{FF2B5EF4-FFF2-40B4-BE49-F238E27FC236}">
                <a16:creationId xmlns:a16="http://schemas.microsoft.com/office/drawing/2014/main" id="{1DB20525-F525-49BD-B1F7-8D587AA34028}"/>
              </a:ext>
            </a:extLst>
          </p:cNvPr>
          <p:cNvGraphicFramePr/>
          <p:nvPr>
            <p:extLst>
              <p:ext uri="{D42A27DB-BD31-4B8C-83A1-F6EECF244321}">
                <p14:modId xmlns:p14="http://schemas.microsoft.com/office/powerpoint/2010/main" val="3465889772"/>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f20cd8e26c13a76_CalcTable" descr="A bar chart showing the question scores for sites within your trust. The colour of the chart corresponds with the legend above.">
            <a:extLst>
              <a:ext uri="{FF2B5EF4-FFF2-40B4-BE49-F238E27FC236}">
                <a16:creationId xmlns:a16="http://schemas.microsoft.com/office/drawing/2014/main" id="{2B2AAC7F-781E-4A95-AA90-703A8254CACF}"/>
              </a:ext>
            </a:extLst>
          </p:cNvPr>
          <p:cNvGraphicFramePr>
            <a:graphicFrameLocks noGrp="1"/>
          </p:cNvGraphicFramePr>
          <p:nvPr>
            <p:extLst>
              <p:ext uri="{D42A27DB-BD31-4B8C-83A1-F6EECF244321}">
                <p14:modId xmlns:p14="http://schemas.microsoft.com/office/powerpoint/2010/main" val="2430109788"/>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WHITTINGTON HOSPITAL (314)</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f20cd8e26c13a76" hidden="1">
            <a:extLst>
              <a:ext uri="{FF2B5EF4-FFF2-40B4-BE49-F238E27FC236}">
                <a16:creationId xmlns:a16="http://schemas.microsoft.com/office/drawing/2014/main" id="{D7AE3AB3-A334-470D-8126-C0ABDE48AF0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65796415"/>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66273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1750966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15781347-BDDB-4E46-84FC-DFB208F65C9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Q44. Did hospital staff discuss with you whether you may need any further health or social care services after leaving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08E219F0-1399-44A4-9F01-7863E0C87A8E}"/>
              </a:ext>
            </a:extLst>
          </p:cNvPr>
          <p:cNvSpPr txBox="1">
            <a:spLocks/>
          </p:cNvSpPr>
          <p:nvPr/>
        </p:nvSpPr>
        <p:spPr>
          <a:xfrm>
            <a:off x="456053" y="2195144"/>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BB01994F-107C-4E68-AB57-C7F25A4760D0}"/>
              </a:ext>
            </a:extLst>
          </p:cNvPr>
          <p:cNvSpPr/>
          <p:nvPr/>
        </p:nvSpPr>
        <p:spPr>
          <a:xfrm>
            <a:off x="369530" y="2600254"/>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5f106171bd412b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4726FB1-DDF4-495A-A74E-8D69F2D222E0}"/>
              </a:ext>
            </a:extLst>
          </p:cNvPr>
          <p:cNvGraphicFramePr/>
          <p:nvPr>
            <p:extLst>
              <p:ext uri="{D42A27DB-BD31-4B8C-83A1-F6EECF244321}">
                <p14:modId xmlns:p14="http://schemas.microsoft.com/office/powerpoint/2010/main" val="4126966615"/>
              </p:ext>
            </p:extLst>
          </p:nvPr>
        </p:nvGraphicFramePr>
        <p:xfrm>
          <a:off x="311947" y="2877767"/>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3A72CEA0-FBC6-43F7-AB48-5FAD69F6DF70}"/>
              </a:ext>
            </a:extLst>
          </p:cNvPr>
          <p:cNvSpPr txBox="1">
            <a:spLocks/>
          </p:cNvSpPr>
          <p:nvPr/>
        </p:nvSpPr>
        <p:spPr>
          <a:xfrm>
            <a:off x="457938" y="302560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descr="A bar chart showing the question scores for sites within your trust. The colour of the chart corresponds with the legend above.">
            <a:extLst>
              <a:ext uri="{FF2B5EF4-FFF2-40B4-BE49-F238E27FC236}">
                <a16:creationId xmlns:a16="http://schemas.microsoft.com/office/drawing/2014/main" id="{0FD494FB-34EE-45C6-A737-7CFA3AD9D6B5}"/>
              </a:ext>
            </a:extLst>
          </p:cNvPr>
          <p:cNvSpPr/>
          <p:nvPr/>
        </p:nvSpPr>
        <p:spPr>
          <a:xfrm>
            <a:off x="353900" y="342402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deb6298d3db96a3d" descr="A bar chart showing the question scores for sites within your trust. The colour of the chart corresponds with the legend above.">
            <a:extLst>
              <a:ext uri="{FF2B5EF4-FFF2-40B4-BE49-F238E27FC236}">
                <a16:creationId xmlns:a16="http://schemas.microsoft.com/office/drawing/2014/main" id="{108492C3-26A4-4333-8786-BF3B802D5000}"/>
              </a:ext>
            </a:extLst>
          </p:cNvPr>
          <p:cNvGraphicFramePr/>
          <p:nvPr>
            <p:extLst>
              <p:ext uri="{D42A27DB-BD31-4B8C-83A1-F6EECF244321}">
                <p14:modId xmlns:p14="http://schemas.microsoft.com/office/powerpoint/2010/main" val="3896381629"/>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b970878700f5cfb_CalcTable" descr="A bar chart showing the question scores for sites within your trust. The colour of the chart corresponds with the legend above.">
            <a:extLst>
              <a:ext uri="{FF2B5EF4-FFF2-40B4-BE49-F238E27FC236}">
                <a16:creationId xmlns:a16="http://schemas.microsoft.com/office/drawing/2014/main" id="{7ECD52AE-F535-47B2-B82C-EDBDEF3DF3B4}"/>
              </a:ext>
            </a:extLst>
          </p:cNvPr>
          <p:cNvGraphicFramePr>
            <a:graphicFrameLocks noGrp="1"/>
          </p:cNvGraphicFramePr>
          <p:nvPr>
            <p:extLst>
              <p:ext uri="{D42A27DB-BD31-4B8C-83A1-F6EECF244321}">
                <p14:modId xmlns:p14="http://schemas.microsoft.com/office/powerpoint/2010/main" val="2319577121"/>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WHITTINGTON HOSPITAL (204)</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descr="A chart key showing the expected range benchmark bandings.">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Q46. After leaving hospital, did you get enough support from health or social care services to help you recover or manage your condition?</a:t>
            </a:r>
          </a:p>
        </p:txBody>
      </p:sp>
      <p:sp>
        <p:nvSpPr>
          <p:cNvPr id="26" name="Title 6" descr="A chart key showing the expected range benchmark bandings.">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779462365"/>
              </p:ext>
            </p:extLst>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E350359A-9022-4686-9EAC-552FC849CC56}"/>
              </a:ext>
            </a:extLst>
          </p:cNvPr>
          <p:cNvSpPr txBox="1">
            <a:spLocks/>
          </p:cNvSpPr>
          <p:nvPr/>
        </p:nvSpPr>
        <p:spPr>
          <a:xfrm>
            <a:off x="6499226" y="2195144"/>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4E81B9E-AA68-4900-B546-E4DD2AA444A2}"/>
              </a:ext>
            </a:extLst>
          </p:cNvPr>
          <p:cNvSpPr/>
          <p:nvPr/>
        </p:nvSpPr>
        <p:spPr>
          <a:xfrm>
            <a:off x="6412703" y="2600254"/>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820216a068ff667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9C65756-8ECF-4F1C-800C-6ADDC0EA1F16}"/>
              </a:ext>
            </a:extLst>
          </p:cNvPr>
          <p:cNvGraphicFramePr/>
          <p:nvPr>
            <p:extLst>
              <p:ext uri="{D42A27DB-BD31-4B8C-83A1-F6EECF244321}">
                <p14:modId xmlns:p14="http://schemas.microsoft.com/office/powerpoint/2010/main" val="3567942670"/>
              </p:ext>
            </p:extLst>
          </p:nvPr>
        </p:nvGraphicFramePr>
        <p:xfrm>
          <a:off x="6355120" y="2877767"/>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CCB39EE3-F808-4D80-8ABE-4866E800634E}"/>
              </a:ext>
            </a:extLst>
          </p:cNvPr>
          <p:cNvSpPr txBox="1">
            <a:spLocks/>
          </p:cNvSpPr>
          <p:nvPr/>
        </p:nvSpPr>
        <p:spPr>
          <a:xfrm>
            <a:off x="6501111" y="302560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78E6BF18-FFCD-4F38-9ACD-94A396332373}"/>
              </a:ext>
            </a:extLst>
          </p:cNvPr>
          <p:cNvSpPr/>
          <p:nvPr/>
        </p:nvSpPr>
        <p:spPr>
          <a:xfrm>
            <a:off x="6397073" y="342402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b970878700f5cfb" hidden="1">
            <a:extLst>
              <a:ext uri="{FF2B5EF4-FFF2-40B4-BE49-F238E27FC236}">
                <a16:creationId xmlns:a16="http://schemas.microsoft.com/office/drawing/2014/main" id="{25A170C8-35AA-4A1D-AD94-3F169AD004D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5525389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d496d5d9598b7d70" descr="A bar chart showing the question scores for sites within your trust. The colour of the chart corresponds with the legend above.">
            <a:extLst>
              <a:ext uri="{FF2B5EF4-FFF2-40B4-BE49-F238E27FC236}">
                <a16:creationId xmlns:a16="http://schemas.microsoft.com/office/drawing/2014/main" id="{49C8DF64-ED03-4F73-9DFE-8537A76D68DD}"/>
              </a:ext>
            </a:extLst>
          </p:cNvPr>
          <p:cNvGraphicFramePr/>
          <p:nvPr>
            <p:extLst>
              <p:ext uri="{D42A27DB-BD31-4B8C-83A1-F6EECF244321}">
                <p14:modId xmlns:p14="http://schemas.microsoft.com/office/powerpoint/2010/main" val="3896457512"/>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5d2ad1b56a654c5c_CalcTable" descr="Legend showing the name of each of the Trust sites referred to in the chart above.">
            <a:extLst>
              <a:ext uri="{FF2B5EF4-FFF2-40B4-BE49-F238E27FC236}">
                <a16:creationId xmlns:a16="http://schemas.microsoft.com/office/drawing/2014/main" id="{B124B709-539C-4174-B2E1-71D8D9B4FB5B}"/>
              </a:ext>
            </a:extLst>
          </p:cNvPr>
          <p:cNvGraphicFramePr>
            <a:graphicFrameLocks noGrp="1"/>
          </p:cNvGraphicFramePr>
          <p:nvPr>
            <p:extLst>
              <p:ext uri="{D42A27DB-BD31-4B8C-83A1-F6EECF244321}">
                <p14:modId xmlns:p14="http://schemas.microsoft.com/office/powerpoint/2010/main" val="1613880649"/>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WHITTINGTON HOSPITAL (204)</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5d2ad1b56a654c5c" hidden="1">
            <a:extLst>
              <a:ext uri="{FF2B5EF4-FFF2-40B4-BE49-F238E27FC236}">
                <a16:creationId xmlns:a16="http://schemas.microsoft.com/office/drawing/2014/main" id="{F441C546-6E9D-421D-ACDD-72FC46B379B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61718050"/>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563637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Slide Number Placeholder 1">
            <a:extLst>
              <a:ext uri="{FF2B5EF4-FFF2-40B4-BE49-F238E27FC236}">
                <a16:creationId xmlns:a16="http://schemas.microsoft.com/office/drawing/2014/main" id="{C59877B4-4ED8-44CF-A9EE-D5EB49B257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1">
            <a:extLst>
              <a:ext uri="{FF2B5EF4-FFF2-40B4-BE49-F238E27FC236}">
                <a16:creationId xmlns:a16="http://schemas.microsoft.com/office/drawing/2014/main" id="{6422587C-032E-4911-BD87-7E6A95D6B6D9}"/>
              </a:ext>
            </a:extLst>
          </p:cNvPr>
          <p:cNvSpPr>
            <a:spLocks noGrp="1"/>
          </p:cNvSpPr>
          <p:nvPr>
            <p:ph type="title"/>
          </p:nvPr>
        </p:nvSpPr>
        <p:spPr/>
        <p:txBody>
          <a:bodyPr>
            <a:normAutofit/>
          </a:bodyPr>
          <a:lstStyle/>
          <a:p>
            <a:r>
              <a:rPr lang="en-GB" dirty="0"/>
              <a:t>Using the survey results</a:t>
            </a:r>
          </a:p>
        </p:txBody>
      </p:sp>
      <p:sp>
        <p:nvSpPr>
          <p:cNvPr id="3" name="TextBox 2">
            <a:extLst>
              <a:ext uri="{FF2B5EF4-FFF2-40B4-BE49-F238E27FC236}">
                <a16:creationId xmlns:a16="http://schemas.microsoft.com/office/drawing/2014/main" id="{6E1CA1A3-8B5B-44F5-8622-08BD2914E737}"/>
              </a:ext>
            </a:extLst>
          </p:cNvPr>
          <p:cNvSpPr txBox="1"/>
          <p:nvPr/>
        </p:nvSpPr>
        <p:spPr>
          <a:xfrm>
            <a:off x="515938" y="1196975"/>
            <a:ext cx="11417697" cy="5295900"/>
          </a:xfrm>
          <a:prstGeom prst="rect">
            <a:avLst/>
          </a:prstGeom>
          <a:noFill/>
        </p:spPr>
        <p:txBody>
          <a:bodyPr wrap="square" numCol="3" spcCol="180000" rtlCol="0">
            <a:normAutofit lnSpcReduction="10000"/>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Navigating this report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This report is split into six sections:</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Background and methodology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provides information about the survey programme, how the survey is run, and how to interpret the data.</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Headline results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key trust-level findings relating to the patients who took part in the survey, benchmarking, and top and bottom scores. This section provides an overview of results for your trust, identifying areas where your organisation performs better than the average and where you may wish to focus improvement activities.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Benchmarking</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shows how your trust scored for each evaluative question in the survey, compared with other trusts that took part; using the ‘expected range’ analysis technique. This allows you to see the range of scores achieved and compare yourself with the other organisations that took part in the survey. Benchmarking can provide you with an indication of where you perform better than the average, and what you should aim for in areas where you may wish to improve. Section score slides also include a comparison with other trusts in your region. It may be helpful to compare yourself with regional trusts, so you can learn from and share learnings with trusts in your area who care for similar populations.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results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the score for your trust and breakdown of scores across sites within your trust. Internal benchmarking may be helpful so you can compare sites within your organisation, sharing best practice within the trust and identifying any sites that may need attention.</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Trends over time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your trust’s mean score for each evaluative question in the survey shown in a significance test table, comparing it to your 2020 mean score. This allows you to see if your trust has made statistically significant improvements between survey years.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Appendix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additional data for your trust; further information on the survey methodology; interpretation of graphs in this report.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How to interpret the graphs in this report</a:t>
            </a: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There are several types of graphs in this report which show how the score for your trust compares to the scores achieved by all trusts that took part in the survey.</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two chart types used in the section ‘benchmarking’ use the ‘expected range’ technique to show results. For information on how to interpret these graphs, please refer to the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3" action="ppaction://hlinksldjump"/>
              </a:rPr>
              <a:t>Appendix</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Other data sources</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More information is available about the following topics at their respective websites, listed below:</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Full national results; link to view the results for each trust; technical document: </a:t>
            </a:r>
            <a:r>
              <a:rPr kumimoji="0" lang="en-GB" sz="12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4"/>
              </a:rPr>
              <a:t>www.cqc.org.uk/inpatientsurvey</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National and trust-level data for all trusts who took part in the Adult Inpatient 2021 survey: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5"/>
              </a:rPr>
              <a:t>https://nhssurveys.org/surveys/survey/02-adults-inpatients/year/2021/</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Full details of the methodology for the survey, instructions for trusts and contractors to carry out the survey, and the survey development report can also be found on the NHS Surveys website.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on the NHS Patient Survey Programme, including results from other surveys: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6"/>
              </a:rPr>
              <a:t>www.cqc.org.uk/content/surveys</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about how the CQC monitors hospitals: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7"/>
              </a:rPr>
              <a:t>www.cqc.org.uk/what-we-do/how-we-use-information/monitoring-nhs-acute-hospitals</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38798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dec="http://schemas.microsoft.com/office/drawing/2017/decorative" xmlns:a16="http://schemas.microsoft.com/office/drawing/2014/main"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2817726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32718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Feedback on care</a:t>
            </a:r>
          </a:p>
        </p:txBody>
      </p:sp>
      <p:sp>
        <p:nvSpPr>
          <p:cNvPr id="34" name="Title 4">
            <a:extLst>
              <a:ext uri="{FF2B5EF4-FFF2-40B4-BE49-F238E27FC236}">
                <a16:creationId xmlns:a16="http://schemas.microsoft.com/office/drawing/2014/main" id="{99C3668F-84EA-4B8A-B0B4-534E0F593FD9}"/>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Q49. During your hospital stay, were you ever asked to give your views on the quality of your care?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788EA3C7-35E1-4162-A045-059A0E3408E7}"/>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922E4D46-5A08-4C9B-9B87-31593A300C24}"/>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654ff4e19d848aa"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0693637-F0DF-488F-9D63-D95662F63D2B}"/>
              </a:ext>
            </a:extLst>
          </p:cNvPr>
          <p:cNvGraphicFramePr/>
          <p:nvPr>
            <p:extLst>
              <p:ext uri="{D42A27DB-BD31-4B8C-83A1-F6EECF244321}">
                <p14:modId xmlns:p14="http://schemas.microsoft.com/office/powerpoint/2010/main" val="3914423747"/>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485C624A-C147-4CD2-9671-3A877B5AE08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FB40EE09-BB1B-42A5-95CB-232804F39591}"/>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50b6189108bafcaa" descr="A bar chart showing the question scores for sites within your trust. The colour of the chart corresponds with the legend above.">
            <a:extLst>
              <a:ext uri="{FF2B5EF4-FFF2-40B4-BE49-F238E27FC236}">
                <a16:creationId xmlns:a16="http://schemas.microsoft.com/office/drawing/2014/main" id="{BDD64110-15DC-4562-9724-E063C1C817F8}"/>
              </a:ext>
            </a:extLst>
          </p:cNvPr>
          <p:cNvGraphicFramePr/>
          <p:nvPr>
            <p:extLst>
              <p:ext uri="{D42A27DB-BD31-4B8C-83A1-F6EECF244321}">
                <p14:modId xmlns:p14="http://schemas.microsoft.com/office/powerpoint/2010/main" val="362248731"/>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a94d0ac4619887cb_CalcTable" descr="Legend showing the name of each of the Trust sites referred to in the chart above.">
            <a:extLst>
              <a:ext uri="{FF2B5EF4-FFF2-40B4-BE49-F238E27FC236}">
                <a16:creationId xmlns:a16="http://schemas.microsoft.com/office/drawing/2014/main" id="{51823A0E-00FE-4119-BFA4-A6C7A0CF7982}"/>
              </a:ext>
            </a:extLst>
          </p:cNvPr>
          <p:cNvGraphicFramePr>
            <a:graphicFrameLocks noGrp="1"/>
          </p:cNvGraphicFramePr>
          <p:nvPr>
            <p:extLst>
              <p:ext uri="{D42A27DB-BD31-4B8C-83A1-F6EECF244321}">
                <p14:modId xmlns:p14="http://schemas.microsoft.com/office/powerpoint/2010/main" val="327534108"/>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WHITTINGTON HOSPITAL (288)</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79" y="553477"/>
            <a:ext cx="2518021"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Respect and dignity </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Q47. Overall, did you feel you were treated with respect and dignity while you were in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B717B19-3370-48A6-9010-2586CD80DCD0}"/>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0B23E1E2-0C7B-4C5D-9D92-0319DCF8C1B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81b588a1d4704028"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1FB703F-CDA2-45A7-92A2-5E32A5253CC1}"/>
              </a:ext>
            </a:extLst>
          </p:cNvPr>
          <p:cNvGraphicFramePr/>
          <p:nvPr>
            <p:extLst>
              <p:ext uri="{D42A27DB-BD31-4B8C-83A1-F6EECF244321}">
                <p14:modId xmlns:p14="http://schemas.microsoft.com/office/powerpoint/2010/main" val="449404395"/>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D68B873-68A0-47F7-AC3D-2DFF013C5A21}"/>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7A15199B-ADE3-41AA-82D9-C855EE3FC3F2}"/>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a94d0ac4619887cb" hidden="1">
            <a:extLst>
              <a:ext uri="{FF2B5EF4-FFF2-40B4-BE49-F238E27FC236}">
                <a16:creationId xmlns:a16="http://schemas.microsoft.com/office/drawing/2014/main" id="{C5FE52AD-6DA4-40DD-BA11-4A079C174FB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3528919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1540c6c29a5c945" descr="A bar chart showing the question scores for sites within your trust. The colour of the chart corresponds with the legend above.">
            <a:extLst>
              <a:ext uri="{FF2B5EF4-FFF2-40B4-BE49-F238E27FC236}">
                <a16:creationId xmlns:a16="http://schemas.microsoft.com/office/drawing/2014/main" id="{D56F60FD-0A61-4051-B5B7-7F639EA14526}"/>
              </a:ext>
            </a:extLst>
          </p:cNvPr>
          <p:cNvGraphicFramePr/>
          <p:nvPr>
            <p:extLst>
              <p:ext uri="{D42A27DB-BD31-4B8C-83A1-F6EECF244321}">
                <p14:modId xmlns:p14="http://schemas.microsoft.com/office/powerpoint/2010/main" val="789132477"/>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fd672a6181d43143_CalcTable" descr="Legend showing the name of each of the Trust sites referred to in the chart above.">
            <a:extLst>
              <a:ext uri="{FF2B5EF4-FFF2-40B4-BE49-F238E27FC236}">
                <a16:creationId xmlns:a16="http://schemas.microsoft.com/office/drawing/2014/main" id="{D8AE3085-A42F-4DA2-9FF6-1BB8C286DDE0}"/>
              </a:ext>
            </a:extLst>
          </p:cNvPr>
          <p:cNvGraphicFramePr>
            <a:graphicFrameLocks noGrp="1"/>
          </p:cNvGraphicFramePr>
          <p:nvPr>
            <p:extLst>
              <p:ext uri="{D42A27DB-BD31-4B8C-83A1-F6EECF244321}">
                <p14:modId xmlns:p14="http://schemas.microsoft.com/office/powerpoint/2010/main" val="3877347007"/>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WHITTINGTON HOSPITAL (352)</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fd672a6181d43143" hidden="1">
            <a:extLst>
              <a:ext uri="{FF2B5EF4-FFF2-40B4-BE49-F238E27FC236}">
                <a16:creationId xmlns:a16="http://schemas.microsoft.com/office/drawing/2014/main" id="{AB0FCFCE-639C-40EE-B7F5-875C23A1B2C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20271245"/>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301794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3180259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1214005"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Overall</a:t>
            </a:r>
          </a:p>
        </p:txBody>
      </p:sp>
      <p:sp>
        <p:nvSpPr>
          <p:cNvPr id="21" name="Title 4">
            <a:extLst>
              <a:ext uri="{FF2B5EF4-FFF2-40B4-BE49-F238E27FC236}">
                <a16:creationId xmlns:a16="http://schemas.microsoft.com/office/drawing/2014/main" id="{38670342-197A-4385-9E82-DC854DD19132}"/>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Q48. Overall, how was your experience while you were in the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18" name="Title 6">
            <a:extLst>
              <a:ext uri="{FF2B5EF4-FFF2-40B4-BE49-F238E27FC236}">
                <a16:creationId xmlns:a16="http://schemas.microsoft.com/office/drawing/2014/main" id="{011FCD04-6AAC-41A2-89F5-9AAFCD42E863}"/>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19" name="Rectangle 18">
            <a:extLst>
              <a:ext uri="{FF2B5EF4-FFF2-40B4-BE49-F238E27FC236}">
                <a16:creationId xmlns:a16="http://schemas.microsoft.com/office/drawing/2014/main" id="{C55310A1-93C9-47B5-955D-CFA1CD092F9D}"/>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20" name="D_3019633296ac47f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7569EA7-A6A8-4495-97F9-AFC43B0410B9}"/>
              </a:ext>
            </a:extLst>
          </p:cNvPr>
          <p:cNvGraphicFramePr/>
          <p:nvPr>
            <p:extLst>
              <p:ext uri="{D42A27DB-BD31-4B8C-83A1-F6EECF244321}">
                <p14:modId xmlns:p14="http://schemas.microsoft.com/office/powerpoint/2010/main" val="4242548902"/>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23" name="Title 6">
            <a:extLst>
              <a:ext uri="{FF2B5EF4-FFF2-40B4-BE49-F238E27FC236}">
                <a16:creationId xmlns:a16="http://schemas.microsoft.com/office/drawing/2014/main" id="{43E18209-A3E7-4594-BBF6-BD75DE26B28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24" name="Rectangle 23">
            <a:extLst>
              <a:ext uri="{FF2B5EF4-FFF2-40B4-BE49-F238E27FC236}">
                <a16:creationId xmlns:a16="http://schemas.microsoft.com/office/drawing/2014/main" id="{E18A1F16-39FE-431E-B49B-E1BDEAC3A49B}"/>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17" name="D_16b457d955985318" hidden="1">
            <a:extLst>
              <a:ext uri="{FF2B5EF4-FFF2-40B4-BE49-F238E27FC236}">
                <a16:creationId xmlns:a16="http://schemas.microsoft.com/office/drawing/2014/main" id="{C297A35F-FA42-408C-B36C-B045AAECE9C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7671286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5" name="D_99fcad96a21cc7f4" descr="A bar chart showing the question scores for sites within your trust. The colour of the chart corresponds with the legend above.">
            <a:extLst>
              <a:ext uri="{FF2B5EF4-FFF2-40B4-BE49-F238E27FC236}">
                <a16:creationId xmlns:a16="http://schemas.microsoft.com/office/drawing/2014/main" id="{81DB0BC4-682C-45DC-A9C0-20E611F3F5EB}"/>
              </a:ext>
            </a:extLst>
          </p:cNvPr>
          <p:cNvGraphicFramePr/>
          <p:nvPr>
            <p:extLst>
              <p:ext uri="{D42A27DB-BD31-4B8C-83A1-F6EECF244321}">
                <p14:modId xmlns:p14="http://schemas.microsoft.com/office/powerpoint/2010/main" val="898066985"/>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8" name="D_16b457d955985318_CalcTable" descr="Legend showing the name of each of the Trust sites referred to in the chart above.">
            <a:extLst>
              <a:ext uri="{FF2B5EF4-FFF2-40B4-BE49-F238E27FC236}">
                <a16:creationId xmlns:a16="http://schemas.microsoft.com/office/drawing/2014/main" id="{881757FF-E309-427C-B580-4C8DF212AC18}"/>
              </a:ext>
            </a:extLst>
          </p:cNvPr>
          <p:cNvGraphicFramePr>
            <a:graphicFrameLocks noGrp="1"/>
          </p:cNvGraphicFramePr>
          <p:nvPr>
            <p:extLst>
              <p:ext uri="{D42A27DB-BD31-4B8C-83A1-F6EECF244321}">
                <p14:modId xmlns:p14="http://schemas.microsoft.com/office/powerpoint/2010/main" val="970520645"/>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WHITTINGTON HOSPITAL (349)</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Tree>
    <p:extLst>
      <p:ext uri="{BB962C8B-B14F-4D97-AF65-F5344CB8AC3E}">
        <p14:creationId xmlns:p14="http://schemas.microsoft.com/office/powerpoint/2010/main" val="397487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4D99626F-A16D-4B0B-93F5-3799E39773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62</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1286501"/>
            <a:ext cx="5154159" cy="553998"/>
          </a:xfrm>
        </p:spPr>
        <p:txBody>
          <a:bodyPr/>
          <a:lstStyle/>
          <a:p>
            <a:r>
              <a:rPr lang="en-GB" b="1" dirty="0">
                <a:cs typeface="Arial" panose="020B0604020202020204" pitchFamily="34" charset="0"/>
              </a:rPr>
              <a:t>Trends over time</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2200439"/>
            <a:ext cx="9666424" cy="4005648"/>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your mean trust score for each evaluative question in the survey</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where comparable data is available, statistical </a:t>
            </a:r>
            <a:r>
              <a:rPr lang="en-GB" sz="2000" dirty="0">
                <a:solidFill>
                  <a:prstClr val="white"/>
                </a:solidFill>
                <a:latin typeface="Arial"/>
              </a:rPr>
              <a:t>significance testing using a two sample t-test </a:t>
            </a:r>
            <a:r>
              <a:rPr kumimoji="0" lang="en-GB" sz="2000" i="0" u="none" strike="noStrike" kern="1200" cap="none" spc="0" normalizeH="0" baseline="0" noProof="0" dirty="0">
                <a:ln>
                  <a:noFill/>
                </a:ln>
                <a:solidFill>
                  <a:prstClr val="white"/>
                </a:solidFill>
                <a:effectLst/>
                <a:uLnTx/>
                <a:uFillTx/>
                <a:latin typeface="Arial"/>
                <a:ea typeface="+mj-ea"/>
                <a:cs typeface="+mj-cs"/>
              </a:rPr>
              <a:t>has been carried out against the 2020 survey results for each relevant question. Where a change in results is shown as ‘significant’, this indicates that this change is not due to random chance, but is likely due to some particular factor at your trust. Significant increases are indicated with a up arrow and significant decreases are indicated with a </a:t>
            </a:r>
            <a:r>
              <a:rPr lang="en-GB" sz="2000" dirty="0">
                <a:solidFill>
                  <a:prstClr val="white"/>
                </a:solidFill>
                <a:latin typeface="Arial"/>
              </a:rPr>
              <a:t>down</a:t>
            </a:r>
            <a:r>
              <a:rPr kumimoji="0" lang="en-GB" sz="2000" i="0" u="none" strike="noStrike" kern="1200" cap="none" spc="0" normalizeH="0" baseline="0" noProof="0" dirty="0">
                <a:ln>
                  <a:noFill/>
                </a:ln>
                <a:solidFill>
                  <a:prstClr val="white"/>
                </a:solidFill>
                <a:effectLst/>
                <a:uLnTx/>
                <a:uFillTx/>
                <a:latin typeface="Arial"/>
                <a:ea typeface="+mj-ea"/>
                <a:cs typeface="+mj-cs"/>
              </a:rPr>
              <a:t> arrow.</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the following questions were new or changed for 2021 and therefore are not included in this section: Q4, Q11, Q12, Q14, Q27, Q40</a:t>
            </a:r>
          </a:p>
          <a:p>
            <a:pPr marL="180975" indent="-180975">
              <a:lnSpc>
                <a:spcPct val="110000"/>
              </a:lnSpc>
              <a:spcBef>
                <a:spcPts val="600"/>
              </a:spcBef>
              <a:buFont typeface="Arial" panose="020B0604020202020204" pitchFamily="34" charset="0"/>
              <a:buChar char="•"/>
            </a:pPr>
            <a:endParaRPr kumimoji="0" lang="en-GB" sz="2000" i="0" u="none" strike="noStrike" kern="1200" cap="none" spc="0" normalizeH="0" baseline="0" noProof="0" dirty="0">
              <a:ln>
                <a:noFill/>
              </a:ln>
              <a:solidFill>
                <a:prstClr val="white"/>
              </a:solidFill>
              <a:effectLst/>
              <a:uLnTx/>
              <a:uFillTx/>
              <a:latin typeface="Arial"/>
              <a:ea typeface="+mj-ea"/>
              <a:cs typeface="+mj-cs"/>
            </a:endParaRPr>
          </a:p>
        </p:txBody>
      </p:sp>
      <p:sp>
        <p:nvSpPr>
          <p:cNvPr id="7" name="DOIDELETE" hidden="1">
            <a:extLst>
              <a:ext uri="{FF2B5EF4-FFF2-40B4-BE49-F238E27FC236}">
                <a16:creationId xmlns:a16="http://schemas.microsoft.com/office/drawing/2014/main" id="{B304072D-5B48-4F53-8446-B0D55729BFC8}"/>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074900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dec="http://schemas.microsoft.com/office/drawing/2017/decorative" xmlns:a16="http://schemas.microsoft.com/office/drawing/2014/main"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Admission to hospital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63</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184666"/>
          </a:xfrm>
          <a:prstGeom prst="rect">
            <a:avLst/>
          </a:prstGeom>
          <a:noFill/>
        </p:spPr>
        <p:txBody>
          <a:bodyPr wrap="square" lIns="0" tIns="0" rIns="0" bIns="0" rtlCol="0">
            <a:spAutoFit/>
          </a:bodyPr>
          <a:lstStyle/>
          <a:p>
            <a:pPr>
              <a:lnSpc>
                <a:spcPct val="100000"/>
              </a:lnSpc>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p:txBody>
      </p:sp>
      <p:graphicFrame>
        <p:nvGraphicFramePr>
          <p:cNvPr id="12" name="Ipsos Ribbon Rules" hidden="1">
            <a:extLst>
              <a:ext uri="{FF2B5EF4-FFF2-40B4-BE49-F238E27FC236}">
                <a16:creationId xmlns:a16="http://schemas.microsoft.com/office/drawing/2014/main" id="{B97C82F1-00A6-46DD-B638-D23EAB003FC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0327732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D_c8ae11ec42910ff5" hidden="1">
            <a:extLst>
              <a:ext uri="{FF2B5EF4-FFF2-40B4-BE49-F238E27FC236}">
                <a16:creationId xmlns:a16="http://schemas.microsoft.com/office/drawing/2014/main" id="{D7497A30-0BB1-426D-93A9-37DF80E7D4E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5229183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0" name="Table 12">
            <a:extLst>
              <a:ext uri="{FF2B5EF4-FFF2-40B4-BE49-F238E27FC236}">
                <a16:creationId xmlns:a16="http://schemas.microsoft.com/office/drawing/2014/main" id="{F1D733BC-3B08-404E-834F-81B81076AB7B}"/>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4" name="Table 20">
            <a:extLst>
              <a:ext uri="{FF2B5EF4-FFF2-40B4-BE49-F238E27FC236}">
                <a16:creationId xmlns:a16="http://schemas.microsoft.com/office/drawing/2014/main" id="{25362EAA-2521-4B1E-A3C6-9FFF5CFD46C0}"/>
              </a:ext>
            </a:extLst>
          </p:cNvPr>
          <p:cNvGraphicFramePr>
            <a:graphicFrameLocks noGrp="1"/>
          </p:cNvGraphicFramePr>
          <p:nvPr>
            <p:extLst>
              <p:ext uri="{D42A27DB-BD31-4B8C-83A1-F6EECF244321}">
                <p14:modId xmlns:p14="http://schemas.microsoft.com/office/powerpoint/2010/main" val="3604765579"/>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23" name="Table 22">
            <a:extLst>
              <a:ext uri="{FF2B5EF4-FFF2-40B4-BE49-F238E27FC236}">
                <a16:creationId xmlns:a16="http://schemas.microsoft.com/office/drawing/2014/main" id="{C34718F0-7C62-4D4D-AED3-77A4680A618E}"/>
              </a:ext>
            </a:extLst>
          </p:cNvPr>
          <p:cNvGraphicFramePr>
            <a:graphicFrameLocks noGrp="1"/>
          </p:cNvGraphicFramePr>
          <p:nvPr>
            <p:extLst>
              <p:ext uri="{D42A27DB-BD31-4B8C-83A1-F6EECF244321}">
                <p14:modId xmlns:p14="http://schemas.microsoft.com/office/powerpoint/2010/main" val="645575972"/>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1" name="D_c8ae11ec42910ff5_CalcTable" descr="A table showing changes since 2019, and whether those changes are statistically significant.">
            <a:extLst>
              <a:ext uri="{FF2B5EF4-FFF2-40B4-BE49-F238E27FC236}">
                <a16:creationId xmlns:a16="http://schemas.microsoft.com/office/drawing/2014/main" id="{261F69A9-5721-4411-BE0E-6156C77F11DF}"/>
              </a:ext>
            </a:extLst>
          </p:cNvPr>
          <p:cNvGraphicFramePr>
            <a:graphicFrameLocks noGrp="1"/>
          </p:cNvGraphicFramePr>
          <p:nvPr>
            <p:extLst>
              <p:ext uri="{D42A27DB-BD31-4B8C-83A1-F6EECF244321}">
                <p14:modId xmlns:p14="http://schemas.microsoft.com/office/powerpoint/2010/main" val="309387450"/>
              </p:ext>
            </p:extLst>
          </p:nvPr>
        </p:nvGraphicFramePr>
        <p:xfrm>
          <a:off x="444474" y="2806843"/>
          <a:ext cx="11311204" cy="975360"/>
        </p:xfrm>
        <a:graphic>
          <a:graphicData uri="http://schemas.openxmlformats.org/drawingml/2006/table">
            <a:tbl>
              <a:tblPr firstRow="1" bandRow="1">
                <a:tableStyleId>{2D5ABB26-0587-4C30-8999-92F81FD0307C}</a:tableStyleId>
              </a:tblPr>
              <a:tblGrid>
                <a:gridCol w="542978">
                  <a:extLst>
                    <a:ext uri="{9D8B030D-6E8A-4147-A177-3AD203B41FA5}">
                      <a16:colId xmlns:a16="http://schemas.microsoft.com/office/drawing/2014/main" val="2230222494"/>
                    </a:ext>
                  </a:extLst>
                </a:gridCol>
                <a:gridCol w="7601231">
                  <a:extLst>
                    <a:ext uri="{9D8B030D-6E8A-4147-A177-3AD203B41FA5}">
                      <a16:colId xmlns:a16="http://schemas.microsoft.com/office/drawing/2014/main" val="36032782"/>
                    </a:ext>
                  </a:extLst>
                </a:gridCol>
                <a:gridCol w="1055665">
                  <a:extLst>
                    <a:ext uri="{9D8B030D-6E8A-4147-A177-3AD203B41FA5}">
                      <a16:colId xmlns:a16="http://schemas.microsoft.com/office/drawing/2014/main" val="685697838"/>
                    </a:ext>
                  </a:extLst>
                </a:gridCol>
                <a:gridCol w="1055665">
                  <a:extLst>
                    <a:ext uri="{9D8B030D-6E8A-4147-A177-3AD203B41FA5}">
                      <a16:colId xmlns:a16="http://schemas.microsoft.com/office/drawing/2014/main" val="2193533411"/>
                    </a:ext>
                  </a:extLst>
                </a:gridCol>
                <a:gridCol w="1055665">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How did you feel about the length of time you were on the waiting list before your admission to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66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7.3</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How long do you feel you had to wait to get to a bed on a ward after you arrived at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338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6.3▼</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sp>
        <p:nvSpPr>
          <p:cNvPr id="13" name="DOIDELETE" hidden="1">
            <a:extLst>
              <a:ext uri="{FF2B5EF4-FFF2-40B4-BE49-F238E27FC236}">
                <a16:creationId xmlns:a16="http://schemas.microsoft.com/office/drawing/2014/main" id="{D190D6E1-3B77-4557-B9D6-97201CEC9F44}"/>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58816330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The hospital and ward </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64</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Q4, Q11, Q12, Q14.</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22" name="Table 12">
            <a:extLst>
              <a:ext uri="{FF2B5EF4-FFF2-40B4-BE49-F238E27FC236}">
                <a16:creationId xmlns:a16="http://schemas.microsoft.com/office/drawing/2014/main" id="{D75C85F6-249E-4819-B3EB-AA0E502C10C6}"/>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646BDFB7-F4FD-4DF9-8327-4E08F7826DCA}"/>
              </a:ext>
            </a:extLst>
          </p:cNvPr>
          <p:cNvGraphicFramePr>
            <a:graphicFrameLocks noGrp="1"/>
          </p:cNvGraphicFramePr>
          <p:nvPr>
            <p:extLst>
              <p:ext uri="{D42A27DB-BD31-4B8C-83A1-F6EECF244321}">
                <p14:modId xmlns:p14="http://schemas.microsoft.com/office/powerpoint/2010/main" val="3994387192"/>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083220566"/>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6" name="D_21366f08c726a7d0" hidden="1">
            <a:extLst>
              <a:ext uri="{FF2B5EF4-FFF2-40B4-BE49-F238E27FC236}">
                <a16:creationId xmlns:a16="http://schemas.microsoft.com/office/drawing/2014/main" id="{8197D661-E71C-49F8-ACDC-458D0B25937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516509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5" name="Ipsos Ribbon Rules" hidden="1">
            <a:extLst>
              <a:ext uri="{FF2B5EF4-FFF2-40B4-BE49-F238E27FC236}">
                <a16:creationId xmlns:a16="http://schemas.microsoft.com/office/drawing/2014/main" id="{BC73900E-C0AB-45D3-A414-1E3B4C1E696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1522371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21366f08c726a7d0_CalcTable" descr="A table showing changes since 2019, and whether those changes are statistically significant.">
            <a:extLst>
              <a:ext uri="{FF2B5EF4-FFF2-40B4-BE49-F238E27FC236}">
                <a16:creationId xmlns:a16="http://schemas.microsoft.com/office/drawing/2014/main" id="{74C040DB-DF07-4776-93C7-2BB84F488DDD}"/>
              </a:ext>
            </a:extLst>
          </p:cNvPr>
          <p:cNvGraphicFramePr>
            <a:graphicFrameLocks noGrp="1"/>
          </p:cNvGraphicFramePr>
          <p:nvPr>
            <p:extLst>
              <p:ext uri="{D42A27DB-BD31-4B8C-83A1-F6EECF244321}">
                <p14:modId xmlns:p14="http://schemas.microsoft.com/office/powerpoint/2010/main" val="3651396467"/>
              </p:ext>
            </p:extLst>
          </p:nvPr>
        </p:nvGraphicFramePr>
        <p:xfrm>
          <a:off x="444475" y="2806843"/>
          <a:ext cx="11311202" cy="268224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noise from other patients?</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328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5.2</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noise from staff?</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328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8.0</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hospital lighting?</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328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8.2</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Did the hospital staff explain the reasons for changing wards during the night in a way you could understand?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86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6.2</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lang="en-GB" sz="1000" dirty="0">
                          <a:latin typeface="Arial" panose="020B0604020202020204" pitchFamily="34" charset="0"/>
                          <a:cs typeface="Arial" panose="020B0604020202020204" pitchFamily="34" charset="0"/>
                        </a:rPr>
                        <a:t>Q8.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How clean was the hospital room or ward that you were in?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344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8.5</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1BE48"/>
                    </a:solidFill>
                  </a:tcPr>
                </a:tc>
                <a:tc>
                  <a:txBody>
                    <a:bodyPr/>
                    <a:lstStyle/>
                    <a:p>
                      <a:pPr algn="ctr"/>
                      <a:r>
                        <a:rPr lang="en-GB" sz="1000">
                          <a:latin typeface="Arial" panose="020B0604020202020204" pitchFamily="34" charset="0"/>
                          <a:cs typeface="Arial" panose="020B0604020202020204" pitchFamily="34" charset="0"/>
                        </a:rPr>
                        <a:t>8.6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lang="en-GB" sz="1000" dirty="0">
                          <a:latin typeface="Arial" panose="020B0604020202020204" pitchFamily="34" charset="0"/>
                          <a:cs typeface="Arial" panose="020B0604020202020204" pitchFamily="34" charset="0"/>
                        </a:rPr>
                        <a:t>Q9.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Did you get enough help from staff to wash or keep yourself clean?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257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7.8</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r>
                        <a:rPr lang="en-GB" sz="1000" dirty="0">
                          <a:latin typeface="Arial" panose="020B0604020202020204" pitchFamily="34" charset="0"/>
                          <a:cs typeface="Arial" panose="020B0604020202020204" pitchFamily="34" charset="0"/>
                        </a:rPr>
                        <a:t>Q10.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If you brought medication with you to hospital, were you able to take it when you needed to?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139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8.1</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Q13.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you get enough help from staff to eat your meals?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117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6.3▼</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1BE48"/>
                    </a:solidFill>
                  </a:tcPr>
                </a:tc>
                <a:tc>
                  <a:txBody>
                    <a:bodyPr/>
                    <a:lstStyle/>
                    <a:p>
                      <a:pPr algn="ctr"/>
                      <a:r>
                        <a:rPr lang="en-GB" sz="1000">
                          <a:latin typeface="Arial" panose="020B0604020202020204" pitchFamily="34" charset="0"/>
                          <a:cs typeface="Arial" panose="020B0604020202020204" pitchFamily="34" charset="0"/>
                        </a:rPr>
                        <a:t>7.6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36136842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Q15.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During your time in hospital, did you get enough to drink?</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323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9.1</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39017283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sp>
        <p:nvSpPr>
          <p:cNvPr id="12" name="DOIDELETE" hidden="1">
            <a:extLst>
              <a:ext uri="{FF2B5EF4-FFF2-40B4-BE49-F238E27FC236}">
                <a16:creationId xmlns:a16="http://schemas.microsoft.com/office/drawing/2014/main" id="{C22A07DE-8469-48E6-B0DF-49C0D27E4A89}"/>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87675406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Doctors / Nurses</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65</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523220"/>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6" name="Table 12">
            <a:extLst>
              <a:ext uri="{FF2B5EF4-FFF2-40B4-BE49-F238E27FC236}">
                <a16:creationId xmlns:a16="http://schemas.microsoft.com/office/drawing/2014/main" id="{3AD659CD-8B9C-4F24-B041-B142FFA0A343}"/>
              </a:ext>
            </a:extLst>
          </p:cNvPr>
          <p:cNvGraphicFramePr>
            <a:graphicFrameLocks noGrp="1"/>
          </p:cNvGraphicFramePr>
          <p:nvPr>
            <p:extLst>
              <p:ext uri="{D42A27DB-BD31-4B8C-83A1-F6EECF244321}">
                <p14:modId xmlns:p14="http://schemas.microsoft.com/office/powerpoint/2010/main" val="2753004884"/>
              </p:ext>
            </p:extLst>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7" name="Table 20">
            <a:extLst>
              <a:ext uri="{FF2B5EF4-FFF2-40B4-BE49-F238E27FC236}">
                <a16:creationId xmlns:a16="http://schemas.microsoft.com/office/drawing/2014/main" id="{C27495A3-10A1-4956-9D38-1C8DD2DA3F04}"/>
              </a:ext>
            </a:extLst>
          </p:cNvPr>
          <p:cNvGraphicFramePr>
            <a:graphicFrameLocks noGrp="1"/>
          </p:cNvGraphicFramePr>
          <p:nvPr>
            <p:extLst>
              <p:ext uri="{D42A27DB-BD31-4B8C-83A1-F6EECF244321}">
                <p14:modId xmlns:p14="http://schemas.microsoft.com/office/powerpoint/2010/main" val="4149000672"/>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660645943"/>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Doctors</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3" name="D_c2da6563b5594f8d_CalcTable" descr="A table showing changes since 2019, and whether those changes are statistically significant.">
            <a:extLst>
              <a:ext uri="{FF2B5EF4-FFF2-40B4-BE49-F238E27FC236}">
                <a16:creationId xmlns:a16="http://schemas.microsoft.com/office/drawing/2014/main" id="{35F77325-A2F0-496D-8291-89AF43C4A1CB}"/>
              </a:ext>
            </a:extLst>
          </p:cNvPr>
          <p:cNvGraphicFramePr>
            <a:graphicFrameLocks noGrp="1"/>
          </p:cNvGraphicFramePr>
          <p:nvPr>
            <p:extLst>
              <p:ext uri="{D42A27DB-BD31-4B8C-83A1-F6EECF244321}">
                <p14:modId xmlns:p14="http://schemas.microsoft.com/office/powerpoint/2010/main" val="2891070355"/>
              </p:ext>
            </p:extLst>
          </p:nvPr>
        </p:nvGraphicFramePr>
        <p:xfrm>
          <a:off x="444475" y="2806843"/>
          <a:ext cx="11311202" cy="73152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Q16.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you asked doctors questions, did you get answers you could understand?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334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8.7</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Q17.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you have confidence and trust in the doctors treating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357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8.9▼</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Q18.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doctors spoke about your care in front of you, were you included in the conversation?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351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8.1▼</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bl>
          </a:graphicData>
        </a:graphic>
      </p:graphicFrame>
      <p:graphicFrame>
        <p:nvGraphicFramePr>
          <p:cNvPr id="19" name="Table 18">
            <a:extLst>
              <a:ext uri="{FF2B5EF4-FFF2-40B4-BE49-F238E27FC236}">
                <a16:creationId xmlns:a16="http://schemas.microsoft.com/office/drawing/2014/main" id="{D3A54280-AE2F-464E-84AA-A807D9C33493}"/>
              </a:ext>
            </a:extLst>
          </p:cNvPr>
          <p:cNvGraphicFramePr>
            <a:graphicFrameLocks noGrp="1"/>
          </p:cNvGraphicFramePr>
          <p:nvPr>
            <p:extLst>
              <p:ext uri="{D42A27DB-BD31-4B8C-83A1-F6EECF244321}">
                <p14:modId xmlns:p14="http://schemas.microsoft.com/office/powerpoint/2010/main" val="3271595623"/>
              </p:ext>
            </p:extLst>
          </p:nvPr>
        </p:nvGraphicFramePr>
        <p:xfrm>
          <a:off x="444474" y="382995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Nurses</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1" name="D_c2da6563b5594f8d" hidden="1">
            <a:extLst>
              <a:ext uri="{FF2B5EF4-FFF2-40B4-BE49-F238E27FC236}">
                <a16:creationId xmlns:a16="http://schemas.microsoft.com/office/drawing/2014/main" id="{910ACA29-0EA9-4755-B3A5-AB3B8150BC0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8157715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0ae307b5b2a8fd66" hidden="1">
            <a:extLst>
              <a:ext uri="{FF2B5EF4-FFF2-40B4-BE49-F238E27FC236}">
                <a16:creationId xmlns:a16="http://schemas.microsoft.com/office/drawing/2014/main" id="{CB41A3D2-0ADA-49D1-80D5-9D7659F1B01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05474049"/>
              </p:ext>
            </p:extLst>
          </p:nvPr>
        </p:nvGraphicFramePr>
        <p:xfrm>
          <a:off x="0" y="6363604"/>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0ae307b5b2a8fd66_CalcTable" descr="A table showing changes since 2019, and whether those changes are statistically significant.">
            <a:extLst>
              <a:ext uri="{FF2B5EF4-FFF2-40B4-BE49-F238E27FC236}">
                <a16:creationId xmlns:a16="http://schemas.microsoft.com/office/drawing/2014/main" id="{5C14C60C-D587-4F90-8F64-CDD058276A29}"/>
              </a:ext>
            </a:extLst>
          </p:cNvPr>
          <p:cNvGraphicFramePr>
            <a:graphicFrameLocks noGrp="1"/>
          </p:cNvGraphicFramePr>
          <p:nvPr>
            <p:extLst>
              <p:ext uri="{D42A27DB-BD31-4B8C-83A1-F6EECF244321}">
                <p14:modId xmlns:p14="http://schemas.microsoft.com/office/powerpoint/2010/main" val="2281886495"/>
              </p:ext>
            </p:extLst>
          </p:nvPr>
        </p:nvGraphicFramePr>
        <p:xfrm>
          <a:off x="444475" y="4096147"/>
          <a:ext cx="11311202" cy="146304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Q19.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you asked nurses questions, did you get answers you could understand?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330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8.3</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Q20.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you have confidence and trust in the nurses treating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356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8.3▼</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1BE48"/>
                    </a:solidFill>
                  </a:tcPr>
                </a:tc>
                <a:tc>
                  <a:txBody>
                    <a:bodyPr/>
                    <a:lstStyle/>
                    <a:p>
                      <a:pPr algn="ctr"/>
                      <a:r>
                        <a:rPr lang="en-GB" sz="1000">
                          <a:latin typeface="Arial" panose="020B0604020202020204" pitchFamily="34" charset="0"/>
                          <a:cs typeface="Arial" panose="020B0604020202020204" pitchFamily="34" charset="0"/>
                        </a:rPr>
                        <a:t>8.9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Q21.</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When nurses spoke about your care in front of you, were you included in the conversation?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351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7.7▼</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87722"/>
                    </a:solidFill>
                  </a:tcPr>
                </a:tc>
                <a:tc>
                  <a:txBody>
                    <a:bodyPr/>
                    <a:lstStyle/>
                    <a:p>
                      <a:pPr algn="ctr"/>
                      <a:r>
                        <a:rPr lang="en-GB" sz="1000">
                          <a:latin typeface="Arial" panose="020B0604020202020204" pitchFamily="34" charset="0"/>
                          <a:cs typeface="Arial" panose="020B0604020202020204" pitchFamily="34" charset="0"/>
                        </a:rPr>
                        <a:t>8.3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Q22.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In your opinion, were there enough nurses on duty to care for you in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351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6.9▼</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5" name="Ipsos Ribbon Rules" hidden="1">
            <a:extLst>
              <a:ext uri="{FF2B5EF4-FFF2-40B4-BE49-F238E27FC236}">
                <a16:creationId xmlns:a16="http://schemas.microsoft.com/office/drawing/2014/main" id="{1814D0CC-2F35-4D85-8210-F85EE660763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5491585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
        <p:nvSpPr>
          <p:cNvPr id="14" name="DOIDELETE" hidden="1">
            <a:extLst>
              <a:ext uri="{FF2B5EF4-FFF2-40B4-BE49-F238E27FC236}">
                <a16:creationId xmlns:a16="http://schemas.microsoft.com/office/drawing/2014/main" id="{9FCF67F6-15FE-4EF8-87FC-8C5447B52BA3}"/>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48982867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Your care and treatment</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66</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Q27.</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6" name="Table 12">
            <a:extLst>
              <a:ext uri="{FF2B5EF4-FFF2-40B4-BE49-F238E27FC236}">
                <a16:creationId xmlns:a16="http://schemas.microsoft.com/office/drawing/2014/main" id="{C36FF693-087B-4CAC-9A3F-FFFD98E3D353}"/>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4751D2A5-D5C5-4F5E-BC98-51ECAA1DC345}"/>
              </a:ext>
            </a:extLst>
          </p:cNvPr>
          <p:cNvGraphicFramePr>
            <a:graphicFrameLocks noGrp="1"/>
          </p:cNvGraphicFramePr>
          <p:nvPr>
            <p:extLst>
              <p:ext uri="{D42A27DB-BD31-4B8C-83A1-F6EECF244321}">
                <p14:modId xmlns:p14="http://schemas.microsoft.com/office/powerpoint/2010/main" val="4205499903"/>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9" name="D_1e3ea0c9ebab05ed_CalcTable" descr="A table showing changes since 2019, and whether those changes are statistically significant.">
            <a:extLst>
              <a:ext uri="{FF2B5EF4-FFF2-40B4-BE49-F238E27FC236}">
                <a16:creationId xmlns:a16="http://schemas.microsoft.com/office/drawing/2014/main" id="{095660A1-E82F-44E4-BA02-C05DFD176B4E}"/>
              </a:ext>
            </a:extLst>
          </p:cNvPr>
          <p:cNvGraphicFramePr>
            <a:graphicFrameLocks noGrp="1"/>
          </p:cNvGraphicFramePr>
          <p:nvPr>
            <p:extLst>
              <p:ext uri="{D42A27DB-BD31-4B8C-83A1-F6EECF244321}">
                <p14:modId xmlns:p14="http://schemas.microsoft.com/office/powerpoint/2010/main" val="2719000986"/>
              </p:ext>
            </p:extLst>
          </p:nvPr>
        </p:nvGraphicFramePr>
        <p:xfrm>
          <a:off x="444475" y="2806843"/>
          <a:ext cx="11311202" cy="225552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Q23.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Thinking about your care and treatment, were you told something by a member of staff that was different to what you had been told by another member of staff?</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301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7.3▼</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D966"/>
                    </a:solidFill>
                  </a:tcPr>
                </a:tc>
                <a:tc>
                  <a:txBody>
                    <a:bodyPr/>
                    <a:lstStyle/>
                    <a:p>
                      <a:pPr algn="ctr"/>
                      <a:r>
                        <a:rPr lang="en-GB" sz="1000">
                          <a:latin typeface="Arial" panose="020B0604020202020204" pitchFamily="34" charset="0"/>
                          <a:cs typeface="Arial" panose="020B0604020202020204" pitchFamily="34" charset="0"/>
                        </a:rPr>
                        <a:t>7.9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Q24.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staff looking after you involve you in decisions about your care and treatment?</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333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6.8▼</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Q25.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How much information about your condition or treatment was given to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342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8.6</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Q26.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Did you feel able to talk to members of hospital staff about your worries and fears?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314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6.7▼</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1BE48"/>
                    </a:solidFill>
                  </a:tcPr>
                </a:tc>
                <a:tc>
                  <a:txBody>
                    <a:bodyPr/>
                    <a:lstStyle/>
                    <a:p>
                      <a:pPr algn="ctr"/>
                      <a:r>
                        <a:rPr lang="en-GB" sz="1000">
                          <a:latin typeface="Arial" panose="020B0604020202020204" pitchFamily="34" charset="0"/>
                          <a:cs typeface="Arial" panose="020B0604020202020204" pitchFamily="34" charset="0"/>
                        </a:rPr>
                        <a:t>7.5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lang="en-GB" sz="1000" dirty="0">
                          <a:latin typeface="Arial" panose="020B0604020202020204" pitchFamily="34" charset="0"/>
                          <a:cs typeface="Arial" panose="020B0604020202020204" pitchFamily="34" charset="0"/>
                        </a:rPr>
                        <a:t>Q28.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given enough privacy when being examined or treated?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343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9.2</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lang="en-GB" sz="1000" dirty="0">
                          <a:latin typeface="Arial" panose="020B0604020202020204" pitchFamily="34" charset="0"/>
                          <a:cs typeface="Arial" panose="020B0604020202020204" pitchFamily="34" charset="0"/>
                        </a:rPr>
                        <a:t>Q29.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Do you think the hospital staff did everything they could to help control your pain?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299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8.7</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able to get a member of staff to help you when you needed attention?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331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7.8</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0" name="D_1e3ea0c9ebab05ed" hidden="1">
            <a:extLst>
              <a:ext uri="{FF2B5EF4-FFF2-40B4-BE49-F238E27FC236}">
                <a16:creationId xmlns:a16="http://schemas.microsoft.com/office/drawing/2014/main" id="{55158A6D-A34E-4FFA-A705-95110B96855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4030373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Ipsos Ribbon Rules" hidden="1">
            <a:extLst>
              <a:ext uri="{FF2B5EF4-FFF2-40B4-BE49-F238E27FC236}">
                <a16:creationId xmlns:a16="http://schemas.microsoft.com/office/drawing/2014/main" id="{ECAB189E-BA9F-4995-B6CF-5E0DDB5C05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0674964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A3C4A3CB-218F-473F-9B4A-6925EB883127}"/>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51064492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Operations and procedures</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67</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184666"/>
          </a:xfrm>
          <a:prstGeom prst="rect">
            <a:avLst/>
          </a:prstGeom>
          <a:noFill/>
        </p:spPr>
        <p:txBody>
          <a:bodyPr wrap="square" lIns="0" tIns="0" rIns="0" bIns="0" rtlCol="0">
            <a:spAutoFit/>
          </a:bodyPr>
          <a:lstStyle/>
          <a:p>
            <a:pPr>
              <a:lnSpc>
                <a:spcPct val="100000"/>
              </a:lnSpc>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p:txBody>
      </p:sp>
      <p:graphicFrame>
        <p:nvGraphicFramePr>
          <p:cNvPr id="16" name="Table 12">
            <a:extLst>
              <a:ext uri="{FF2B5EF4-FFF2-40B4-BE49-F238E27FC236}">
                <a16:creationId xmlns:a16="http://schemas.microsoft.com/office/drawing/2014/main" id="{EAD289E8-37D2-4A7D-8848-176ADD1CB912}"/>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30C7FBCF-D476-47E5-A2A8-AD31BAD9B0B0}"/>
              </a:ext>
            </a:extLst>
          </p:cNvPr>
          <p:cNvGraphicFramePr>
            <a:graphicFrameLocks noGrp="1"/>
          </p:cNvGraphicFramePr>
          <p:nvPr>
            <p:extLst>
              <p:ext uri="{D42A27DB-BD31-4B8C-83A1-F6EECF244321}">
                <p14:modId xmlns:p14="http://schemas.microsoft.com/office/powerpoint/2010/main" val="3516166764"/>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Admission to hospital</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0" name="D_6400d4df6671b97a_CalcTable" descr="A table showing changes since 2019, and whether those changes are statistically significant.">
            <a:extLst>
              <a:ext uri="{FF2B5EF4-FFF2-40B4-BE49-F238E27FC236}">
                <a16:creationId xmlns:a16="http://schemas.microsoft.com/office/drawing/2014/main" id="{9A28532C-F94C-46E3-8A41-607A39EA1D04}"/>
              </a:ext>
            </a:extLst>
          </p:cNvPr>
          <p:cNvGraphicFramePr>
            <a:graphicFrameLocks noGrp="1"/>
          </p:cNvGraphicFramePr>
          <p:nvPr>
            <p:extLst>
              <p:ext uri="{D42A27DB-BD31-4B8C-83A1-F6EECF244321}">
                <p14:modId xmlns:p14="http://schemas.microsoft.com/office/powerpoint/2010/main" val="4195999760"/>
              </p:ext>
            </p:extLst>
          </p:nvPr>
        </p:nvGraphicFramePr>
        <p:xfrm>
          <a:off x="444474" y="2806843"/>
          <a:ext cx="11311208" cy="1219200"/>
        </p:xfrm>
        <a:graphic>
          <a:graphicData uri="http://schemas.openxmlformats.org/drawingml/2006/table">
            <a:tbl>
              <a:tblPr firstRow="1" bandRow="1">
                <a:tableStyleId>{2D5ABB26-0587-4C30-8999-92F81FD0307C}</a:tableStyleId>
              </a:tblPr>
              <a:tblGrid>
                <a:gridCol w="542589">
                  <a:extLst>
                    <a:ext uri="{9D8B030D-6E8A-4147-A177-3AD203B41FA5}">
                      <a16:colId xmlns:a16="http://schemas.microsoft.com/office/drawing/2014/main" val="2230222494"/>
                    </a:ext>
                  </a:extLst>
                </a:gridCol>
                <a:gridCol w="7595773">
                  <a:extLst>
                    <a:ext uri="{9D8B030D-6E8A-4147-A177-3AD203B41FA5}">
                      <a16:colId xmlns:a16="http://schemas.microsoft.com/office/drawing/2014/main" val="36032782"/>
                    </a:ext>
                  </a:extLst>
                </a:gridCol>
                <a:gridCol w="1068444">
                  <a:extLst>
                    <a:ext uri="{9D8B030D-6E8A-4147-A177-3AD203B41FA5}">
                      <a16:colId xmlns:a16="http://schemas.microsoft.com/office/drawing/2014/main" val="685697838"/>
                    </a:ext>
                  </a:extLst>
                </a:gridCol>
                <a:gridCol w="1052201">
                  <a:extLst>
                    <a:ext uri="{9D8B030D-6E8A-4147-A177-3AD203B41FA5}">
                      <a16:colId xmlns:a16="http://schemas.microsoft.com/office/drawing/2014/main" val="2193533411"/>
                    </a:ext>
                  </a:extLst>
                </a:gridCol>
                <a:gridCol w="105220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Q32.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Beforehand, how well did hospital staff answer your questions about the operations or procedures?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139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8.7</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Q33.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Beforehand, how well did hospital staff explain how you might feel after you had the operations or procedures?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149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7.1</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Q34.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After the operations or procedures, how well did hospital staff explain how the operation or procedure had gone?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153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7.5▼</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1" name="D_6400d4df6671b97a" hidden="1">
            <a:extLst>
              <a:ext uri="{FF2B5EF4-FFF2-40B4-BE49-F238E27FC236}">
                <a16:creationId xmlns:a16="http://schemas.microsoft.com/office/drawing/2014/main" id="{74FC7D8A-E4FD-4860-957D-FE124BC3018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4841902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Ipsos Ribbon Rules" hidden="1">
            <a:extLst>
              <a:ext uri="{FF2B5EF4-FFF2-40B4-BE49-F238E27FC236}">
                <a16:creationId xmlns:a16="http://schemas.microsoft.com/office/drawing/2014/main" id="{B32C2874-5631-4F08-82CD-BFCE1C80DF05}"/>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373645146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0058480B-7323-469B-B911-A4DE6048E36C}"/>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18672940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Leaving hospital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68</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Q40.</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9" name="Table 12">
            <a:extLst>
              <a:ext uri="{FF2B5EF4-FFF2-40B4-BE49-F238E27FC236}">
                <a16:creationId xmlns:a16="http://schemas.microsoft.com/office/drawing/2014/main" id="{003C91EB-78A2-47DB-9D6A-66DCE25CFAE3}"/>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8766F3FE-BAF3-4370-B92A-ABFF3FAEDA5F}"/>
              </a:ext>
            </a:extLst>
          </p:cNvPr>
          <p:cNvGraphicFramePr>
            <a:graphicFrameLocks noGrp="1"/>
          </p:cNvGraphicFramePr>
          <p:nvPr>
            <p:extLst>
              <p:ext uri="{D42A27DB-BD31-4B8C-83A1-F6EECF244321}">
                <p14:modId xmlns:p14="http://schemas.microsoft.com/office/powerpoint/2010/main" val="3759085066"/>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2620962703"/>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6" name="D_1b8eb168ca594ead_CalcTable" descr="A table showing changes since 2019, and whether those changes are statistically significant.">
            <a:extLst>
              <a:ext uri="{FF2B5EF4-FFF2-40B4-BE49-F238E27FC236}">
                <a16:creationId xmlns:a16="http://schemas.microsoft.com/office/drawing/2014/main" id="{FDD32611-846B-420E-9027-A1EEF10981C8}"/>
              </a:ext>
            </a:extLst>
          </p:cNvPr>
          <p:cNvGraphicFramePr>
            <a:graphicFrameLocks noGrp="1"/>
          </p:cNvGraphicFramePr>
          <p:nvPr>
            <p:extLst>
              <p:ext uri="{D42A27DB-BD31-4B8C-83A1-F6EECF244321}">
                <p14:modId xmlns:p14="http://schemas.microsoft.com/office/powerpoint/2010/main" val="1873684316"/>
              </p:ext>
            </p:extLst>
          </p:nvPr>
        </p:nvGraphicFramePr>
        <p:xfrm>
          <a:off x="444474" y="2806843"/>
          <a:ext cx="11311204" cy="2987040"/>
        </p:xfrm>
        <a:graphic>
          <a:graphicData uri="http://schemas.openxmlformats.org/drawingml/2006/table">
            <a:tbl>
              <a:tblPr firstRow="1" bandRow="1">
                <a:tableStyleId>{2D5ABB26-0587-4C30-8999-92F81FD0307C}</a:tableStyleId>
              </a:tblPr>
              <a:tblGrid>
                <a:gridCol w="542978">
                  <a:extLst>
                    <a:ext uri="{9D8B030D-6E8A-4147-A177-3AD203B41FA5}">
                      <a16:colId xmlns:a16="http://schemas.microsoft.com/office/drawing/2014/main" val="2230222494"/>
                    </a:ext>
                  </a:extLst>
                </a:gridCol>
                <a:gridCol w="7601231">
                  <a:extLst>
                    <a:ext uri="{9D8B030D-6E8A-4147-A177-3AD203B41FA5}">
                      <a16:colId xmlns:a16="http://schemas.microsoft.com/office/drawing/2014/main" val="36032782"/>
                    </a:ext>
                  </a:extLst>
                </a:gridCol>
                <a:gridCol w="1055665">
                  <a:extLst>
                    <a:ext uri="{9D8B030D-6E8A-4147-A177-3AD203B41FA5}">
                      <a16:colId xmlns:a16="http://schemas.microsoft.com/office/drawing/2014/main" val="685697838"/>
                    </a:ext>
                  </a:extLst>
                </a:gridCol>
                <a:gridCol w="1055665">
                  <a:extLst>
                    <a:ext uri="{9D8B030D-6E8A-4147-A177-3AD203B41FA5}">
                      <a16:colId xmlns:a16="http://schemas.microsoft.com/office/drawing/2014/main" val="2193533411"/>
                    </a:ext>
                  </a:extLst>
                </a:gridCol>
                <a:gridCol w="1055665">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Q35.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staff involve you in decisions about you leaving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340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6.7</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hospital staff take your family or home situation into account when planning for you to leave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270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7.1</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hospital staff discuss with you whether you would need any additional equipment in your home, or any changes to your home, after leaving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157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7.7</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given enough notice about when you were going to leave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353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6.7▼</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Before you left hospital, were you given any information about what you should or should not do after leaving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322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7.9</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Thinking about any medicine you were to take at home, were you given any of the following?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297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4.8</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5.3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Before you left hospital, did you know what would happen next with your care?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327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6.3▼</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hospital staff tell you who to contact if you were worried about your condition or treatment after you left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314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6.3▼</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1BE48"/>
                    </a:solidFill>
                  </a:tcPr>
                </a:tc>
                <a:tc>
                  <a:txBody>
                    <a:bodyPr/>
                    <a:lstStyle/>
                    <a:p>
                      <a:pPr algn="ctr"/>
                      <a:r>
                        <a:rPr lang="en-GB" sz="1000">
                          <a:latin typeface="Arial" panose="020B0604020202020204" pitchFamily="34" charset="0"/>
                          <a:cs typeface="Arial" panose="020B0604020202020204" pitchFamily="34" charset="0"/>
                        </a:rPr>
                        <a:t>7.9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36136842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hospital staff discuss with you whether you may need any further health or social care services after leaving hospital?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204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7.6</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39017283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After leaving hospital, did you get enough support from health or social care services to help you recover or manage your condition?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204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6.0</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2453900319"/>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18" name="D_1b8eb168ca594ead" hidden="1">
            <a:extLst>
              <a:ext uri="{FF2B5EF4-FFF2-40B4-BE49-F238E27FC236}">
                <a16:creationId xmlns:a16="http://schemas.microsoft.com/office/drawing/2014/main" id="{A26CE6F4-AD16-4ADC-8B0E-3FF47831C6D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8085788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Ipsos Ribbon Rules" hidden="1">
            <a:extLst>
              <a:ext uri="{FF2B5EF4-FFF2-40B4-BE49-F238E27FC236}">
                <a16:creationId xmlns:a16="http://schemas.microsoft.com/office/drawing/2014/main" id="{1D371BB8-56BC-4756-98BC-3EBA9C6553B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5056880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134AFC8A-AB37-4CD7-BE26-74A23688F092}"/>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15936240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xfrm>
            <a:off x="380214" y="494396"/>
            <a:ext cx="11560774" cy="654856"/>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Feedback on care / Respect and dignity / Overall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69</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523220"/>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7" name="Table 12">
            <a:extLst>
              <a:ext uri="{FF2B5EF4-FFF2-40B4-BE49-F238E27FC236}">
                <a16:creationId xmlns:a16="http://schemas.microsoft.com/office/drawing/2014/main" id="{75837A70-DD7F-40F7-927D-20090AF16CBE}"/>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22" name="Table 20">
            <a:extLst>
              <a:ext uri="{FF2B5EF4-FFF2-40B4-BE49-F238E27FC236}">
                <a16:creationId xmlns:a16="http://schemas.microsoft.com/office/drawing/2014/main" id="{C2E18560-DDD7-4864-9724-FB7C960456DE}"/>
              </a:ext>
            </a:extLst>
          </p:cNvPr>
          <p:cNvGraphicFramePr>
            <a:graphicFrameLocks noGrp="1"/>
          </p:cNvGraphicFramePr>
          <p:nvPr>
            <p:extLst>
              <p:ext uri="{D42A27DB-BD31-4B8C-83A1-F6EECF244321}">
                <p14:modId xmlns:p14="http://schemas.microsoft.com/office/powerpoint/2010/main" val="85449443"/>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430295642"/>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Feedback on care</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3" name="D_b7b6cbe2c4f4c0c9_CalcTable" descr="A table showing changes since 2019, and whether those changes are statistically significant.">
            <a:extLst>
              <a:ext uri="{FF2B5EF4-FFF2-40B4-BE49-F238E27FC236}">
                <a16:creationId xmlns:a16="http://schemas.microsoft.com/office/drawing/2014/main" id="{15759C35-208D-4DFC-BAD6-D61F516D6CD8}"/>
              </a:ext>
            </a:extLst>
          </p:cNvPr>
          <p:cNvGraphicFramePr>
            <a:graphicFrameLocks noGrp="1"/>
          </p:cNvGraphicFramePr>
          <p:nvPr>
            <p:extLst>
              <p:ext uri="{D42A27DB-BD31-4B8C-83A1-F6EECF244321}">
                <p14:modId xmlns:p14="http://schemas.microsoft.com/office/powerpoint/2010/main" val="37842745"/>
              </p:ext>
            </p:extLst>
          </p:nvPr>
        </p:nvGraphicFramePr>
        <p:xfrm>
          <a:off x="444475" y="2825131"/>
          <a:ext cx="11311202" cy="243840"/>
        </p:xfrm>
        <a:graphic>
          <a:graphicData uri="http://schemas.openxmlformats.org/drawingml/2006/table">
            <a:tbl>
              <a:tblPr firstRow="1" bandRow="1">
                <a:tableStyleId>{2D5ABB26-0587-4C30-8999-92F81FD0307C}</a:tableStyleId>
              </a:tblPr>
              <a:tblGrid>
                <a:gridCol w="542748">
                  <a:extLst>
                    <a:ext uri="{9D8B030D-6E8A-4147-A177-3AD203B41FA5}">
                      <a16:colId xmlns:a16="http://schemas.microsoft.com/office/drawing/2014/main" val="2230222494"/>
                    </a:ext>
                  </a:extLst>
                </a:gridCol>
                <a:gridCol w="7607591">
                  <a:extLst>
                    <a:ext uri="{9D8B030D-6E8A-4147-A177-3AD203B41FA5}">
                      <a16:colId xmlns:a16="http://schemas.microsoft.com/office/drawing/2014/main" val="36032782"/>
                    </a:ext>
                  </a:extLst>
                </a:gridCol>
                <a:gridCol w="1053621">
                  <a:extLst>
                    <a:ext uri="{9D8B030D-6E8A-4147-A177-3AD203B41FA5}">
                      <a16:colId xmlns:a16="http://schemas.microsoft.com/office/drawing/2014/main" val="685697838"/>
                    </a:ext>
                  </a:extLst>
                </a:gridCol>
                <a:gridCol w="1053621">
                  <a:extLst>
                    <a:ext uri="{9D8B030D-6E8A-4147-A177-3AD203B41FA5}">
                      <a16:colId xmlns:a16="http://schemas.microsoft.com/office/drawing/2014/main" val="2193533411"/>
                    </a:ext>
                  </a:extLst>
                </a:gridCol>
                <a:gridCol w="105362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During your hospital stay, were you ever asked to give your views on the quality of your care?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288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1.3</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1.6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bl>
          </a:graphicData>
        </a:graphic>
      </p:graphicFrame>
      <p:graphicFrame>
        <p:nvGraphicFramePr>
          <p:cNvPr id="13" name="D_659596422df121ec" hidden="1">
            <a:extLst>
              <a:ext uri="{FF2B5EF4-FFF2-40B4-BE49-F238E27FC236}">
                <a16:creationId xmlns:a16="http://schemas.microsoft.com/office/drawing/2014/main" id="{A8D25CA4-53FB-4D54-88E1-CD4F953F23A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43653754"/>
              </p:ext>
            </p:extLst>
          </p:nvPr>
        </p:nvGraphicFramePr>
        <p:xfrm>
          <a:off x="-1200727" y="2800927"/>
          <a:ext cx="1037342"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Table 18">
            <a:extLst>
              <a:ext uri="{FF2B5EF4-FFF2-40B4-BE49-F238E27FC236}">
                <a16:creationId xmlns:a16="http://schemas.microsoft.com/office/drawing/2014/main" id="{E61E16E4-224D-48D1-8644-F8956240DE7E}"/>
              </a:ext>
            </a:extLst>
          </p:cNvPr>
          <p:cNvGraphicFramePr>
            <a:graphicFrameLocks noGrp="1"/>
          </p:cNvGraphicFramePr>
          <p:nvPr>
            <p:extLst>
              <p:ext uri="{D42A27DB-BD31-4B8C-83A1-F6EECF244321}">
                <p14:modId xmlns:p14="http://schemas.microsoft.com/office/powerpoint/2010/main" val="2967919825"/>
              </p:ext>
            </p:extLst>
          </p:nvPr>
        </p:nvGraphicFramePr>
        <p:xfrm>
          <a:off x="449263" y="3481179"/>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Respect and dignity</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4" name="D_e856b93306fa6729_CalcTable" descr="A table showing changes since 2019, and whether those changes are statistically significant.">
            <a:extLst>
              <a:ext uri="{FF2B5EF4-FFF2-40B4-BE49-F238E27FC236}">
                <a16:creationId xmlns:a16="http://schemas.microsoft.com/office/drawing/2014/main" id="{31B73F92-45A6-4CCF-876A-0F0389162C6A}"/>
              </a:ext>
            </a:extLst>
          </p:cNvPr>
          <p:cNvGraphicFramePr>
            <a:graphicFrameLocks noGrp="1"/>
          </p:cNvGraphicFramePr>
          <p:nvPr>
            <p:extLst>
              <p:ext uri="{D42A27DB-BD31-4B8C-83A1-F6EECF244321}">
                <p14:modId xmlns:p14="http://schemas.microsoft.com/office/powerpoint/2010/main" val="1281777604"/>
              </p:ext>
            </p:extLst>
          </p:nvPr>
        </p:nvGraphicFramePr>
        <p:xfrm>
          <a:off x="441426" y="3745627"/>
          <a:ext cx="11311206" cy="243840"/>
        </p:xfrm>
        <a:graphic>
          <a:graphicData uri="http://schemas.openxmlformats.org/drawingml/2006/table">
            <a:tbl>
              <a:tblPr firstRow="1" bandRow="1">
                <a:tableStyleId>{2D5ABB26-0587-4C30-8999-92F81FD0307C}</a:tableStyleId>
              </a:tblPr>
              <a:tblGrid>
                <a:gridCol w="542655">
                  <a:extLst>
                    <a:ext uri="{9D8B030D-6E8A-4147-A177-3AD203B41FA5}">
                      <a16:colId xmlns:a16="http://schemas.microsoft.com/office/drawing/2014/main" val="2230222494"/>
                    </a:ext>
                  </a:extLst>
                </a:gridCol>
                <a:gridCol w="7610178">
                  <a:extLst>
                    <a:ext uri="{9D8B030D-6E8A-4147-A177-3AD203B41FA5}">
                      <a16:colId xmlns:a16="http://schemas.microsoft.com/office/drawing/2014/main" val="36032782"/>
                    </a:ext>
                  </a:extLst>
                </a:gridCol>
                <a:gridCol w="1052791">
                  <a:extLst>
                    <a:ext uri="{9D8B030D-6E8A-4147-A177-3AD203B41FA5}">
                      <a16:colId xmlns:a16="http://schemas.microsoft.com/office/drawing/2014/main" val="685697838"/>
                    </a:ext>
                  </a:extLst>
                </a:gridCol>
                <a:gridCol w="1052791">
                  <a:extLst>
                    <a:ext uri="{9D8B030D-6E8A-4147-A177-3AD203B41FA5}">
                      <a16:colId xmlns:a16="http://schemas.microsoft.com/office/drawing/2014/main" val="2193533411"/>
                    </a:ext>
                  </a:extLst>
                </a:gridCol>
                <a:gridCol w="105279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Overall, did you feel you were treated with respect and dignity while you were in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352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8.6▼</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1BE48"/>
                    </a:solidFill>
                  </a:tcPr>
                </a:tc>
                <a:tc>
                  <a:txBody>
                    <a:bodyPr/>
                    <a:lstStyle/>
                    <a:p>
                      <a:pPr algn="ctr"/>
                      <a:r>
                        <a:rPr lang="en-GB" sz="1000">
                          <a:latin typeface="Arial" panose="020B0604020202020204" pitchFamily="34" charset="0"/>
                          <a:cs typeface="Arial" panose="020B0604020202020204" pitchFamily="34" charset="0"/>
                        </a:rPr>
                        <a:t>9.1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bl>
          </a:graphicData>
        </a:graphic>
      </p:graphicFrame>
      <p:graphicFrame>
        <p:nvGraphicFramePr>
          <p:cNvPr id="21" name="Table 21">
            <a:extLst>
              <a:ext uri="{FF2B5EF4-FFF2-40B4-BE49-F238E27FC236}">
                <a16:creationId xmlns:a16="http://schemas.microsoft.com/office/drawing/2014/main" id="{62C74DB7-A0CA-471F-A8FE-05F655727FE5}"/>
              </a:ext>
            </a:extLst>
          </p:cNvPr>
          <p:cNvGraphicFramePr>
            <a:graphicFrameLocks noGrp="1"/>
          </p:cNvGraphicFramePr>
          <p:nvPr>
            <p:extLst>
              <p:ext uri="{D42A27DB-BD31-4B8C-83A1-F6EECF244321}">
                <p14:modId xmlns:p14="http://schemas.microsoft.com/office/powerpoint/2010/main" val="3969158044"/>
              </p:ext>
            </p:extLst>
          </p:nvPr>
        </p:nvGraphicFramePr>
        <p:xfrm>
          <a:off x="449263" y="4410256"/>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Overall</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5" name="D_ea0ce0ed9f8ff85b_CalcTable" descr="A table showing changes since 2019, and whether those changes are statistically significant.">
            <a:extLst>
              <a:ext uri="{FF2B5EF4-FFF2-40B4-BE49-F238E27FC236}">
                <a16:creationId xmlns:a16="http://schemas.microsoft.com/office/drawing/2014/main" id="{27793385-8859-4A20-8D08-9DC24EDDF0A9}"/>
              </a:ext>
            </a:extLst>
          </p:cNvPr>
          <p:cNvGraphicFramePr>
            <a:graphicFrameLocks noGrp="1"/>
          </p:cNvGraphicFramePr>
          <p:nvPr>
            <p:extLst>
              <p:ext uri="{D42A27DB-BD31-4B8C-83A1-F6EECF244321}">
                <p14:modId xmlns:p14="http://schemas.microsoft.com/office/powerpoint/2010/main" val="740240112"/>
              </p:ext>
            </p:extLst>
          </p:nvPr>
        </p:nvGraphicFramePr>
        <p:xfrm>
          <a:off x="444475" y="4681363"/>
          <a:ext cx="11311202" cy="731520"/>
        </p:xfrm>
        <a:graphic>
          <a:graphicData uri="http://schemas.openxmlformats.org/drawingml/2006/table">
            <a:tbl>
              <a:tblPr firstRow="1" bandRow="1">
                <a:tableStyleId>{2D5ABB26-0587-4C30-8999-92F81FD0307C}</a:tableStyleId>
              </a:tblPr>
              <a:tblGrid>
                <a:gridCol w="542748">
                  <a:extLst>
                    <a:ext uri="{9D8B030D-6E8A-4147-A177-3AD203B41FA5}">
                      <a16:colId xmlns:a16="http://schemas.microsoft.com/office/drawing/2014/main" val="2230222494"/>
                    </a:ext>
                  </a:extLst>
                </a:gridCol>
                <a:gridCol w="7607591">
                  <a:extLst>
                    <a:ext uri="{9D8B030D-6E8A-4147-A177-3AD203B41FA5}">
                      <a16:colId xmlns:a16="http://schemas.microsoft.com/office/drawing/2014/main" val="36032782"/>
                    </a:ext>
                  </a:extLst>
                </a:gridCol>
                <a:gridCol w="1053621">
                  <a:extLst>
                    <a:ext uri="{9D8B030D-6E8A-4147-A177-3AD203B41FA5}">
                      <a16:colId xmlns:a16="http://schemas.microsoft.com/office/drawing/2014/main" val="685697838"/>
                    </a:ext>
                  </a:extLst>
                </a:gridCol>
                <a:gridCol w="1053621">
                  <a:extLst>
                    <a:ext uri="{9D8B030D-6E8A-4147-A177-3AD203B41FA5}">
                      <a16:colId xmlns:a16="http://schemas.microsoft.com/office/drawing/2014/main" val="2193533411"/>
                    </a:ext>
                  </a:extLst>
                </a:gridCol>
                <a:gridCol w="105362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Overall, how was your experience while you were in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349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7.7▼</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D966"/>
                    </a:solidFill>
                  </a:tcPr>
                </a:tc>
                <a:tc>
                  <a:txBody>
                    <a:bodyPr/>
                    <a:lstStyle/>
                    <a:p>
                      <a:pPr algn="ctr"/>
                      <a:r>
                        <a:rPr lang="en-GB" sz="1000">
                          <a:latin typeface="Arial" panose="020B0604020202020204" pitchFamily="34" charset="0"/>
                          <a:cs typeface="Arial" panose="020B0604020202020204" pitchFamily="34" charset="0"/>
                        </a:rPr>
                        <a:t>8.1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6" name="D_b7b6cbe2c4f4c0c9" hidden="1">
            <a:extLst>
              <a:ext uri="{FF2B5EF4-FFF2-40B4-BE49-F238E27FC236}">
                <a16:creationId xmlns:a16="http://schemas.microsoft.com/office/drawing/2014/main" id="{50C95A9B-E0A3-479C-BC66-60EEC7B0503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8360189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7" name="D_e856b93306fa6729" hidden="1">
            <a:extLst>
              <a:ext uri="{FF2B5EF4-FFF2-40B4-BE49-F238E27FC236}">
                <a16:creationId xmlns:a16="http://schemas.microsoft.com/office/drawing/2014/main" id="{83687FE2-0E51-43AC-BAE9-DD9D099512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88189812"/>
              </p:ext>
            </p:extLst>
          </p:nvPr>
        </p:nvGraphicFramePr>
        <p:xfrm>
          <a:off x="0" y="5699904"/>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8" name="D_ea0ce0ed9f8ff85b" hidden="1">
            <a:extLst>
              <a:ext uri="{FF2B5EF4-FFF2-40B4-BE49-F238E27FC236}">
                <a16:creationId xmlns:a16="http://schemas.microsoft.com/office/drawing/2014/main" id="{4E435D0B-641D-4222-97AB-3767DB0D49D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25111518"/>
              </p:ext>
            </p:extLst>
          </p:nvPr>
        </p:nvGraphicFramePr>
        <p:xfrm>
          <a:off x="0" y="6363604"/>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9" name="Ipsos Ribbon Rules" hidden="1">
            <a:extLst>
              <a:ext uri="{FF2B5EF4-FFF2-40B4-BE49-F238E27FC236}">
                <a16:creationId xmlns:a16="http://schemas.microsoft.com/office/drawing/2014/main" id="{C0943531-45A3-4DF5-A9D7-10389F6739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42139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
        <p:nvSpPr>
          <p:cNvPr id="18" name="DOIDELETE" hidden="1">
            <a:extLst>
              <a:ext uri="{FF2B5EF4-FFF2-40B4-BE49-F238E27FC236}">
                <a16:creationId xmlns:a16="http://schemas.microsoft.com/office/drawing/2014/main" id="{277700AF-6C01-4C42-AE9F-653E7D4D61E5}"/>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0594704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B97C924-6D3E-4B64-8773-EFC467276A1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a:t>
            </a:fld>
            <a:r>
              <a:rPr lang="en-GB" sz="900" b="1" dirty="0">
                <a:solidFill>
                  <a:schemeClr val="bg1"/>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CE59F99F-74E6-4654-8AAF-5D12CA169FF8}"/>
              </a:ext>
            </a:extLst>
          </p:cNvPr>
          <p:cNvSpPr>
            <a:spLocks noGrp="1"/>
          </p:cNvSpPr>
          <p:nvPr>
            <p:ph type="title"/>
          </p:nvPr>
        </p:nvSpPr>
        <p:spPr>
          <a:xfrm>
            <a:off x="657463" y="2247850"/>
            <a:ext cx="7535596" cy="761900"/>
          </a:xfrm>
        </p:spPr>
        <p:txBody>
          <a:bodyPr/>
          <a:lstStyle/>
          <a:p>
            <a:r>
              <a:rPr lang="en-GB" dirty="0"/>
              <a:t>Headline results</a:t>
            </a: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657463" y="3781425"/>
            <a:ext cx="5154159" cy="1558825"/>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information about your trust population</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overview of benchmarking for your trust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the top and bottom scores for your trust</a:t>
            </a:r>
          </a:p>
        </p:txBody>
      </p:sp>
    </p:spTree>
    <p:extLst>
      <p:ext uri="{BB962C8B-B14F-4D97-AF65-F5344CB8AC3E}">
        <p14:creationId xmlns:p14="http://schemas.microsoft.com/office/powerpoint/2010/main" val="4156917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dec="http://schemas.microsoft.com/office/drawing/2017/decorative" xmlns:a16="http://schemas.microsoft.com/office/drawing/2014/main"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A9DC19-CFF8-47C3-8D96-AA295D08EA24}"/>
              </a:ext>
            </a:extLst>
          </p:cNvPr>
          <p:cNvSpPr>
            <a:spLocks noGrp="1"/>
          </p:cNvSpPr>
          <p:nvPr>
            <p:ph type="title"/>
          </p:nvPr>
        </p:nvSpPr>
        <p:spPr>
          <a:xfrm>
            <a:off x="780855" y="2175127"/>
            <a:ext cx="7422765" cy="553998"/>
          </a:xfrm>
        </p:spPr>
        <p:txBody>
          <a:bodyPr/>
          <a:lstStyle/>
          <a:p>
            <a:r>
              <a:rPr lang="en-GB" sz="4000" dirty="0"/>
              <a:t>For further information</a:t>
            </a:r>
            <a:endParaRPr lang="en-GB" dirty="0"/>
          </a:p>
        </p:txBody>
      </p:sp>
      <p:sp>
        <p:nvSpPr>
          <p:cNvPr id="4" name="Title 4">
            <a:extLst>
              <a:ext uri="{FF2B5EF4-FFF2-40B4-BE49-F238E27FC236}">
                <a16:creationId xmlns:a16="http://schemas.microsoft.com/office/drawing/2014/main" id="{5CF4AF89-8CD5-4178-8A6A-05115992876D}"/>
              </a:ext>
            </a:extLst>
          </p:cNvPr>
          <p:cNvSpPr txBox="1">
            <a:spLocks/>
          </p:cNvSpPr>
          <p:nvPr/>
        </p:nvSpPr>
        <p:spPr>
          <a:xfrm>
            <a:off x="833340" y="3779191"/>
            <a:ext cx="9577485" cy="83099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2000" b="1" dirty="0">
                <a:latin typeface="Arial" panose="020B0604020202020204" pitchFamily="34" charset="0"/>
                <a:cs typeface="Arial" panose="020B0604020202020204" pitchFamily="34" charset="0"/>
              </a:rPr>
              <a:t>Please contact the Coordination Centre for Mixed Methods: </a:t>
            </a:r>
            <a:r>
              <a:rPr lang="en-GB" sz="2000" b="1" u="sng" dirty="0">
                <a:latin typeface="Arial" panose="020B0604020202020204" pitchFamily="34" charset="0"/>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InpatientCoordination@ipsos.com</a:t>
            </a:r>
            <a:endParaRPr lang="en-GB" sz="2000" b="1" dirty="0">
              <a:latin typeface="Arial" panose="020B0604020202020204" pitchFamily="34" charset="0"/>
              <a:cs typeface="Arial" panose="020B0604020202020204" pitchFamily="34" charset="0"/>
            </a:endParaRPr>
          </a:p>
          <a:p>
            <a:endParaRPr lang="en-GB" sz="2000" b="1" dirty="0">
              <a:latin typeface="Arial" panose="020B0604020202020204" pitchFamily="34" charset="0"/>
              <a:cs typeface="Arial" panose="020B0604020202020204" pitchFamily="34" charset="0"/>
            </a:endParaRPr>
          </a:p>
        </p:txBody>
      </p:sp>
      <p:sp>
        <p:nvSpPr>
          <p:cNvPr id="5" name="Slide Number Placeholder 1">
            <a:extLst>
              <a:ext uri="{FF2B5EF4-FFF2-40B4-BE49-F238E27FC236}">
                <a16:creationId xmlns:a16="http://schemas.microsoft.com/office/drawing/2014/main" id="{4BDB9005-4771-48A6-8DC6-8A58B4633E1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70</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16751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dec="http://schemas.microsoft.com/office/drawing/2017/decorative" xmlns:ahyp="http://schemas.microsoft.com/office/drawing/2018/hyperlinkcolor" xmlns:a16="http://schemas.microsoft.com/office/drawing/2014/main"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9A4DC864-3B0E-4140-8120-6EE1B5F9346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71</a:t>
            </a:fld>
            <a:r>
              <a:rPr lang="en-GB" sz="900" b="1" dirty="0">
                <a:solidFill>
                  <a:schemeClr val="bg1"/>
                </a:solidFill>
                <a:latin typeface="Arial" panose="020B0604020202020204" pitchFamily="34" charset="0"/>
                <a:cs typeface="Arial" panose="020B0604020202020204" pitchFamily="34" charset="0"/>
              </a:rPr>
              <a:t>  </a:t>
            </a:r>
          </a:p>
        </p:txBody>
      </p:sp>
      <p:sp>
        <p:nvSpPr>
          <p:cNvPr id="8" name="Title 4">
            <a:extLst>
              <a:ext uri="{FF2B5EF4-FFF2-40B4-BE49-F238E27FC236}">
                <a16:creationId xmlns:a16="http://schemas.microsoft.com/office/drawing/2014/main" id="{DC588BF7-52C9-4FF7-9C7F-26C2F2D4117E}"/>
              </a:ext>
            </a:extLst>
          </p:cNvPr>
          <p:cNvSpPr txBox="1">
            <a:spLocks noGrp="1"/>
          </p:cNvSpPr>
          <p:nvPr>
            <p:ph type="title" idx="4294967295"/>
          </p:nvPr>
        </p:nvSpPr>
        <p:spPr>
          <a:xfrm>
            <a:off x="741600" y="2011055"/>
            <a:ext cx="10270873" cy="5539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0" i="0" u="none" strike="noStrike" kern="1200" cap="none" spc="0" normalizeH="0" baseline="0" noProof="0" dirty="0">
                <a:ln>
                  <a:noFill/>
                </a:ln>
                <a:solidFill>
                  <a:schemeClr val="bg1"/>
                </a:solidFill>
                <a:effectLst/>
                <a:uLnTx/>
                <a:uFillTx/>
                <a:latin typeface="Arial Black" panose="020B0A04020102020204" pitchFamily="34" charset="0"/>
                <a:ea typeface="+mj-ea"/>
                <a:cs typeface="+mj-cs"/>
              </a:rPr>
              <a:t>Appendix</a:t>
            </a:r>
            <a:endParaRPr kumimoji="0" lang="en-GB" sz="4000" b="0" i="0" u="none" strike="noStrike" kern="1200" cap="none" spc="0" normalizeH="0" baseline="0" noProof="0" dirty="0">
              <a:ln>
                <a:noFill/>
              </a:ln>
              <a:solidFill>
                <a:schemeClr val="bg1"/>
              </a:solidFill>
              <a:effectLst/>
              <a:uLnTx/>
              <a:uFillTx/>
              <a:latin typeface="+mn-lt"/>
              <a:ea typeface="+mj-ea"/>
              <a:cs typeface="+mj-cs"/>
            </a:endParaRPr>
          </a:p>
        </p:txBody>
      </p:sp>
    </p:spTree>
    <p:extLst>
      <p:ext uri="{BB962C8B-B14F-4D97-AF65-F5344CB8AC3E}">
        <p14:creationId xmlns:p14="http://schemas.microsoft.com/office/powerpoint/2010/main" val="367300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dec="http://schemas.microsoft.com/office/drawing/2017/decorative" xmlns:a16="http://schemas.microsoft.com/office/drawing/2014/main"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_1ca892d8a272511b" hidden="1">
            <a:extLst>
              <a:ext uri="{FF2B5EF4-FFF2-40B4-BE49-F238E27FC236}">
                <a16:creationId xmlns:a16="http://schemas.microsoft.com/office/drawing/2014/main" id="{EE2E97E1-CBE0-46FE-AD14-673F022BBE0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254033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Comparison to other trusts</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worse or </a:t>
            </a:r>
            <a:r>
              <a:rPr lang="en-GB" sz="1400" dirty="0">
                <a:latin typeface="Arial" panose="020B0604020202020204" pitchFamily="34" charset="0"/>
                <a:cs typeface="Arial" panose="020B0604020202020204" pitchFamily="34" charset="0"/>
              </a:rPr>
              <a:t>worse compared with all other trusts are listed below. The questions where your trust has performed about the same compared with all other trusts have not been listed.</a:t>
            </a:r>
          </a:p>
        </p:txBody>
      </p:sp>
      <p:graphicFrame>
        <p:nvGraphicFramePr>
          <p:cNvPr id="6" name="D_1ca892d8a272511b_CalcTable">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855998080"/>
              </p:ext>
            </p:extLst>
          </p:nvPr>
        </p:nvGraphicFramePr>
        <p:xfrm>
          <a:off x="468000" y="1548000"/>
          <a:ext cx="11253864" cy="1615440"/>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Much worse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E87722"/>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F1BE48"/>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chemeClr val="tx1"/>
                          </a:solidFill>
                          <a:latin typeface="Arial" panose="020B0604020202020204" pitchFamily="34" charset="0"/>
                          <a:cs typeface="Arial" panose="020B0604020202020204" pitchFamily="34" charset="0"/>
                        </a:rPr>
                        <a:t>Q21. When nurses spoke about your care in front of you, were you included in the conversation?</a:t>
                      </a: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chemeClr val="tx1"/>
                          </a:solidFill>
                          <a:latin typeface="Arial" panose="020B0604020202020204" pitchFamily="34" charset="0"/>
                          <a:cs typeface="Arial" panose="020B0604020202020204" pitchFamily="34" charset="0"/>
                        </a:rPr>
                        <a:t>Q8. How clean was the hospital room or ward that you were in?
Q12. How would you rate the hospital food?
Q13. Did you get enough help from staff to eat your meals?
Q20. Did you have confidence and trust in the nurses treating you?
Q26. Did you feel able to talk to members of hospital staff about your worries and fears?
Q43. Did hospital staff tell you who to contact if you were worried about your condition or treatment after you left hospital?
Q47. Overall, did you feel you were treated with respect and dignity while you were in the hospital?</a:t>
                      </a: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400292980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_cf6096790601720f" hidden="1">
            <a:extLst>
              <a:ext uri="{FF2B5EF4-FFF2-40B4-BE49-F238E27FC236}">
                <a16:creationId xmlns:a16="http://schemas.microsoft.com/office/drawing/2014/main" id="{EE2E97E1-CBE0-46FE-AD14-673F022BBE0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4335707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94DF4953-08C7-4C67-8D40-8CA00369CF5A}"/>
              </a:ext>
            </a:extLst>
          </p:cNvPr>
          <p:cNvSpPr>
            <a:spLocks noGrp="1"/>
          </p:cNvSpPr>
          <p:nvPr>
            <p:ph type="title"/>
          </p:nvPr>
        </p:nvSpPr>
        <p:spPr/>
        <p:txBody>
          <a:bodyPr>
            <a:normAutofit/>
          </a:bodyPr>
          <a:lstStyle/>
          <a:p>
            <a:r>
              <a:rPr lang="en-GB" dirty="0"/>
              <a:t>Comparison to other trusts</a:t>
            </a:r>
          </a:p>
        </p:txBody>
      </p:sp>
      <p:sp>
        <p:nvSpPr>
          <p:cNvPr id="12" name="TextBox 11">
            <a:extLst>
              <a:ext uri="{FF2B5EF4-FFF2-40B4-BE49-F238E27FC236}">
                <a16:creationId xmlns:a16="http://schemas.microsoft.com/office/drawing/2014/main" id="{D4240E90-BE06-49A9-B541-95814EE467EE}"/>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somewhat worse or </a:t>
            </a:r>
            <a:r>
              <a:rPr lang="en-GB" sz="1400" dirty="0">
                <a:latin typeface="Arial" panose="020B0604020202020204" pitchFamily="34" charset="0"/>
                <a:cs typeface="Arial" panose="020B0604020202020204" pitchFamily="34" charset="0"/>
              </a:rPr>
              <a:t>somewhat better compared with all other trusts are listed below. The questions where your trust has performed about the same compared with all other trusts have not been listed.</a:t>
            </a:r>
          </a:p>
        </p:txBody>
      </p:sp>
      <p:graphicFrame>
        <p:nvGraphicFramePr>
          <p:cNvPr id="10" name="D_cf6096790601720f_CalcTable">
            <a:extLst>
              <a:ext uri="{FF2B5EF4-FFF2-40B4-BE49-F238E27FC236}">
                <a16:creationId xmlns:a16="http://schemas.microsoft.com/office/drawing/2014/main" id="{906CA1D3-F8FE-4CCF-8D0B-E67045ECCAB6}"/>
              </a:ext>
            </a:extLst>
          </p:cNvPr>
          <p:cNvGraphicFramePr>
            <a:graphicFrameLocks noGrp="1"/>
          </p:cNvGraphicFramePr>
          <p:nvPr>
            <p:extLst>
              <p:ext uri="{D42A27DB-BD31-4B8C-83A1-F6EECF244321}">
                <p14:modId xmlns:p14="http://schemas.microsoft.com/office/powerpoint/2010/main" val="3114871285"/>
              </p:ext>
            </p:extLst>
          </p:nvPr>
        </p:nvGraphicFramePr>
        <p:xfrm>
          <a:off x="468000" y="1548000"/>
          <a:ext cx="11253864" cy="1371600"/>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Somewhat worse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dirty="0">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FFD966"/>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A9D18E"/>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chemeClr val="tx1"/>
                          </a:solidFill>
                          <a:latin typeface="Arial" panose="020B0604020202020204" pitchFamily="34" charset="0"/>
                          <a:cs typeface="Arial" panose="020B0604020202020204" pitchFamily="34" charset="0"/>
                        </a:rPr>
                        <a:t>Q14. Were you able to get hospital food outside of set meal times?
Q23. Thinking about your care and treatment, were you told something by a member of staff that was different to what you had been told by another member of staff?
Q40. To what extent did you understand the information you were given about what you should or should not do after leaving hospital?
Q48. Overall, how was your experience while you were in the hospital?</a:t>
                      </a: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Your trust has not performed “somewhat better than expected” for any questions.</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380727598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_b308a015d1755827" hidden="1">
            <a:extLst>
              <a:ext uri="{FF2B5EF4-FFF2-40B4-BE49-F238E27FC236}">
                <a16:creationId xmlns:a16="http://schemas.microsoft.com/office/drawing/2014/main" id="{973AE73A-D442-4F65-87A0-F5E13D6F1C3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9622062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0452BF12-FD7E-4E3A-9997-C9BDAD4A02DD}"/>
              </a:ext>
            </a:extLst>
          </p:cNvPr>
          <p:cNvSpPr>
            <a:spLocks noGrp="1"/>
          </p:cNvSpPr>
          <p:nvPr>
            <p:ph type="title"/>
          </p:nvPr>
        </p:nvSpPr>
        <p:spPr/>
        <p:txBody>
          <a:bodyPr>
            <a:normAutofit/>
          </a:bodyPr>
          <a:lstStyle/>
          <a:p>
            <a:r>
              <a:rPr lang="en-GB" dirty="0"/>
              <a:t>Comparison to other trusts</a:t>
            </a:r>
          </a:p>
        </p:txBody>
      </p:sp>
      <p:sp>
        <p:nvSpPr>
          <p:cNvPr id="12" name="TextBox 11">
            <a:extLst>
              <a:ext uri="{FF2B5EF4-FFF2-40B4-BE49-F238E27FC236}">
                <a16:creationId xmlns:a16="http://schemas.microsoft.com/office/drawing/2014/main" id="{374016F5-A35E-458E-8130-03EEA7BE3007}"/>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better or much better </a:t>
            </a:r>
            <a:r>
              <a:rPr lang="en-GB" sz="1400" dirty="0">
                <a:latin typeface="Arial" panose="020B0604020202020204" pitchFamily="34" charset="0"/>
                <a:cs typeface="Arial" panose="020B0604020202020204" pitchFamily="34" charset="0"/>
              </a:rPr>
              <a:t>compared with all other trusts are listed below. The questions where your trust has performed about the same compared with all other trusts have not been listed.</a:t>
            </a:r>
          </a:p>
        </p:txBody>
      </p:sp>
      <p:graphicFrame>
        <p:nvGraphicFramePr>
          <p:cNvPr id="9" name="D_b308a015d1755827_CalcTable">
            <a:extLst>
              <a:ext uri="{FF2B5EF4-FFF2-40B4-BE49-F238E27FC236}">
                <a16:creationId xmlns:a16="http://schemas.microsoft.com/office/drawing/2014/main" id="{2AE8E560-7278-4677-8960-04821E5D5B8F}"/>
              </a:ext>
            </a:extLst>
          </p:cNvPr>
          <p:cNvGraphicFramePr>
            <a:graphicFrameLocks noGrp="1"/>
          </p:cNvGraphicFramePr>
          <p:nvPr>
            <p:extLst>
              <p:ext uri="{D42A27DB-BD31-4B8C-83A1-F6EECF244321}">
                <p14:modId xmlns:p14="http://schemas.microsoft.com/office/powerpoint/2010/main" val="3469565766"/>
              </p:ext>
            </p:extLst>
          </p:nvPr>
        </p:nvGraphicFramePr>
        <p:xfrm>
          <a:off x="469068" y="1548000"/>
          <a:ext cx="11253864" cy="853832"/>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Better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5FBD83"/>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419999"/>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chemeClr val="tx1"/>
                          </a:solidFill>
                          <a:latin typeface="Arial" panose="020B0604020202020204" pitchFamily="34" charset="0"/>
                          <a:cs typeface="Arial" panose="020B0604020202020204" pitchFamily="34" charset="0"/>
                        </a:rPr>
                        <a:t>Your trust has not performed “better than expected” for any questions.</a:t>
                      </a: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chemeClr val="tx1"/>
                          </a:solidFill>
                          <a:latin typeface="Arial" panose="020B0604020202020204" pitchFamily="34" charset="0"/>
                          <a:cs typeface="Arial" panose="020B0604020202020204" pitchFamily="34" charset="0"/>
                        </a:rPr>
                        <a:t>Your trust has not performed “much better than expected” for any questions.</a:t>
                      </a: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12064384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_56b49f1a1eaadb5c" hidden="1">
            <a:extLst>
              <a:ext uri="{FF2B5EF4-FFF2-40B4-BE49-F238E27FC236}">
                <a16:creationId xmlns:a16="http://schemas.microsoft.com/office/drawing/2014/main" id="{973AE73A-D442-4F65-87A0-F5E13D6F1C3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0647588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0452BF12-FD7E-4E3A-9997-C9BDAD4A02DD}"/>
              </a:ext>
            </a:extLst>
          </p:cNvPr>
          <p:cNvSpPr>
            <a:spLocks noGrp="1"/>
          </p:cNvSpPr>
          <p:nvPr>
            <p:ph type="title"/>
          </p:nvPr>
        </p:nvSpPr>
        <p:spPr/>
        <p:txBody>
          <a:bodyPr>
            <a:normAutofit/>
          </a:bodyPr>
          <a:lstStyle/>
          <a:p>
            <a:r>
              <a:rPr lang="en-GB" dirty="0"/>
              <a:t>Comparison to 2020 results</a:t>
            </a:r>
          </a:p>
        </p:txBody>
      </p:sp>
      <p:sp>
        <p:nvSpPr>
          <p:cNvPr id="12" name="TextBox 11">
            <a:extLst>
              <a:ext uri="{FF2B5EF4-FFF2-40B4-BE49-F238E27FC236}">
                <a16:creationId xmlns:a16="http://schemas.microsoft.com/office/drawing/2014/main" id="{374016F5-A35E-458E-8130-03EEA7BE3007}"/>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in this report where your trust showed a statistically significant increase or decrease compared to 2020 results are listed below.</a:t>
            </a:r>
          </a:p>
        </p:txBody>
      </p:sp>
      <p:graphicFrame>
        <p:nvGraphicFramePr>
          <p:cNvPr id="9" name="D_56b49f1a1eaadb5c_CalcTable">
            <a:extLst>
              <a:ext uri="{FF2B5EF4-FFF2-40B4-BE49-F238E27FC236}">
                <a16:creationId xmlns:a16="http://schemas.microsoft.com/office/drawing/2014/main" id="{2AE8E560-7278-4677-8960-04821E5D5B8F}"/>
              </a:ext>
            </a:extLst>
          </p:cNvPr>
          <p:cNvGraphicFramePr>
            <a:graphicFrameLocks noGrp="1"/>
          </p:cNvGraphicFramePr>
          <p:nvPr>
            <p:extLst>
              <p:ext uri="{D42A27DB-BD31-4B8C-83A1-F6EECF244321}">
                <p14:modId xmlns:p14="http://schemas.microsoft.com/office/powerpoint/2010/main" val="610032903"/>
              </p:ext>
            </p:extLst>
          </p:nvPr>
        </p:nvGraphicFramePr>
        <p:xfrm>
          <a:off x="469068" y="1548000"/>
          <a:ext cx="11253864" cy="4759976"/>
        </p:xfrm>
        <a:graphic>
          <a:graphicData uri="http://schemas.openxmlformats.org/drawingml/2006/table">
            <a:tbl>
              <a:tblPr firstRow="1" bandRow="1">
                <a:tableStyleId>{5C22544A-7EE6-4342-B048-85BDC9FD1C3A}</a:tableStyleId>
              </a:tblPr>
              <a:tblGrid>
                <a:gridCol w="4703823">
                  <a:extLst>
                    <a:ext uri="{9D8B030D-6E8A-4147-A177-3AD203B41FA5}">
                      <a16:colId xmlns:a16="http://schemas.microsoft.com/office/drawing/2014/main" val="1317749921"/>
                    </a:ext>
                  </a:extLst>
                </a:gridCol>
                <a:gridCol w="923109">
                  <a:extLst>
                    <a:ext uri="{9D8B030D-6E8A-4147-A177-3AD203B41FA5}">
                      <a16:colId xmlns:a16="http://schemas.microsoft.com/office/drawing/2014/main" val="2852514957"/>
                    </a:ext>
                  </a:extLst>
                </a:gridCol>
                <a:gridCol w="4754880">
                  <a:extLst>
                    <a:ext uri="{9D8B030D-6E8A-4147-A177-3AD203B41FA5}">
                      <a16:colId xmlns:a16="http://schemas.microsoft.com/office/drawing/2014/main" val="3952846039"/>
                    </a:ext>
                  </a:extLst>
                </a:gridCol>
                <a:gridCol w="872052">
                  <a:extLst>
                    <a:ext uri="{9D8B030D-6E8A-4147-A177-3AD203B41FA5}">
                      <a16:colId xmlns:a16="http://schemas.microsoft.com/office/drawing/2014/main" val="3160091730"/>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Significant Increase</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Point change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Significant Decrease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Point change</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chemeClr val="accent6">
                        <a:lumMod val="75000"/>
                      </a:schemeClr>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chemeClr val="accent6">
                        <a:lumMod val="75000"/>
                      </a:schemeClr>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C00000"/>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C00000"/>
                    </a:solidFill>
                  </a:tcPr>
                </a:tc>
                <a:extLst>
                  <a:ext uri="{0D108BD9-81ED-4DB2-BD59-A6C34878D82A}">
                    <a16:rowId xmlns:a16="http://schemas.microsoft.com/office/drawing/2014/main" val="1976178812"/>
                  </a:ext>
                </a:extLst>
              </a:tr>
              <a:tr h="305192">
                <a:tc>
                  <a:txBody>
                    <a:bodyPr/>
                    <a:lstStyle/>
                    <a:p>
                      <a:r>
                        <a:rPr lang="en-GB" sz="800" b="0">
                          <a:solidFill>
                            <a:srgbClr val="000000"/>
                          </a:solidFill>
                          <a:effectLst/>
                          <a:latin typeface="Arial" panose="020B0604020202020204" pitchFamily="34" charset="0"/>
                          <a:ea typeface="Times New Roman" panose="02020603050405020304" pitchFamily="18" charset="0"/>
                        </a:rPr>
                        <a:t>Your trust has not shown a statistically significant increase for any questions</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Q43. Did hospital staff tell you who to contact if you were worried about your condition or treatment after you left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-1.5</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Q13. Did you get enough help from staff to eat your meals?</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-1.3</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1604874767"/>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Q22. In your opinion, were there enough nurses on duty to care for you in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-1.0</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318064384"/>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Q26. Did you feel able to talk to members of hospital staff about your worries and fears?</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-0.9</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1219880267"/>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Q3. How long do you feel you had to wait to get to a bed on a ward after you arrived at the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922305763"/>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Q34. After the operations or procedures, how well did hospital staff explain how the operation or procedure had gone?</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4068659174"/>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Q42. Before you left hospital, did you know what would happen next with your care?</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396766834"/>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Q21. When nurses spoke about your care in front of you, were you included in the conversation?</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670768274"/>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Q23. Thinking about your care and treatment, were you told something by a member of staff that was different to what you had been told by another member of staff?</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3293167210"/>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Q38. Were you given enough notice about when you were going to leave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1491283954"/>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Q20. Did you have confidence and trust in the nurses treating you?</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023397780"/>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Q18. When doctors spoke about your care in front of you, were you included in the conversation?</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3713816259"/>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Q47. Overall, did you feel you were treated with respect and dignity while you were in the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3722692981"/>
                  </a:ext>
                </a:extLst>
              </a:tr>
            </a:tbl>
          </a:graphicData>
        </a:graphic>
      </p:graphicFrame>
      <p:graphicFrame>
        <p:nvGraphicFramePr>
          <p:cNvPr id="3" name="Ipsos Ribbon Rules" hidden="1">
            <a:extLst>
              <a:ext uri="{FF2B5EF4-FFF2-40B4-BE49-F238E27FC236}">
                <a16:creationId xmlns:a16="http://schemas.microsoft.com/office/drawing/2014/main" id="{5930AA58-E45F-4904-9F3F-4954D88D960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2513278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4" name="DOIDELETE" hidden="1">
            <a:extLst>
              <a:ext uri="{FF2B5EF4-FFF2-40B4-BE49-F238E27FC236}">
                <a16:creationId xmlns:a16="http://schemas.microsoft.com/office/drawing/2014/main" id="{0D2B6C4B-117B-4628-A20E-D88445096E46}"/>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40629865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_56b49f1a1eaadb5c" hidden="1">
            <a:extLst>
              <a:ext uri="{FF2B5EF4-FFF2-40B4-BE49-F238E27FC236}">
                <a16:creationId xmlns:a16="http://schemas.microsoft.com/office/drawing/2014/main" id="{973AE73A-D442-4F65-87A0-F5E13D6F1C3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1896584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0452BF12-FD7E-4E3A-9997-C9BDAD4A02DD}"/>
              </a:ext>
            </a:extLst>
          </p:cNvPr>
          <p:cNvSpPr>
            <a:spLocks noGrp="1"/>
          </p:cNvSpPr>
          <p:nvPr>
            <p:ph type="title"/>
          </p:nvPr>
        </p:nvSpPr>
        <p:spPr/>
        <p:txBody>
          <a:bodyPr>
            <a:normAutofit/>
          </a:bodyPr>
          <a:lstStyle/>
          <a:p>
            <a:r>
              <a:rPr lang="en-GB" dirty="0"/>
              <a:t>Comparison to 2020 results</a:t>
            </a:r>
          </a:p>
        </p:txBody>
      </p:sp>
      <p:sp>
        <p:nvSpPr>
          <p:cNvPr id="12" name="TextBox 11">
            <a:extLst>
              <a:ext uri="{FF2B5EF4-FFF2-40B4-BE49-F238E27FC236}">
                <a16:creationId xmlns:a16="http://schemas.microsoft.com/office/drawing/2014/main" id="{374016F5-A35E-458E-8130-03EEA7BE3007}"/>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in this report where your trust showed a statistically significant increase or decrease compared to 2020 results are listed below.</a:t>
            </a:r>
          </a:p>
        </p:txBody>
      </p:sp>
      <p:graphicFrame>
        <p:nvGraphicFramePr>
          <p:cNvPr id="9" name="D_56b49f1a1eaadb5c_CalcTable">
            <a:extLst>
              <a:ext uri="{FF2B5EF4-FFF2-40B4-BE49-F238E27FC236}">
                <a16:creationId xmlns:a16="http://schemas.microsoft.com/office/drawing/2014/main" id="{2AE8E560-7278-4677-8960-04821E5D5B8F}"/>
              </a:ext>
            </a:extLst>
          </p:cNvPr>
          <p:cNvGraphicFramePr>
            <a:graphicFrameLocks noGrp="1"/>
          </p:cNvGraphicFramePr>
          <p:nvPr>
            <p:extLst>
              <p:ext uri="{D42A27DB-BD31-4B8C-83A1-F6EECF244321}">
                <p14:modId xmlns:p14="http://schemas.microsoft.com/office/powerpoint/2010/main" val="3329912435"/>
              </p:ext>
            </p:extLst>
          </p:nvPr>
        </p:nvGraphicFramePr>
        <p:xfrm>
          <a:off x="469068" y="1548000"/>
          <a:ext cx="11253864" cy="1708056"/>
        </p:xfrm>
        <a:graphic>
          <a:graphicData uri="http://schemas.openxmlformats.org/drawingml/2006/table">
            <a:tbl>
              <a:tblPr firstRow="1" bandRow="1">
                <a:tableStyleId>{5C22544A-7EE6-4342-B048-85BDC9FD1C3A}</a:tableStyleId>
              </a:tblPr>
              <a:tblGrid>
                <a:gridCol w="4703823">
                  <a:extLst>
                    <a:ext uri="{9D8B030D-6E8A-4147-A177-3AD203B41FA5}">
                      <a16:colId xmlns:a16="http://schemas.microsoft.com/office/drawing/2014/main" val="1317749921"/>
                    </a:ext>
                  </a:extLst>
                </a:gridCol>
                <a:gridCol w="923109">
                  <a:extLst>
                    <a:ext uri="{9D8B030D-6E8A-4147-A177-3AD203B41FA5}">
                      <a16:colId xmlns:a16="http://schemas.microsoft.com/office/drawing/2014/main" val="2852514957"/>
                    </a:ext>
                  </a:extLst>
                </a:gridCol>
                <a:gridCol w="4754880">
                  <a:extLst>
                    <a:ext uri="{9D8B030D-6E8A-4147-A177-3AD203B41FA5}">
                      <a16:colId xmlns:a16="http://schemas.microsoft.com/office/drawing/2014/main" val="3952846039"/>
                    </a:ext>
                  </a:extLst>
                </a:gridCol>
                <a:gridCol w="872052">
                  <a:extLst>
                    <a:ext uri="{9D8B030D-6E8A-4147-A177-3AD203B41FA5}">
                      <a16:colId xmlns:a16="http://schemas.microsoft.com/office/drawing/2014/main" val="3160091730"/>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Significant Increase</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Point change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Significant Decrease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Point change</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chemeClr val="accent6">
                        <a:lumMod val="75000"/>
                      </a:schemeClr>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chemeClr val="accent6">
                        <a:lumMod val="75000"/>
                      </a:schemeClr>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C00000"/>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C00000"/>
                    </a:solidFill>
                  </a:tcPr>
                </a:tc>
                <a:extLst>
                  <a:ext uri="{0D108BD9-81ED-4DB2-BD59-A6C34878D82A}">
                    <a16:rowId xmlns:a16="http://schemas.microsoft.com/office/drawing/2014/main" val="1976178812"/>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Q24. To what extent did staff looking after you involve you in decisions about your care and treatment?</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-0.5</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Q17. Did you have confidence and trust in the doctors treating you?</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-0.4</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1604874767"/>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r>
                        <a:rPr lang="en-GB" sz="800" b="0">
                          <a:solidFill>
                            <a:srgbClr val="000000"/>
                          </a:solidFill>
                          <a:effectLst/>
                          <a:latin typeface="Arial" panose="020B0604020202020204" pitchFamily="34" charset="0"/>
                          <a:ea typeface="Times New Roman" panose="02020603050405020304" pitchFamily="18" charset="0"/>
                        </a:rPr>
                        <a:t>Q48. Overall, how was your experience while you were in the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-0.4</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B w="12700" cmpd="sng">
                      <a:solidFill>
                        <a:srgbClr val="FFFFFF"/>
                      </a:solidFill>
                      <a:prstDash val="solid"/>
                    </a:lnB>
                  </a:tcPr>
                </a:tc>
                <a:extLst>
                  <a:ext uri="{0D108BD9-81ED-4DB2-BD59-A6C34878D82A}">
                    <a16:rowId xmlns:a16="http://schemas.microsoft.com/office/drawing/2014/main" val="2318064384"/>
                  </a:ext>
                </a:extLst>
              </a:tr>
            </a:tbl>
          </a:graphicData>
        </a:graphic>
      </p:graphicFrame>
      <p:graphicFrame>
        <p:nvGraphicFramePr>
          <p:cNvPr id="3" name="Ipsos Ribbon Rules" hidden="1">
            <a:extLst>
              <a:ext uri="{FF2B5EF4-FFF2-40B4-BE49-F238E27FC236}">
                <a16:creationId xmlns:a16="http://schemas.microsoft.com/office/drawing/2014/main" id="{5930AA58-E45F-4904-9F3F-4954D88D960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0806476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4" name="DOIDELETE" hidden="1">
            <a:extLst>
              <a:ext uri="{FF2B5EF4-FFF2-40B4-BE49-F238E27FC236}">
                <a16:creationId xmlns:a16="http://schemas.microsoft.com/office/drawing/2014/main" id="{0D2B6C4B-117B-4628-A20E-D88445096E46}"/>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04292220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 name="Picture 93">
            <a:extLst>
              <a:ext uri="{FF2B5EF4-FFF2-40B4-BE49-F238E27FC236}">
                <a16:creationId xmlns:a16="http://schemas.microsoft.com/office/drawing/2014/main" id="{DA13509B-F2E3-4D89-BF46-CAE9F9DCBA27}"/>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r="25434" b="20698"/>
          <a:stretch/>
        </p:blipFill>
        <p:spPr>
          <a:xfrm>
            <a:off x="10256715" y="4924926"/>
            <a:ext cx="1935285" cy="1917032"/>
          </a:xfrm>
          <a:prstGeom prst="rect">
            <a:avLst/>
          </a:prstGeom>
          <a:effectLst>
            <a:outerShdw blurRad="50800" dist="38100" dir="8100000" sx="103000" sy="103000" algn="tr" rotWithShape="0">
              <a:prstClr val="black">
                <a:alpha val="40000"/>
              </a:prstClr>
            </a:outerShdw>
          </a:effectLst>
          <a:scene3d>
            <a:camera prst="orthographicFront">
              <a:rot lat="0" lon="0" rev="0"/>
            </a:camera>
            <a:lightRig rig="threePt" dir="t"/>
          </a:scene3d>
        </p:spPr>
      </p:pic>
      <p:sp>
        <p:nvSpPr>
          <p:cNvPr id="95" name="Slide Number Placeholder 1">
            <a:extLst>
              <a:ext uri="{FF2B5EF4-FFF2-40B4-BE49-F238E27FC236}">
                <a16:creationId xmlns:a16="http://schemas.microsoft.com/office/drawing/2014/main" id="{7F8BC40C-3798-465B-867E-EEE860FF7D4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77</a:t>
            </a:fld>
            <a:r>
              <a:rPr lang="en-GB" sz="900" b="1" dirty="0">
                <a:solidFill>
                  <a:schemeClr val="bg1"/>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2D28752E-30BD-4E46-8080-FF0F85038026}"/>
              </a:ext>
              <a:ext uri="{C183D7F6-B498-43B3-948B-1728B52AA6E4}">
                <adec:decorative xmlns:adec="http://schemas.microsoft.com/office/drawing/2017/decorative" val="1"/>
              </a:ext>
            </a:extLst>
          </p:cNvPr>
          <p:cNvSpPr/>
          <p:nvPr/>
        </p:nvSpPr>
        <p:spPr>
          <a:xfrm>
            <a:off x="431663" y="6541217"/>
            <a:ext cx="300412" cy="10832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itle 6">
            <a:extLst>
              <a:ext uri="{FF2B5EF4-FFF2-40B4-BE49-F238E27FC236}">
                <a16:creationId xmlns:a16="http://schemas.microsoft.com/office/drawing/2014/main" id="{3531356D-40DD-480C-BFB8-4BDAB963AEC3}"/>
              </a:ext>
            </a:extLst>
          </p:cNvPr>
          <p:cNvSpPr>
            <a:spLocks noGrp="1"/>
          </p:cNvSpPr>
          <p:nvPr>
            <p:ph type="title" idx="4294967295"/>
          </p:nvPr>
        </p:nvSpPr>
        <p:spPr>
          <a:xfrm>
            <a:off x="270762" y="725638"/>
            <a:ext cx="9341700" cy="483450"/>
          </a:xfrm>
        </p:spPr>
        <p:txBody>
          <a:bodyPr>
            <a:normAutofit/>
          </a:bodyPr>
          <a:lstStyle/>
          <a:p>
            <a:r>
              <a:rPr lang="en-GB" sz="2800" b="1" dirty="0">
                <a:solidFill>
                  <a:srgbClr val="005EB8"/>
                </a:solidFill>
                <a:latin typeface="Arial"/>
              </a:rPr>
              <a:t>NHS Adult Inpatient Survey 2021</a:t>
            </a:r>
          </a:p>
        </p:txBody>
      </p:sp>
      <p:sp>
        <p:nvSpPr>
          <p:cNvPr id="11" name="Title 6">
            <a:extLst>
              <a:ext uri="{FF2B5EF4-FFF2-40B4-BE49-F238E27FC236}">
                <a16:creationId xmlns:a16="http://schemas.microsoft.com/office/drawing/2014/main" id="{8971284B-1085-41CD-8B6F-4CB89E7CB02C}"/>
              </a:ext>
            </a:extLst>
          </p:cNvPr>
          <p:cNvSpPr txBox="1">
            <a:spLocks/>
          </p:cNvSpPr>
          <p:nvPr/>
        </p:nvSpPr>
        <p:spPr>
          <a:xfrm>
            <a:off x="340662" y="1196388"/>
            <a:ext cx="11580576"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lvl="0">
              <a:defRPr/>
            </a:pPr>
            <a:r>
              <a:rPr kumimoji="0" lang="en-GB" sz="2000" b="1" i="0" u="none" strike="noStrike" kern="1200" cap="none" spc="0" normalizeH="0" baseline="0" noProof="0" dirty="0">
                <a:ln>
                  <a:noFill/>
                </a:ln>
                <a:solidFill>
                  <a:srgbClr val="005EB8"/>
                </a:solidFill>
                <a:effectLst/>
                <a:uLnTx/>
                <a:uFillTx/>
                <a:latin typeface="Arial"/>
                <a:ea typeface="+mj-ea"/>
                <a:cs typeface="+mj-cs"/>
              </a:rPr>
              <a:t>Results for Whittington Health NHS Trust</a:t>
            </a:r>
          </a:p>
        </p:txBody>
      </p:sp>
      <p:sp>
        <p:nvSpPr>
          <p:cNvPr id="21" name="Title 6">
            <a:extLst>
              <a:ext uri="{FF2B5EF4-FFF2-40B4-BE49-F238E27FC236}">
                <a16:creationId xmlns:a16="http://schemas.microsoft.com/office/drawing/2014/main" id="{15364654-6F57-41EB-AA26-0ECBBBF1D9E3}"/>
              </a:ext>
            </a:extLst>
          </p:cNvPr>
          <p:cNvSpPr txBox="1">
            <a:spLocks/>
          </p:cNvSpPr>
          <p:nvPr/>
        </p:nvSpPr>
        <p:spPr>
          <a:xfrm>
            <a:off x="395007" y="1725420"/>
            <a:ext cx="5380135"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a:ea typeface="+mj-ea"/>
                <a:cs typeface="+mj-cs"/>
              </a:rPr>
              <a:t>Where patient experience </a:t>
            </a:r>
            <a:r>
              <a:rPr kumimoji="0" lang="en-GB" sz="1800" b="1" i="0" u="none" strike="noStrike" kern="1200" cap="none" spc="0" normalizeH="0" baseline="0" noProof="0" dirty="0">
                <a:ln>
                  <a:noFill/>
                </a:ln>
                <a:solidFill>
                  <a:srgbClr val="419999"/>
                </a:solidFill>
                <a:effectLst/>
                <a:uLnTx/>
                <a:uFillTx/>
                <a:latin typeface="Arial"/>
                <a:ea typeface="+mj-ea"/>
                <a:cs typeface="+mj-cs"/>
              </a:rPr>
              <a:t>is best</a:t>
            </a:r>
          </a:p>
        </p:txBody>
      </p:sp>
      <p:graphicFrame>
        <p:nvGraphicFramePr>
          <p:cNvPr id="17" name="D_5e64f96e7fde5fa6_CalcTable">
            <a:extLst>
              <a:ext uri="{FF2B5EF4-FFF2-40B4-BE49-F238E27FC236}">
                <a16:creationId xmlns:a16="http://schemas.microsoft.com/office/drawing/2014/main" id="{C39E0B58-D085-4F86-9390-F4E078C4050D}"/>
              </a:ext>
            </a:extLst>
          </p:cNvPr>
          <p:cNvGraphicFramePr>
            <a:graphicFrameLocks noGrp="1"/>
          </p:cNvGraphicFramePr>
          <p:nvPr>
            <p:extLst>
              <p:ext uri="{D42A27DB-BD31-4B8C-83A1-F6EECF244321}">
                <p14:modId xmlns:p14="http://schemas.microsoft.com/office/powerpoint/2010/main" val="1101158758"/>
              </p:ext>
            </p:extLst>
          </p:nvPr>
        </p:nvGraphicFramePr>
        <p:xfrm>
          <a:off x="400607" y="2156977"/>
          <a:ext cx="5612400" cy="2976531"/>
        </p:xfrm>
        <a:graphic>
          <a:graphicData uri="http://schemas.openxmlformats.org/drawingml/2006/table">
            <a:tbl>
              <a:tblPr firstRow="1" bandRow="1">
                <a:tableStyleId>{5C22544A-7EE6-4342-B048-85BDC9FD1C3A}</a:tableStyleId>
              </a:tblPr>
              <a:tblGrid>
                <a:gridCol w="5612400">
                  <a:extLst>
                    <a:ext uri="{9D8B030D-6E8A-4147-A177-3AD203B41FA5}">
                      <a16:colId xmlns:a16="http://schemas.microsoft.com/office/drawing/2014/main" val="1105234805"/>
                    </a:ext>
                  </a:extLst>
                </a:gridCol>
              </a:tblGrid>
              <a:tr h="2976531">
                <a:tc>
                  <a:txBody>
                    <a:bodyPr/>
                    <a:lstStyle/>
                    <a:p>
                      <a:pPr marL="285750" indent="-285750">
                        <a:lnSpc>
                          <a:spcPct val="110000"/>
                        </a:lnSpc>
                        <a:spcBef>
                          <a:spcPts val="600"/>
                        </a:spcBef>
                        <a:buFont typeface="Wingdings" panose="05000000000000000000" pitchFamily="2" charset="2"/>
                        <a:buChar char="ü"/>
                        <a:defRPr/>
                      </a:pPr>
                      <a:r>
                        <a:rPr kumimoji="0" lang="en-GB" sz="1250" b="0" i="0" u="none" strike="noStrike" kern="1200" cap="none" spc="0" normalizeH="0" baseline="0" noProof="0">
                          <a:ln>
                            <a:noFill/>
                          </a:ln>
                          <a:solidFill>
                            <a:prstClr val="black"/>
                          </a:solidFill>
                          <a:effectLst/>
                          <a:uLnTx/>
                          <a:uFillTx/>
                          <a:latin typeface="Arial"/>
                          <a:ea typeface="+mn-ea"/>
                          <a:cs typeface="+mn-cs"/>
                        </a:rPr>
                        <a:t>Information about medicines to take at home: patients being given information about medicines they were to take at home
Disturbance from hospital lighting: patients not being bothered at night by hospital lighting
Answers to questions: doctors answering patients questions in a way they could understand
Taking medication: patients being able to take medication they brought to hospital when needed
Feedback on care: patients being asked to give their views on the quality of their care</a:t>
                      </a:r>
                      <a:endParaRPr lang="en-GB" sz="1250" b="0" dirty="0"/>
                    </a:p>
                  </a:txBody>
                  <a:tcPr anchor="ctr">
                    <a:lnL w="6350" cap="flat" cmpd="sng" algn="ctr">
                      <a:solidFill>
                        <a:srgbClr val="419999"/>
                      </a:solidFill>
                      <a:prstDash val="solid"/>
                      <a:round/>
                      <a:headEnd type="none" w="med" len="med"/>
                      <a:tailEnd type="none" w="med" len="med"/>
                    </a:lnL>
                    <a:lnR w="6350" cap="flat" cmpd="sng" algn="ctr">
                      <a:solidFill>
                        <a:srgbClr val="419999"/>
                      </a:solidFill>
                      <a:prstDash val="solid"/>
                      <a:round/>
                      <a:headEnd type="none" w="med" len="med"/>
                      <a:tailEnd type="none" w="med" len="med"/>
                    </a:lnR>
                    <a:lnT w="6350" cap="flat" cmpd="sng" algn="ctr">
                      <a:solidFill>
                        <a:srgbClr val="419999"/>
                      </a:solidFill>
                      <a:prstDash val="solid"/>
                      <a:round/>
                      <a:headEnd type="none" w="med" len="med"/>
                      <a:tailEnd type="none" w="med" len="med"/>
                    </a:lnT>
                    <a:lnB w="6350" cap="flat" cmpd="sng" algn="ctr">
                      <a:solidFill>
                        <a:srgbClr val="419999"/>
                      </a:solidFill>
                      <a:prstDash val="solid"/>
                      <a:round/>
                      <a:headEnd type="none" w="med" len="med"/>
                      <a:tailEnd type="none" w="med" len="med"/>
                    </a:lnB>
                    <a:noFill/>
                  </a:tcPr>
                </a:tc>
                <a:extLst>
                  <a:ext uri="{0D108BD9-81ED-4DB2-BD59-A6C34878D82A}">
                    <a16:rowId xmlns:a16="http://schemas.microsoft.com/office/drawing/2014/main" val="1756846957"/>
                  </a:ext>
                </a:extLst>
              </a:tr>
            </a:tbl>
          </a:graphicData>
        </a:graphic>
      </p:graphicFrame>
      <p:sp>
        <p:nvSpPr>
          <p:cNvPr id="22" name="Title 6">
            <a:extLst>
              <a:ext uri="{FF2B5EF4-FFF2-40B4-BE49-F238E27FC236}">
                <a16:creationId xmlns:a16="http://schemas.microsoft.com/office/drawing/2014/main" id="{3500BAE9-57CC-4BAF-87C0-D92C0896F54B}"/>
              </a:ext>
            </a:extLst>
          </p:cNvPr>
          <p:cNvSpPr txBox="1">
            <a:spLocks/>
          </p:cNvSpPr>
          <p:nvPr/>
        </p:nvSpPr>
        <p:spPr>
          <a:xfrm>
            <a:off x="6161818" y="1723825"/>
            <a:ext cx="5092701"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schemeClr val="tx1"/>
                </a:solidFill>
                <a:effectLst/>
                <a:uLnTx/>
                <a:uFillTx/>
                <a:latin typeface="Arial"/>
                <a:ea typeface="+mj-ea"/>
                <a:cs typeface="+mj-cs"/>
              </a:rPr>
              <a:t>Where patient experience </a:t>
            </a:r>
            <a:r>
              <a:rPr kumimoji="0" lang="en-GB" sz="1800" b="1" i="0" u="none" strike="noStrike" kern="1200" cap="none" spc="0" normalizeH="0" baseline="0" noProof="0" dirty="0">
                <a:ln>
                  <a:noFill/>
                </a:ln>
                <a:solidFill>
                  <a:schemeClr val="accent2"/>
                </a:solidFill>
                <a:effectLst/>
                <a:uLnTx/>
                <a:uFillTx/>
                <a:latin typeface="Arial"/>
                <a:ea typeface="+mj-ea"/>
                <a:cs typeface="+mj-cs"/>
              </a:rPr>
              <a:t>could improve</a:t>
            </a:r>
          </a:p>
        </p:txBody>
      </p:sp>
      <p:graphicFrame>
        <p:nvGraphicFramePr>
          <p:cNvPr id="18" name="D_61c5889bef3b199c_CalcTable">
            <a:extLst>
              <a:ext uri="{FF2B5EF4-FFF2-40B4-BE49-F238E27FC236}">
                <a16:creationId xmlns:a16="http://schemas.microsoft.com/office/drawing/2014/main" id="{86960DCE-0C14-4861-B7BF-0BAF81D82884}"/>
              </a:ext>
            </a:extLst>
          </p:cNvPr>
          <p:cNvGraphicFramePr>
            <a:graphicFrameLocks noGrp="1"/>
          </p:cNvGraphicFramePr>
          <p:nvPr>
            <p:extLst>
              <p:ext uri="{D42A27DB-BD31-4B8C-83A1-F6EECF244321}">
                <p14:modId xmlns:p14="http://schemas.microsoft.com/office/powerpoint/2010/main" val="114307118"/>
              </p:ext>
            </p:extLst>
          </p:nvPr>
        </p:nvGraphicFramePr>
        <p:xfrm>
          <a:off x="6161818" y="2168564"/>
          <a:ext cx="5612400" cy="2976531"/>
        </p:xfrm>
        <a:graphic>
          <a:graphicData uri="http://schemas.openxmlformats.org/drawingml/2006/table">
            <a:tbl>
              <a:tblPr firstRow="1" bandRow="1">
                <a:tableStyleId>{5C22544A-7EE6-4342-B048-85BDC9FD1C3A}</a:tableStyleId>
              </a:tblPr>
              <a:tblGrid>
                <a:gridCol w="5612400">
                  <a:extLst>
                    <a:ext uri="{9D8B030D-6E8A-4147-A177-3AD203B41FA5}">
                      <a16:colId xmlns:a16="http://schemas.microsoft.com/office/drawing/2014/main" val="1105234805"/>
                    </a:ext>
                  </a:extLst>
                </a:gridCol>
              </a:tblGrid>
              <a:tr h="2976531">
                <a:tc>
                  <a:txBody>
                    <a:bodyPr/>
                    <a:lstStyle/>
                    <a:p>
                      <a:pPr marL="285750" indent="-285750">
                        <a:lnSpc>
                          <a:spcPct val="110000"/>
                        </a:lnSpc>
                        <a:spcBef>
                          <a:spcPts val="600"/>
                        </a:spcBef>
                        <a:buFont typeface="Courier New" panose="02070309020205020404" pitchFamily="49" charset="0"/>
                        <a:buChar char="o"/>
                        <a:defRPr/>
                      </a:pPr>
                      <a:r>
                        <a:rPr kumimoji="0" lang="en-GB" sz="1250" b="0" i="0" u="none" strike="noStrike" kern="1200" cap="none" spc="0" normalizeH="0" baseline="0" noProof="0">
                          <a:ln>
                            <a:noFill/>
                          </a:ln>
                          <a:solidFill>
                            <a:prstClr val="black"/>
                          </a:solidFill>
                          <a:effectLst/>
                          <a:uLnTx/>
                          <a:uFillTx/>
                          <a:latin typeface="Arial"/>
                          <a:ea typeface="+mn-ea"/>
                          <a:cs typeface="+mn-cs"/>
                        </a:rPr>
                        <a:t>Food outside set meal times: patients being able to get hospital food outside of set meal times, if needed
Contact: patients being given information about who to contact if they were worried about their condition or treatment after leaving hospital
Help with eating: patients being given enough help from staff to eat meals, if needed
Quality of food: patients describing the hospital food as good
Talking about worries and fears: patients feeling able to talk to staff about their worries and fears</a:t>
                      </a:r>
                      <a:endParaRPr kumimoji="0" lang="en-GB" sz="1250" b="0" i="0" u="none" strike="noStrike" kern="1200" cap="none" spc="0" normalizeH="0" baseline="0" noProof="0" dirty="0">
                        <a:ln>
                          <a:noFill/>
                        </a:ln>
                        <a:solidFill>
                          <a:prstClr val="black"/>
                        </a:solidFill>
                        <a:effectLst/>
                        <a:uLnTx/>
                        <a:uFillTx/>
                        <a:latin typeface="Arial"/>
                        <a:ea typeface="+mn-ea"/>
                        <a:cs typeface="+mn-cs"/>
                      </a:endParaRPr>
                    </a:p>
                  </a:txBody>
                  <a:tcPr anchor="ctr">
                    <a:lnL w="6350" cap="flat" cmpd="sng" algn="ctr">
                      <a:solidFill>
                        <a:srgbClr val="E87722"/>
                      </a:solidFill>
                      <a:prstDash val="solid"/>
                      <a:round/>
                      <a:headEnd type="none" w="med" len="med"/>
                      <a:tailEnd type="none" w="med" len="med"/>
                    </a:lnL>
                    <a:lnR w="6350" cap="flat" cmpd="sng" algn="ctr">
                      <a:solidFill>
                        <a:srgbClr val="E87722"/>
                      </a:solidFill>
                      <a:prstDash val="solid"/>
                      <a:round/>
                      <a:headEnd type="none" w="med" len="med"/>
                      <a:tailEnd type="none" w="med" len="med"/>
                    </a:lnR>
                    <a:lnT w="6350" cap="flat" cmpd="sng" algn="ctr">
                      <a:solidFill>
                        <a:srgbClr val="E87722"/>
                      </a:solidFill>
                      <a:prstDash val="solid"/>
                      <a:round/>
                      <a:headEnd type="none" w="med" len="med"/>
                      <a:tailEnd type="none" w="med" len="med"/>
                    </a:lnT>
                    <a:lnB w="6350" cap="flat" cmpd="sng" algn="ctr">
                      <a:solidFill>
                        <a:srgbClr val="E87722"/>
                      </a:solidFill>
                      <a:prstDash val="solid"/>
                      <a:round/>
                      <a:headEnd type="none" w="med" len="med"/>
                      <a:tailEnd type="none" w="med" len="med"/>
                    </a:lnB>
                    <a:noFill/>
                  </a:tcPr>
                </a:tc>
                <a:extLst>
                  <a:ext uri="{0D108BD9-81ED-4DB2-BD59-A6C34878D82A}">
                    <a16:rowId xmlns:a16="http://schemas.microsoft.com/office/drawing/2014/main" val="1756846957"/>
                  </a:ext>
                </a:extLst>
              </a:tr>
            </a:tbl>
          </a:graphicData>
        </a:graphic>
      </p:graphicFrame>
      <p:sp>
        <p:nvSpPr>
          <p:cNvPr id="96" name="Rectangle 95">
            <a:extLst>
              <a:ext uri="{FF2B5EF4-FFF2-40B4-BE49-F238E27FC236}">
                <a16:creationId xmlns:a16="http://schemas.microsoft.com/office/drawing/2014/main" id="{7C88008D-3774-4309-AACC-46F832C550A4}"/>
              </a:ext>
            </a:extLst>
          </p:cNvPr>
          <p:cNvSpPr/>
          <p:nvPr/>
        </p:nvSpPr>
        <p:spPr>
          <a:xfrm>
            <a:off x="363823" y="5180840"/>
            <a:ext cx="9892892" cy="646331"/>
          </a:xfrm>
          <a:prstGeom prst="rect">
            <a:avLst/>
          </a:prstGeom>
        </p:spPr>
        <p:txBody>
          <a:bodyPr wrap="square">
            <a:spAutoFit/>
          </a:bodyPr>
          <a:lstStyle/>
          <a:p>
            <a:r>
              <a:rPr lang="en-GB" sz="1150" dirty="0">
                <a:latin typeface="Arial" panose="020B0604020202020204" pitchFamily="34" charset="0"/>
                <a:cs typeface="Arial" panose="020B0604020202020204" pitchFamily="34" charset="0"/>
              </a:rPr>
              <a:t>These topics are calculated by comparing your trust’s results to the average of all trusts. “Where patient experience is best”: These are the five results for your trust that are highest compared with the average of all trusts. “Where patient experience could improve”: These are the five results for your trust that are lowest compared with the average of all trusts.</a:t>
            </a:r>
          </a:p>
        </p:txBody>
      </p:sp>
      <p:sp>
        <p:nvSpPr>
          <p:cNvPr id="12" name="Text Box 2">
            <a:extLst>
              <a:ext uri="{FF2B5EF4-FFF2-40B4-BE49-F238E27FC236}">
                <a16:creationId xmlns:a16="http://schemas.microsoft.com/office/drawing/2014/main" id="{3F526089-829D-4030-9A23-CD53A806EE34}"/>
              </a:ext>
            </a:extLst>
          </p:cNvPr>
          <p:cNvSpPr txBox="1"/>
          <p:nvPr/>
        </p:nvSpPr>
        <p:spPr>
          <a:xfrm>
            <a:off x="397285" y="5935496"/>
            <a:ext cx="9859429" cy="596196"/>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lvl="0">
              <a:defRPr/>
            </a:pPr>
            <a:r>
              <a:rPr kumimoji="0" lang="en-GB" sz="1000" b="0" i="0" u="none" strike="noStrike" kern="1200" cap="none" spc="0" normalizeH="0" baseline="0" noProof="0" dirty="0">
                <a:ln>
                  <a:noFill/>
                </a:ln>
                <a:solidFill>
                  <a:prstClr val="white"/>
                </a:solidFill>
                <a:effectLst/>
                <a:uLnTx/>
                <a:uFillTx/>
                <a:latin typeface="Arial" panose="020B0604020202020204" pitchFamily="34" charset="0"/>
                <a:ea typeface="Arial" panose="020B0604020202020204" pitchFamily="34" charset="0"/>
                <a:cs typeface="Arial" panose="020B0604020202020204" pitchFamily="34" charset="0"/>
              </a:rPr>
              <a:t>This survey looked at the experiences of people who were discharged from an NHS acute hospital in November 2021. Between January 2022 and May 2022, a questionnaire was sent to 1250 inpatients at Whittington Health NHS Trust who had attended in late 2021. Responses were received from 359 patients at this trust. If you have any questions about the survey and our results, please contact [NHS TRUST TO INSERT CONTACT DETAILS].</a:t>
            </a:r>
          </a:p>
        </p:txBody>
      </p:sp>
      <p:graphicFrame>
        <p:nvGraphicFramePr>
          <p:cNvPr id="4" name="D_5e64f96e7fde5fa6" hidden="1">
            <a:extLst>
              <a:ext uri="{FF2B5EF4-FFF2-40B4-BE49-F238E27FC236}">
                <a16:creationId xmlns:a16="http://schemas.microsoft.com/office/drawing/2014/main" id="{FB0F0CB7-D0BA-4C64-A124-B0FBE7DFD6D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3387884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D_61c5889bef3b199c" hidden="1">
            <a:extLst>
              <a:ext uri="{FF2B5EF4-FFF2-40B4-BE49-F238E27FC236}">
                <a16:creationId xmlns:a16="http://schemas.microsoft.com/office/drawing/2014/main" id="{5670BC92-4147-4C6C-9E92-08069DCAF13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59294010"/>
              </p:ext>
            </p:extLst>
          </p:nvPr>
        </p:nvGraphicFramePr>
        <p:xfrm>
          <a:off x="10160000" y="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94663530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61051E-BFBC-4AAA-A693-53326749C158}"/>
              </a:ext>
              <a:ext uri="{C183D7F6-B498-43B3-948B-1728B52AA6E4}">
                <adec:decorative xmlns:adec="http://schemas.microsoft.com/office/drawing/2017/decorative" val="1"/>
              </a:ext>
            </a:extLst>
          </p:cNvPr>
          <p:cNvSpPr/>
          <p:nvPr/>
        </p:nvSpPr>
        <p:spPr>
          <a:xfrm>
            <a:off x="6070824" y="4557147"/>
            <a:ext cx="5882955" cy="193001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7" name="Rectangle 6">
            <a:extLst>
              <a:ext uri="{FF2B5EF4-FFF2-40B4-BE49-F238E27FC236}">
                <a16:creationId xmlns:a16="http://schemas.microsoft.com/office/drawing/2014/main" id="{DFF76E51-61B7-45ED-AB4F-BB4E7BC8A38C}"/>
              </a:ext>
              <a:ext uri="{C183D7F6-B498-43B3-948B-1728B52AA6E4}">
                <adec:decorative xmlns:adec="http://schemas.microsoft.com/office/drawing/2017/decorative" val="1"/>
              </a:ext>
            </a:extLst>
          </p:cNvPr>
          <p:cNvSpPr/>
          <p:nvPr/>
        </p:nvSpPr>
        <p:spPr>
          <a:xfrm>
            <a:off x="6070824" y="1497662"/>
            <a:ext cx="5882955" cy="275075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How to interpret benchmarking in this report</a:t>
            </a:r>
          </a:p>
        </p:txBody>
      </p:sp>
      <p:sp>
        <p:nvSpPr>
          <p:cNvPr id="2" name="Rectangle 1">
            <a:extLst>
              <a:ext uri="{FF2B5EF4-FFF2-40B4-BE49-F238E27FC236}">
                <a16:creationId xmlns:a16="http://schemas.microsoft.com/office/drawing/2014/main" id="{C8FE1D46-5796-4660-8005-4272491A52FC}"/>
              </a:ext>
            </a:extLst>
          </p:cNvPr>
          <p:cNvSpPr/>
          <p:nvPr/>
        </p:nvSpPr>
        <p:spPr>
          <a:xfrm>
            <a:off x="345422" y="1230824"/>
            <a:ext cx="5618201" cy="5032147"/>
          </a:xfrm>
          <a:prstGeom prst="rect">
            <a:avLst/>
          </a:prstGeom>
        </p:spPr>
        <p:txBody>
          <a:bodyPr wrap="square">
            <a:spAutoFit/>
          </a:bodyPr>
          <a:lstStyle/>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Trust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charts in the ‘benchmarking’ section show how the score for your trust compares to the range of scores achieved by all trusts taking part in the survey. The black line shows the score for your trust. The graphs are divided into seven sections, comparing the score for your trust to most other trusts in the survey:</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solidFill>
                  <a:srgbClr val="419999"/>
                </a:solidFill>
                <a:latin typeface="Arial" panose="020B0604020202020204" pitchFamily="34" charset="0"/>
                <a:cs typeface="Arial" panose="020B0604020202020204" pitchFamily="34" charset="0"/>
              </a:rPr>
              <a:t>dark green section </a:t>
            </a:r>
            <a:r>
              <a:rPr lang="en-GB" sz="1100" dirty="0">
                <a:latin typeface="Arial" panose="020B0604020202020204" pitchFamily="34" charset="0"/>
                <a:cs typeface="Arial" panose="020B0604020202020204" pitchFamily="34" charset="0"/>
              </a:rPr>
              <a:t>of the graph, its result is ‘Much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5FBD83"/>
                </a:highlight>
                <a:latin typeface="Arial" panose="020B0604020202020204" pitchFamily="34" charset="0"/>
                <a:cs typeface="Arial" panose="020B0604020202020204" pitchFamily="34" charset="0"/>
              </a:rPr>
              <a:t>mid-green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A9D18E"/>
                </a:highlight>
                <a:latin typeface="Arial" panose="020B0604020202020204" pitchFamily="34" charset="0"/>
                <a:cs typeface="Arial" panose="020B0604020202020204" pitchFamily="34" charset="0"/>
              </a:rPr>
              <a:t>light green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‘Somewhat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D9D9D9"/>
                </a:highlight>
                <a:latin typeface="Arial" panose="020B0604020202020204" pitchFamily="34" charset="0"/>
                <a:cs typeface="Arial" panose="020B0604020202020204" pitchFamily="34" charset="0"/>
              </a:rPr>
              <a:t>grey section</a:t>
            </a:r>
            <a:r>
              <a:rPr lang="en-GB" sz="1100" dirty="0">
                <a:latin typeface="Arial" panose="020B0604020202020204" pitchFamily="34" charset="0"/>
                <a:cs typeface="Arial" panose="020B0604020202020204" pitchFamily="34" charset="0"/>
              </a:rPr>
              <a:t> of the graph, its result is ‘About the same’.</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FFD966"/>
                </a:highlight>
                <a:latin typeface="Arial" panose="020B0604020202020204" pitchFamily="34" charset="0"/>
                <a:cs typeface="Arial" panose="020B0604020202020204" pitchFamily="34" charset="0"/>
              </a:rPr>
              <a:t>yellow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‘Somewhat worse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F1BE48"/>
                </a:highlight>
                <a:latin typeface="Arial" panose="020B0604020202020204" pitchFamily="34" charset="0"/>
                <a:cs typeface="Arial" panose="020B0604020202020204" pitchFamily="34" charset="0"/>
              </a:rPr>
              <a:t>light orange</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section of the graph, its result is ‘Worse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solidFill>
                  <a:srgbClr val="E87722"/>
                </a:solidFill>
                <a:latin typeface="Arial" panose="020B0604020202020204" pitchFamily="34" charset="0"/>
                <a:cs typeface="Arial" panose="020B0604020202020204" pitchFamily="34" charset="0"/>
              </a:rPr>
              <a:t>dark orange </a:t>
            </a:r>
            <a:r>
              <a:rPr lang="en-GB" sz="1100" dirty="0">
                <a:latin typeface="Arial" panose="020B0604020202020204" pitchFamily="34" charset="0"/>
                <a:cs typeface="Arial" panose="020B0604020202020204" pitchFamily="34" charset="0"/>
              </a:rPr>
              <a:t>section of the graph, its result is ‘Much worse than expected’.</a:t>
            </a:r>
          </a:p>
          <a:p>
            <a:pPr>
              <a:spcBef>
                <a:spcPts val="600"/>
              </a:spcBef>
              <a:spcAft>
                <a:spcPts val="600"/>
              </a:spcAft>
            </a:pPr>
            <a:r>
              <a:rPr lang="en-GB" sz="1100" dirty="0">
                <a:latin typeface="Arial" panose="020B0604020202020204" pitchFamily="34" charset="0"/>
                <a:cs typeface="Arial" panose="020B0604020202020204" pitchFamily="34" charset="0"/>
              </a:rPr>
              <a:t>These groupings are based on a rigorous statistical analysis of the data termed the ‘expected range’ technique.</a:t>
            </a:r>
          </a:p>
        </p:txBody>
      </p:sp>
      <p:pic>
        <p:nvPicPr>
          <p:cNvPr id="6" name="Picture 5" descr="A screenshot of a bar chart showing the section score for all NHS trusts">
            <a:extLst>
              <a:ext uri="{FF2B5EF4-FFF2-40B4-BE49-F238E27FC236}">
                <a16:creationId xmlns:a16="http://schemas.microsoft.com/office/drawing/2014/main" id="{BE1DECE5-5F90-40E3-868B-FE1A065F1F3E}"/>
              </a:ext>
            </a:extLst>
          </p:cNvPr>
          <p:cNvPicPr>
            <a:picLocks noChangeAspect="1"/>
          </p:cNvPicPr>
          <p:nvPr/>
        </p:nvPicPr>
        <p:blipFill>
          <a:blip r:embed="rId3"/>
          <a:stretch>
            <a:fillRect/>
          </a:stretch>
        </p:blipFill>
        <p:spPr>
          <a:xfrm>
            <a:off x="6111224" y="1755546"/>
            <a:ext cx="5802153" cy="2314575"/>
          </a:xfrm>
          <a:prstGeom prst="rect">
            <a:avLst/>
          </a:prstGeom>
        </p:spPr>
      </p:pic>
      <p:pic>
        <p:nvPicPr>
          <p:cNvPr id="9" name="Picture 8" descr="Image of expected range charts for three questions">
            <a:extLst>
              <a:ext uri="{FF2B5EF4-FFF2-40B4-BE49-F238E27FC236}">
                <a16:creationId xmlns:a16="http://schemas.microsoft.com/office/drawing/2014/main" id="{3A56686C-FD98-489F-907A-021B700BF847}"/>
              </a:ext>
            </a:extLst>
          </p:cNvPr>
          <p:cNvPicPr>
            <a:picLocks noChangeAspect="1"/>
          </p:cNvPicPr>
          <p:nvPr/>
        </p:nvPicPr>
        <p:blipFill>
          <a:blip r:embed="rId4"/>
          <a:stretch>
            <a:fillRect/>
          </a:stretch>
        </p:blipFill>
        <p:spPr>
          <a:xfrm>
            <a:off x="6198359" y="4719252"/>
            <a:ext cx="5715018" cy="1605805"/>
          </a:xfrm>
          <a:prstGeom prst="rect">
            <a:avLst/>
          </a:prstGeom>
        </p:spPr>
      </p:pic>
    </p:spTree>
    <p:extLst>
      <p:ext uri="{BB962C8B-B14F-4D97-AF65-F5344CB8AC3E}">
        <p14:creationId xmlns:p14="http://schemas.microsoft.com/office/powerpoint/2010/main" val="60187657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How to interpret benchmarking in this report (continued)</a:t>
            </a:r>
          </a:p>
        </p:txBody>
      </p:sp>
      <p:sp>
        <p:nvSpPr>
          <p:cNvPr id="6" name="Rectangle 5">
            <a:extLst>
              <a:ext uri="{FF2B5EF4-FFF2-40B4-BE49-F238E27FC236}">
                <a16:creationId xmlns:a16="http://schemas.microsoft.com/office/drawing/2014/main" id="{349E5466-CC81-455D-BF20-84AED778DC5D}"/>
              </a:ext>
            </a:extLst>
          </p:cNvPr>
          <p:cNvSpPr/>
          <p:nvPr/>
        </p:nvSpPr>
        <p:spPr>
          <a:xfrm>
            <a:off x="345600" y="1231200"/>
            <a:ext cx="11515286" cy="4909036"/>
          </a:xfrm>
          <a:prstGeom prst="rect">
            <a:avLst/>
          </a:prstGeom>
        </p:spPr>
        <p:txBody>
          <a:bodyPr wrap="square">
            <a:spAutoFit/>
          </a:bodyPr>
          <a:lstStyle/>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Trust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‘much better than expected,’ ‘better than expected’, ‘somewhat better than expected’, ‘about the same’, ‘somewhat worse than expected’, ‘worse than expected’ and ‘much worse than expected’ categories are based on an analysis technique called the ‘expected range’. Expected range determines the range within which a trust’s score could fall without differing significantly from the average, taking into account the number of respondents for each trust, to indicate whether the trust has performed significantly above or below what would be expected.</a:t>
            </a:r>
          </a:p>
          <a:p>
            <a:pPr>
              <a:spcBef>
                <a:spcPts val="600"/>
              </a:spcBef>
              <a:spcAft>
                <a:spcPts val="600"/>
              </a:spcAft>
            </a:pPr>
            <a:r>
              <a:rPr lang="en-GB" sz="1100" dirty="0">
                <a:latin typeface="Arial" panose="020B0604020202020204" pitchFamily="34" charset="0"/>
                <a:cs typeface="Arial" panose="020B0604020202020204" pitchFamily="34" charset="0"/>
              </a:rPr>
              <a:t>If it is within this expected range, we say that the trust’s performance is ‘about the same’ as other trusts. Where a trust is identified as performing ‘better’ or ‘worse’ than the majority of other trusts, the result is unlikely to have occurred by chance.</a:t>
            </a:r>
          </a:p>
          <a:p>
            <a:pPr>
              <a:spcBef>
                <a:spcPts val="600"/>
              </a:spcBef>
              <a:spcAft>
                <a:spcPts val="600"/>
              </a:spcAft>
            </a:pPr>
            <a:r>
              <a:rPr lang="en-GB" sz="1100" dirty="0">
                <a:latin typeface="Arial" panose="020B0604020202020204" pitchFamily="34" charset="0"/>
                <a:cs typeface="Arial" panose="020B0604020202020204" pitchFamily="34" charset="0"/>
              </a:rPr>
              <a:t>The question score charts show the trust scores compared to the minimum and maximum scores achieved by any trust. In some cases this minimum or maximum limit will mean that one or more of the bands are not visible – because the range of other bands is broad enough to include the highest or lowest score achieved by a trust this year. This could be because there were few respondents, meaning the confidence intervals around your data are slightly larger, or because there was limited variation between trusts for this question this year.</a:t>
            </a:r>
          </a:p>
          <a:p>
            <a:pPr>
              <a:spcBef>
                <a:spcPts val="600"/>
              </a:spcBef>
              <a:spcAft>
                <a:spcPts val="600"/>
              </a:spcAft>
            </a:pPr>
            <a:r>
              <a:rPr lang="en-GB" sz="1100" dirty="0">
                <a:latin typeface="Arial" panose="020B0604020202020204" pitchFamily="34" charset="0"/>
                <a:cs typeface="Arial" panose="020B0604020202020204" pitchFamily="34" charset="0"/>
              </a:rPr>
              <a:t>In some cases, a trust could be categorised as ‘about the same’ whilst having a lower score than a 'worse than expected' trust, or categorised as 'about the same' whilst having a higher score than a 'better than expected' trust. This occurs as the bandings are calculated through standard error rather than standard deviation. Standard error takes into account the number of responses achieved by a trust, and therefore the banding may differ for a trust with a low numbers of responses. </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Site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charts in the ‘trust results’ section present site level benchmarking. This allows you to compare the results for sites within your trust with all other sites across trusts. It is important to note that there may be differences between the average score of the sites provided and the overall score for the trust. This may be related to the size of the sites, results for suppressed sites or weighting, as sites and trusts are weighted separately. In addition, if a single site result is presented for a trust, the ‘expected range’ category may differ: although the score achieved will be the same for both the site and for the trust, the upper and lower boundary levels will differ between the two due to them being calculated differently in each case.</a:t>
            </a:r>
          </a:p>
          <a:p>
            <a:pPr>
              <a:spcBef>
                <a:spcPts val="600"/>
              </a:spcBef>
              <a:spcAft>
                <a:spcPts val="600"/>
              </a:spcAft>
            </a:pPr>
            <a:r>
              <a:rPr lang="en-GB" sz="1100" dirty="0">
                <a:latin typeface="Arial" panose="020B0604020202020204" pitchFamily="34" charset="0"/>
                <a:cs typeface="Arial" panose="020B0604020202020204" pitchFamily="34" charset="0"/>
              </a:rPr>
              <a:t>If fewer than 30 responses were received from patients discharged from a site, no scores will be displayed for that site.</a:t>
            </a:r>
          </a:p>
          <a:p>
            <a:pPr>
              <a:spcBef>
                <a:spcPts val="600"/>
              </a:spcBef>
              <a:spcAft>
                <a:spcPts val="600"/>
              </a:spcAft>
            </a:pPr>
            <a:r>
              <a:rPr lang="en-GB" sz="1100" dirty="0">
                <a:latin typeface="Arial" panose="020B0604020202020204" pitchFamily="34" charset="0"/>
                <a:cs typeface="Arial" panose="020B0604020202020204" pitchFamily="34" charset="0"/>
              </a:rPr>
              <a:t>Additional information on the ‘expected range’ analysis technique can be found in the survey technical report on the </a:t>
            </a:r>
            <a:r>
              <a:rPr lang="en-GB" sz="1100" dirty="0">
                <a:latin typeface="Arial" panose="020B0604020202020204" pitchFamily="34" charset="0"/>
                <a:cs typeface="Arial" panose="020B0604020202020204" pitchFamily="34" charset="0"/>
                <a:hlinkClick r:id="rId3"/>
              </a:rPr>
              <a:t>NHS Surveys website</a:t>
            </a:r>
            <a:r>
              <a:rPr lang="en-GB" sz="11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7829252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Slide Number Placeholder 1">
            <a:extLst>
              <a:ext uri="{FF2B5EF4-FFF2-40B4-BE49-F238E27FC236}">
                <a16:creationId xmlns:a16="http://schemas.microsoft.com/office/drawing/2014/main" id="{681ACEB0-D42D-4458-AD77-AB74FC1240F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2" name="Title 51">
            <a:extLst>
              <a:ext uri="{FF2B5EF4-FFF2-40B4-BE49-F238E27FC236}">
                <a16:creationId xmlns:a16="http://schemas.microsoft.com/office/drawing/2014/main" id="{612CD2E2-339E-4127-BFD6-2F06A3E1D274}"/>
              </a:ext>
            </a:extLst>
          </p:cNvPr>
          <p:cNvSpPr>
            <a:spLocks noGrp="1"/>
          </p:cNvSpPr>
          <p:nvPr>
            <p:ph type="title"/>
          </p:nvPr>
        </p:nvSpPr>
        <p:spPr>
          <a:xfrm>
            <a:off x="419970" y="586232"/>
            <a:ext cx="5106623" cy="588823"/>
          </a:xfrm>
        </p:spPr>
        <p:txBody>
          <a:bodyPr>
            <a:normAutofit/>
          </a:bodyPr>
          <a:lstStyle/>
          <a:p>
            <a:r>
              <a:rPr lang="en-GB" dirty="0"/>
              <a:t>Who took part in the survey?</a:t>
            </a:r>
          </a:p>
        </p:txBody>
      </p:sp>
      <p:sp>
        <p:nvSpPr>
          <p:cNvPr id="7" name="Rectangle 6">
            <a:extLst>
              <a:ext uri="{FF2B5EF4-FFF2-40B4-BE49-F238E27FC236}">
                <a16:creationId xmlns:a16="http://schemas.microsoft.com/office/drawing/2014/main" id="{035CAD14-7784-4EDD-B615-00BA0AB0F489}"/>
              </a:ext>
            </a:extLst>
          </p:cNvPr>
          <p:cNvSpPr/>
          <p:nvPr/>
        </p:nvSpPr>
        <p:spPr>
          <a:xfrm>
            <a:off x="449898" y="1104363"/>
            <a:ext cx="11442517" cy="276999"/>
          </a:xfrm>
          <a:prstGeom prst="rect">
            <a:avLst/>
          </a:prstGeom>
        </p:spPr>
        <p:txBody>
          <a:bodyPr wrap="square">
            <a:spAutoFit/>
          </a:bodyPr>
          <a:lstStyle/>
          <a:p>
            <a:r>
              <a:rPr lang="en-GB" sz="1200" dirty="0">
                <a:latin typeface="Arial" panose="020B0604020202020204" pitchFamily="34" charset="0"/>
                <a:cs typeface="Arial" panose="020B0604020202020204" pitchFamily="34" charset="0"/>
              </a:rPr>
              <a:t>This slide is included to help you interpret responses and to provide information about the population of patients who took part in the survey.</a:t>
            </a:r>
          </a:p>
        </p:txBody>
      </p:sp>
      <p:sp>
        <p:nvSpPr>
          <p:cNvPr id="179" name="D_bfd7761850884757" descr="Pie chart showing religion breakdown for this NHS trust.">
            <a:extLst>
              <a:ext uri="{FF2B5EF4-FFF2-40B4-BE49-F238E27FC236}">
                <a16:creationId xmlns:a16="http://schemas.microsoft.com/office/drawing/2014/main" id="{F64790F4-A2D2-4077-8645-A12CC4E723FF}"/>
              </a:ext>
            </a:extLst>
          </p:cNvPr>
          <p:cNvSpPr txBox="1"/>
          <p:nvPr/>
        </p:nvSpPr>
        <p:spPr>
          <a:xfrm>
            <a:off x="1098986" y="1446535"/>
            <a:ext cx="1007216"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a:ln>
                  <a:noFill/>
                </a:ln>
                <a:solidFill>
                  <a:srgbClr val="6D276A"/>
                </a:solidFill>
                <a:effectLst/>
                <a:uLnTx/>
                <a:uFillTx/>
                <a:latin typeface="Arial"/>
                <a:ea typeface="+mn-ea"/>
                <a:cs typeface="+mn-cs"/>
              </a:rPr>
              <a:t>1,250</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70" name="TextBox 69">
            <a:extLst>
              <a:ext uri="{FF2B5EF4-FFF2-40B4-BE49-F238E27FC236}">
                <a16:creationId xmlns:a16="http://schemas.microsoft.com/office/drawing/2014/main" id="{9F4CC52C-B708-4794-B6A0-B299E9C56511}"/>
              </a:ext>
            </a:extLst>
          </p:cNvPr>
          <p:cNvSpPr txBox="1"/>
          <p:nvPr/>
        </p:nvSpPr>
        <p:spPr>
          <a:xfrm>
            <a:off x="2163386" y="1571620"/>
            <a:ext cx="2136748"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invited to take part</a:t>
            </a:r>
          </a:p>
        </p:txBody>
      </p:sp>
      <p:sp>
        <p:nvSpPr>
          <p:cNvPr id="180" name="D_427908713d6a8d67" descr="Pie chart showing religion breakdown for this NHS trust.">
            <a:extLst>
              <a:ext uri="{FF2B5EF4-FFF2-40B4-BE49-F238E27FC236}">
                <a16:creationId xmlns:a16="http://schemas.microsoft.com/office/drawing/2014/main" id="{EF53C05F-EFFD-4611-A28C-F275098D0227}"/>
              </a:ext>
            </a:extLst>
          </p:cNvPr>
          <p:cNvSpPr txBox="1"/>
          <p:nvPr/>
        </p:nvSpPr>
        <p:spPr>
          <a:xfrm>
            <a:off x="1240785" y="1994944"/>
            <a:ext cx="865417"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n-ea"/>
                <a:cs typeface="+mn-cs"/>
              </a:rPr>
              <a:t>359</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91" name="TextBox 90">
            <a:extLst>
              <a:ext uri="{FF2B5EF4-FFF2-40B4-BE49-F238E27FC236}">
                <a16:creationId xmlns:a16="http://schemas.microsoft.com/office/drawing/2014/main" id="{5A45D473-3CCC-4019-8687-3665A73AD394}"/>
              </a:ext>
            </a:extLst>
          </p:cNvPr>
          <p:cNvSpPr txBox="1"/>
          <p:nvPr/>
        </p:nvSpPr>
        <p:spPr>
          <a:xfrm>
            <a:off x="2163386" y="2119072"/>
            <a:ext cx="1902505"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completed</a:t>
            </a:r>
          </a:p>
        </p:txBody>
      </p:sp>
      <p:graphicFrame>
        <p:nvGraphicFramePr>
          <p:cNvPr id="181" name="D_be413b958b78b592_CalcTable" descr="Pie chart showing religion breakdown for this NHS trust.">
            <a:extLst>
              <a:ext uri="{FF2B5EF4-FFF2-40B4-BE49-F238E27FC236}">
                <a16:creationId xmlns:a16="http://schemas.microsoft.com/office/drawing/2014/main" id="{983C1813-F669-4468-AEE0-6FA8216EF67A}"/>
              </a:ext>
            </a:extLst>
          </p:cNvPr>
          <p:cNvGraphicFramePr>
            <a:graphicFrameLocks noGrp="1"/>
          </p:cNvGraphicFramePr>
          <p:nvPr>
            <p:extLst>
              <p:ext uri="{D42A27DB-BD31-4B8C-83A1-F6EECF244321}">
                <p14:modId xmlns:p14="http://schemas.microsoft.com/office/powerpoint/2010/main" val="2730534735"/>
              </p:ext>
            </p:extLst>
          </p:nvPr>
        </p:nvGraphicFramePr>
        <p:xfrm>
          <a:off x="1421001" y="2392340"/>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82%</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graphicFrame>
        <p:nvGraphicFramePr>
          <p:cNvPr id="116" name="D_be413b958b78b592" hidden="1">
            <a:extLst>
              <a:ext uri="{FF2B5EF4-FFF2-40B4-BE49-F238E27FC236}">
                <a16:creationId xmlns:a16="http://schemas.microsoft.com/office/drawing/2014/main" id="{0274103A-BD6E-400B-93A4-B6B3EF377C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1350057"/>
              </p:ext>
            </p:extLst>
          </p:nvPr>
        </p:nvGraphicFramePr>
        <p:xfrm>
          <a:off x="-2092307" y="218515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101" name="TextBox 100">
            <a:extLst>
              <a:ext uri="{FF2B5EF4-FFF2-40B4-BE49-F238E27FC236}">
                <a16:creationId xmlns:a16="http://schemas.microsoft.com/office/drawing/2014/main" id="{3893E5C3-87FF-4423-898E-6E2B5F2B849F}"/>
              </a:ext>
            </a:extLst>
          </p:cNvPr>
          <p:cNvSpPr txBox="1"/>
          <p:nvPr/>
        </p:nvSpPr>
        <p:spPr>
          <a:xfrm>
            <a:off x="2163386" y="2447672"/>
            <a:ext cx="1948853"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urgent/emergency admission</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82" name="D_efb409305485bc1d_CalcTable" descr="Pie chart showing religion breakdown for this NHS trust.">
            <a:extLst>
              <a:ext uri="{FF2B5EF4-FFF2-40B4-BE49-F238E27FC236}">
                <a16:creationId xmlns:a16="http://schemas.microsoft.com/office/drawing/2014/main" id="{1C550CE3-01EB-4596-AD6A-8B860764E437}"/>
              </a:ext>
            </a:extLst>
          </p:cNvPr>
          <p:cNvGraphicFramePr>
            <a:graphicFrameLocks noGrp="1"/>
          </p:cNvGraphicFramePr>
          <p:nvPr>
            <p:extLst>
              <p:ext uri="{D42A27DB-BD31-4B8C-83A1-F6EECF244321}">
                <p14:modId xmlns:p14="http://schemas.microsoft.com/office/powerpoint/2010/main" val="1908941433"/>
              </p:ext>
            </p:extLst>
          </p:nvPr>
        </p:nvGraphicFramePr>
        <p:xfrm>
          <a:off x="1429422" y="2640471"/>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18%</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graphicFrame>
        <p:nvGraphicFramePr>
          <p:cNvPr id="166" name="D_efb409305485bc1d" hidden="1">
            <a:extLst>
              <a:ext uri="{FF2B5EF4-FFF2-40B4-BE49-F238E27FC236}">
                <a16:creationId xmlns:a16="http://schemas.microsoft.com/office/drawing/2014/main" id="{21928D7C-6D16-416E-B86F-9188353E628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84410876"/>
              </p:ext>
            </p:extLst>
          </p:nvPr>
        </p:nvGraphicFramePr>
        <p:xfrm>
          <a:off x="-2104096" y="2757593"/>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03" name="TextBox 102">
            <a:extLst>
              <a:ext uri="{FF2B5EF4-FFF2-40B4-BE49-F238E27FC236}">
                <a16:creationId xmlns:a16="http://schemas.microsoft.com/office/drawing/2014/main" id="{216D28FA-37E8-42F9-A1ED-5D1D2F41CBD8}"/>
              </a:ext>
            </a:extLst>
          </p:cNvPr>
          <p:cNvSpPr txBox="1"/>
          <p:nvPr/>
        </p:nvSpPr>
        <p:spPr>
          <a:xfrm>
            <a:off x="2163386" y="2687349"/>
            <a:ext cx="1402748"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planned admission</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sp>
        <p:nvSpPr>
          <p:cNvPr id="183" name="D_285472907bfa09bf" descr="Pie chart showing religion breakdown for this NHS trust.">
            <a:extLst>
              <a:ext uri="{FF2B5EF4-FFF2-40B4-BE49-F238E27FC236}">
                <a16:creationId xmlns:a16="http://schemas.microsoft.com/office/drawing/2014/main" id="{2D715A54-7842-4823-8F87-D2308AE2BB34}"/>
              </a:ext>
            </a:extLst>
          </p:cNvPr>
          <p:cNvSpPr txBox="1"/>
          <p:nvPr/>
        </p:nvSpPr>
        <p:spPr>
          <a:xfrm>
            <a:off x="1240785" y="2935613"/>
            <a:ext cx="865417"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a:ln>
                  <a:noFill/>
                </a:ln>
                <a:solidFill>
                  <a:srgbClr val="6D276A"/>
                </a:solidFill>
                <a:effectLst/>
                <a:uLnTx/>
                <a:uFillTx/>
                <a:latin typeface="Arial"/>
                <a:ea typeface="+mn-ea"/>
                <a:cs typeface="+mn-cs"/>
              </a:rPr>
              <a:t>30%</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105" name="TextBox 104">
            <a:extLst>
              <a:ext uri="{FF2B5EF4-FFF2-40B4-BE49-F238E27FC236}">
                <a16:creationId xmlns:a16="http://schemas.microsoft.com/office/drawing/2014/main" id="{41EB9088-5661-4756-9FFE-E0C519BF9AC2}"/>
              </a:ext>
            </a:extLst>
          </p:cNvPr>
          <p:cNvSpPr txBox="1"/>
          <p:nvPr/>
        </p:nvSpPr>
        <p:spPr>
          <a:xfrm>
            <a:off x="2163386" y="3030297"/>
            <a:ext cx="1969854"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response rate</a:t>
            </a:r>
          </a:p>
        </p:txBody>
      </p:sp>
      <p:sp>
        <p:nvSpPr>
          <p:cNvPr id="184" name="D_201c5b530135454e" descr="Pie chart showing religion breakdown for this NHS trust.">
            <a:extLst>
              <a:ext uri="{FF2B5EF4-FFF2-40B4-BE49-F238E27FC236}">
                <a16:creationId xmlns:a16="http://schemas.microsoft.com/office/drawing/2014/main" id="{20B8222A-4DC4-435A-A78B-AA639CCF1E8B}"/>
              </a:ext>
            </a:extLst>
          </p:cNvPr>
          <p:cNvSpPr txBox="1"/>
          <p:nvPr/>
        </p:nvSpPr>
        <p:spPr>
          <a:xfrm>
            <a:off x="1240785" y="3329127"/>
            <a:ext cx="865417" cy="249812"/>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i="0" u="none" strike="noStrike" kern="1200" cap="none" spc="0" normalizeH="0" baseline="0" noProof="0">
                <a:ln>
                  <a:noFill/>
                </a:ln>
                <a:solidFill>
                  <a:srgbClr val="6D276A"/>
                </a:solidFill>
                <a:effectLst/>
                <a:uLnTx/>
                <a:uFillTx/>
                <a:latin typeface="Arial"/>
                <a:ea typeface="+mn-ea"/>
                <a:cs typeface="+mn-cs"/>
              </a:rPr>
              <a:t>39%</a:t>
            </a:r>
            <a:endParaRPr kumimoji="0" lang="en-GB" sz="1200" i="0" u="none" strike="noStrike" kern="1200" cap="none" spc="0" normalizeH="0" baseline="0" noProof="0" dirty="0">
              <a:ln>
                <a:noFill/>
              </a:ln>
              <a:solidFill>
                <a:prstClr val="black"/>
              </a:solidFill>
              <a:effectLst/>
              <a:uLnTx/>
              <a:uFillTx/>
              <a:latin typeface="Arial"/>
              <a:ea typeface="+mn-ea"/>
              <a:cs typeface="+mn-cs"/>
            </a:endParaRPr>
          </a:p>
        </p:txBody>
      </p:sp>
      <p:sp>
        <p:nvSpPr>
          <p:cNvPr id="107" name="TextBox 106">
            <a:extLst>
              <a:ext uri="{FF2B5EF4-FFF2-40B4-BE49-F238E27FC236}">
                <a16:creationId xmlns:a16="http://schemas.microsoft.com/office/drawing/2014/main" id="{1761B5D8-F921-4787-B6F8-502736A37BF5}"/>
              </a:ext>
            </a:extLst>
          </p:cNvPr>
          <p:cNvSpPr txBox="1"/>
          <p:nvPr/>
        </p:nvSpPr>
        <p:spPr>
          <a:xfrm>
            <a:off x="2163386" y="3383789"/>
            <a:ext cx="1810307"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average response rate for all trusts</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15" name="D_a2023f1c4af418b1_CalcTable" descr="Pie chart showing religion breakdown for this NHS trust.">
            <a:extLst>
              <a:ext uri="{FF2B5EF4-FFF2-40B4-BE49-F238E27FC236}">
                <a16:creationId xmlns:a16="http://schemas.microsoft.com/office/drawing/2014/main" id="{2BE8C4CD-94ED-7415-2068-F4C4CFE35F66}"/>
              </a:ext>
            </a:extLst>
          </p:cNvPr>
          <p:cNvGraphicFramePr>
            <a:graphicFrameLocks noGrp="1"/>
          </p:cNvGraphicFramePr>
          <p:nvPr>
            <p:extLst>
              <p:ext uri="{D42A27DB-BD31-4B8C-83A1-F6EECF244321}">
                <p14:modId xmlns:p14="http://schemas.microsoft.com/office/powerpoint/2010/main" val="1703404341"/>
              </p:ext>
            </p:extLst>
          </p:nvPr>
        </p:nvGraphicFramePr>
        <p:xfrm>
          <a:off x="1429422" y="3583446"/>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33%</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sp>
        <p:nvSpPr>
          <p:cNvPr id="109" name="TextBox 108">
            <a:extLst>
              <a:ext uri="{FF2B5EF4-FFF2-40B4-BE49-F238E27FC236}">
                <a16:creationId xmlns:a16="http://schemas.microsoft.com/office/drawing/2014/main" id="{0FC961B9-63D2-4A64-83E7-12AD0852E746}"/>
              </a:ext>
            </a:extLst>
          </p:cNvPr>
          <p:cNvSpPr txBox="1"/>
          <p:nvPr/>
        </p:nvSpPr>
        <p:spPr>
          <a:xfrm>
            <a:off x="2163386" y="3628018"/>
            <a:ext cx="2043767"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response rate for your trust last year</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sp>
        <p:nvSpPr>
          <p:cNvPr id="143" name="TextBox 142">
            <a:extLst>
              <a:ext uri="{FF2B5EF4-FFF2-40B4-BE49-F238E27FC236}">
                <a16:creationId xmlns:a16="http://schemas.microsoft.com/office/drawing/2014/main" id="{143A08B6-3722-41C1-B9A1-373688EE8BE8}"/>
              </a:ext>
            </a:extLst>
          </p:cNvPr>
          <p:cNvSpPr txBox="1"/>
          <p:nvPr/>
        </p:nvSpPr>
        <p:spPr>
          <a:xfrm>
            <a:off x="5055881" y="1577506"/>
            <a:ext cx="2957066"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Ethnicity</a:t>
            </a:r>
          </a:p>
        </p:txBody>
      </p:sp>
      <p:graphicFrame>
        <p:nvGraphicFramePr>
          <p:cNvPr id="165" name="D_b82b3796f8eea913" descr="Pie chart showing ethnicity breakdown for this NHS trust.">
            <a:extLst>
              <a:ext uri="{FF2B5EF4-FFF2-40B4-BE49-F238E27FC236}">
                <a16:creationId xmlns:a16="http://schemas.microsoft.com/office/drawing/2014/main" id="{CEFB09EF-E953-44C8-9E92-3F8AD353D41C}"/>
              </a:ext>
            </a:extLst>
          </p:cNvPr>
          <p:cNvGraphicFramePr>
            <a:graphicFrameLocks/>
          </p:cNvGraphicFramePr>
          <p:nvPr>
            <p:extLst>
              <p:ext uri="{D42A27DB-BD31-4B8C-83A1-F6EECF244321}">
                <p14:modId xmlns:p14="http://schemas.microsoft.com/office/powerpoint/2010/main" val="871753341"/>
              </p:ext>
            </p:extLst>
          </p:nvPr>
        </p:nvGraphicFramePr>
        <p:xfrm>
          <a:off x="4434431" y="1948230"/>
          <a:ext cx="3420025" cy="2080560"/>
        </p:xfrm>
        <a:graphic>
          <a:graphicData uri="http://schemas.openxmlformats.org/drawingml/2006/chart">
            <c:chart xmlns:c="http://schemas.openxmlformats.org/drawingml/2006/chart" xmlns:r="http://schemas.openxmlformats.org/officeDocument/2006/relationships" r:id="rId5"/>
          </a:graphicData>
        </a:graphic>
      </p:graphicFrame>
      <p:sp>
        <p:nvSpPr>
          <p:cNvPr id="144" name="TextBox 143">
            <a:extLst>
              <a:ext uri="{FF2B5EF4-FFF2-40B4-BE49-F238E27FC236}">
                <a16:creationId xmlns:a16="http://schemas.microsoft.com/office/drawing/2014/main" id="{8491380B-22F5-47C6-A677-9B4FA2357530}"/>
              </a:ext>
            </a:extLst>
          </p:cNvPr>
          <p:cNvSpPr txBox="1"/>
          <p:nvPr/>
        </p:nvSpPr>
        <p:spPr>
          <a:xfrm>
            <a:off x="8841392" y="1571113"/>
            <a:ext cx="2957066"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Religion</a:t>
            </a:r>
          </a:p>
        </p:txBody>
      </p:sp>
      <p:graphicFrame>
        <p:nvGraphicFramePr>
          <p:cNvPr id="174" name="D_e1d63f02e8fcd5ad" descr="Pie chart showing religion breakdown for this NHS trust.">
            <a:extLst>
              <a:ext uri="{FF2B5EF4-FFF2-40B4-BE49-F238E27FC236}">
                <a16:creationId xmlns:a16="http://schemas.microsoft.com/office/drawing/2014/main" id="{7280B139-E2F4-4E85-840D-83B9A52DB8C1}"/>
              </a:ext>
            </a:extLst>
          </p:cNvPr>
          <p:cNvGraphicFramePr>
            <a:graphicFrameLocks/>
          </p:cNvGraphicFramePr>
          <p:nvPr>
            <p:extLst>
              <p:ext uri="{D42A27DB-BD31-4B8C-83A1-F6EECF244321}">
                <p14:modId xmlns:p14="http://schemas.microsoft.com/office/powerpoint/2010/main" val="3084433162"/>
              </p:ext>
            </p:extLst>
          </p:nvPr>
        </p:nvGraphicFramePr>
        <p:xfrm>
          <a:off x="8256293" y="1967440"/>
          <a:ext cx="3410398" cy="2061350"/>
        </p:xfrm>
        <a:graphic>
          <a:graphicData uri="http://schemas.openxmlformats.org/drawingml/2006/chart">
            <c:chart xmlns:c="http://schemas.openxmlformats.org/drawingml/2006/chart" xmlns:r="http://schemas.openxmlformats.org/officeDocument/2006/relationships" r:id="rId6"/>
          </a:graphicData>
        </a:graphic>
      </p:graphicFrame>
      <p:sp>
        <p:nvSpPr>
          <p:cNvPr id="119" name="TextBox 118">
            <a:extLst>
              <a:ext uri="{FF2B5EF4-FFF2-40B4-BE49-F238E27FC236}">
                <a16:creationId xmlns:a16="http://schemas.microsoft.com/office/drawing/2014/main" id="{4FDC3FEC-B2C7-4FB0-A883-5E18F26A1456}"/>
              </a:ext>
            </a:extLst>
          </p:cNvPr>
          <p:cNvSpPr txBox="1"/>
          <p:nvPr/>
        </p:nvSpPr>
        <p:spPr>
          <a:xfrm>
            <a:off x="1257443" y="4357733"/>
            <a:ext cx="2959138" cy="276999"/>
          </a:xfrm>
          <a:prstGeom prst="rect">
            <a:avLst/>
          </a:prstGeom>
          <a:noFill/>
          <a:ln>
            <a:solidFill>
              <a:schemeClr val="tx2"/>
            </a:solid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uLnTx/>
                <a:uFillTx/>
                <a:latin typeface="Arial" panose="020B0604020202020204" pitchFamily="34" charset="0"/>
                <a:cs typeface="Arial" panose="020B0604020202020204" pitchFamily="34" charset="0"/>
              </a:rPr>
              <a:t>Long-term conditions</a:t>
            </a:r>
            <a:endParaRPr kumimoji="0" lang="en-GB" sz="800" b="1"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graphicFrame>
        <p:nvGraphicFramePr>
          <p:cNvPr id="178" name="D_2f45c249872b93b6" descr="Pie chart showing religion breakdown for this NHS trust.">
            <a:extLst>
              <a:ext uri="{FF2B5EF4-FFF2-40B4-BE49-F238E27FC236}">
                <a16:creationId xmlns:a16="http://schemas.microsoft.com/office/drawing/2014/main" id="{DF20EC06-1680-4DF7-BEC1-C483A554524D}"/>
              </a:ext>
            </a:extLst>
          </p:cNvPr>
          <p:cNvGraphicFramePr/>
          <p:nvPr>
            <p:extLst>
              <p:ext uri="{D42A27DB-BD31-4B8C-83A1-F6EECF244321}">
                <p14:modId xmlns:p14="http://schemas.microsoft.com/office/powerpoint/2010/main" val="2663548602"/>
              </p:ext>
            </p:extLst>
          </p:nvPr>
        </p:nvGraphicFramePr>
        <p:xfrm>
          <a:off x="394594" y="4927405"/>
          <a:ext cx="1988340" cy="1325563"/>
        </p:xfrm>
        <a:graphic>
          <a:graphicData uri="http://schemas.openxmlformats.org/drawingml/2006/chart">
            <c:chart xmlns:c="http://schemas.openxmlformats.org/drawingml/2006/chart" xmlns:r="http://schemas.openxmlformats.org/officeDocument/2006/relationships" r:id="rId7"/>
          </a:graphicData>
        </a:graphic>
      </p:graphicFrame>
      <p:sp>
        <p:nvSpPr>
          <p:cNvPr id="118" name="TextBox 117">
            <a:extLst>
              <a:ext uri="{FF2B5EF4-FFF2-40B4-BE49-F238E27FC236}">
                <a16:creationId xmlns:a16="http://schemas.microsoft.com/office/drawing/2014/main" id="{D2C52ECC-4DBC-4816-AD18-6E6A87623C0F}"/>
              </a:ext>
            </a:extLst>
          </p:cNvPr>
          <p:cNvSpPr txBox="1"/>
          <p:nvPr/>
        </p:nvSpPr>
        <p:spPr>
          <a:xfrm>
            <a:off x="2207559" y="4781741"/>
            <a:ext cx="1832920" cy="1567545"/>
          </a:xfrm>
          <a:prstGeom prst="rect">
            <a:avLst/>
          </a:prstGeom>
          <a:noFill/>
          <a:ln>
            <a:solidFill>
              <a:schemeClr val="bg1"/>
            </a:solidFill>
          </a:ln>
        </p:spPr>
        <p:txBody>
          <a:bodyPr wrap="square" lIns="0" rIns="0" rtlCol="0">
            <a:spAutoFit/>
          </a:bodyPr>
          <a:lstStyle/>
          <a:p>
            <a:pPr marL="0" marR="0" lvl="0" indent="0" defTabSz="914400" rtl="0" eaLnBrk="1" fontAlgn="auto" latinLnBrk="0" hangingPunct="1">
              <a:lnSpc>
                <a:spcPct val="11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of par</a:t>
            </a:r>
            <a:r>
              <a:rPr kumimoji="0" lang="en-GB" sz="1100" b="0" i="0" u="none" strike="noStrike" kern="1200" cap="none" spc="0" normalizeH="0" baseline="0" noProof="0" dirty="0">
                <a:ln>
                  <a:noFill/>
                </a:ln>
                <a:effectLst/>
                <a:uLnTx/>
                <a:uFillTx/>
                <a:latin typeface="Arial" panose="020B0604020202020204" pitchFamily="34" charset="0"/>
                <a:cs typeface="Arial" panose="020B0604020202020204" pitchFamily="34" charset="0"/>
              </a:rPr>
              <a:t>ticipa</a:t>
            </a:r>
            <a:r>
              <a:rPr kumimoji="0" lang="en-GB"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nts said they have </a:t>
            </a:r>
            <a:r>
              <a:rPr kumimoji="0" lang="en-GB" sz="1100" b="1" i="0" u="none" strike="noStrike" kern="1200" cap="none" spc="0" normalizeH="0" baseline="0" noProof="0" dirty="0">
                <a:ln>
                  <a:noFill/>
                </a:ln>
                <a:solidFill>
                  <a:srgbClr val="6D276A"/>
                </a:solidFill>
                <a:effectLst/>
                <a:uLnTx/>
                <a:uFillTx/>
                <a:latin typeface="Arial" panose="020B0604020202020204" pitchFamily="34" charset="0"/>
                <a:cs typeface="Arial" panose="020B0604020202020204" pitchFamily="34" charset="0"/>
              </a:rPr>
              <a:t>physical or mental health conditions, disabilities or illnesses </a:t>
            </a:r>
            <a:r>
              <a:rPr kumimoji="0" lang="en-GB" sz="1100" i="0" u="none" strike="noStrike" kern="1200" cap="none" spc="0" normalizeH="0" baseline="0" noProof="0" dirty="0">
                <a:ln>
                  <a:noFill/>
                </a:ln>
                <a:effectLst/>
                <a:uLnTx/>
                <a:uFillTx/>
                <a:latin typeface="Arial" panose="020B0604020202020204" pitchFamily="34" charset="0"/>
                <a:cs typeface="Arial" panose="020B0604020202020204" pitchFamily="34" charset="0"/>
              </a:rPr>
              <a:t>that have</a:t>
            </a:r>
            <a:r>
              <a:rPr lang="en-GB" sz="1100" dirty="0">
                <a:latin typeface="Arial" panose="020B0604020202020204" pitchFamily="34" charset="0"/>
                <a:cs typeface="Arial" panose="020B0604020202020204" pitchFamily="34" charset="0"/>
              </a:rPr>
              <a:t> lasted or are expected to last 12 months or more (excluding those who selected “I would prefer not to say”). </a:t>
            </a:r>
            <a:endParaRPr kumimoji="0" lang="en-GB" sz="1100"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
        <p:nvSpPr>
          <p:cNvPr id="142" name="TextBox 141">
            <a:extLst>
              <a:ext uri="{FF2B5EF4-FFF2-40B4-BE49-F238E27FC236}">
                <a16:creationId xmlns:a16="http://schemas.microsoft.com/office/drawing/2014/main" id="{72D46603-236F-4146-8E4F-3C953F1ACC54}"/>
              </a:ext>
            </a:extLst>
          </p:cNvPr>
          <p:cNvSpPr txBox="1"/>
          <p:nvPr/>
        </p:nvSpPr>
        <p:spPr>
          <a:xfrm>
            <a:off x="5059405" y="4359368"/>
            <a:ext cx="2956665"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Sex</a:t>
            </a:r>
          </a:p>
        </p:txBody>
      </p:sp>
      <p:sp>
        <p:nvSpPr>
          <p:cNvPr id="163" name="TextBox 162">
            <a:extLst>
              <a:ext uri="{FF2B5EF4-FFF2-40B4-BE49-F238E27FC236}">
                <a16:creationId xmlns:a16="http://schemas.microsoft.com/office/drawing/2014/main" id="{48830FC5-9907-46A0-A338-2AE7F21E0305}"/>
              </a:ext>
            </a:extLst>
          </p:cNvPr>
          <p:cNvSpPr txBox="1"/>
          <p:nvPr/>
        </p:nvSpPr>
        <p:spPr>
          <a:xfrm>
            <a:off x="5020075" y="4653472"/>
            <a:ext cx="2451261" cy="261610"/>
          </a:xfrm>
          <a:prstGeom prst="rect">
            <a:avLst/>
          </a:prstGeom>
          <a:noFill/>
          <a:ln>
            <a:no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birth were you registered as… </a:t>
            </a:r>
          </a:p>
        </p:txBody>
      </p:sp>
      <p:graphicFrame>
        <p:nvGraphicFramePr>
          <p:cNvPr id="175" name="D_5064ff055bdb850f" descr="Pie chart showing religion breakdown for this NHS trust.">
            <a:extLst>
              <a:ext uri="{FF2B5EF4-FFF2-40B4-BE49-F238E27FC236}">
                <a16:creationId xmlns:a16="http://schemas.microsoft.com/office/drawing/2014/main" id="{12708470-4EEB-4061-86DC-360D71BF269D}"/>
              </a:ext>
            </a:extLst>
          </p:cNvPr>
          <p:cNvGraphicFramePr/>
          <p:nvPr>
            <p:extLst>
              <p:ext uri="{D42A27DB-BD31-4B8C-83A1-F6EECF244321}">
                <p14:modId xmlns:p14="http://schemas.microsoft.com/office/powerpoint/2010/main" val="3236032899"/>
              </p:ext>
            </p:extLst>
          </p:nvPr>
        </p:nvGraphicFramePr>
        <p:xfrm>
          <a:off x="4626189" y="4879330"/>
          <a:ext cx="2956665" cy="96427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76" name="D_677955237ace858b_CalcTable" descr="Pie chart showing religion breakdown for this NHS trust.">
            <a:extLst>
              <a:ext uri="{FF2B5EF4-FFF2-40B4-BE49-F238E27FC236}">
                <a16:creationId xmlns:a16="http://schemas.microsoft.com/office/drawing/2014/main" id="{054B818A-F16A-4591-B7A9-7B15E9D6C933}"/>
              </a:ext>
            </a:extLst>
          </p:cNvPr>
          <p:cNvGraphicFramePr>
            <a:graphicFrameLocks noGrp="1"/>
          </p:cNvGraphicFramePr>
          <p:nvPr>
            <p:extLst>
              <p:ext uri="{D42A27DB-BD31-4B8C-83A1-F6EECF244321}">
                <p14:modId xmlns:p14="http://schemas.microsoft.com/office/powerpoint/2010/main" val="2764605232"/>
              </p:ext>
            </p:extLst>
          </p:nvPr>
        </p:nvGraphicFramePr>
        <p:xfrm>
          <a:off x="4431792" y="5902111"/>
          <a:ext cx="3566066" cy="468000"/>
        </p:xfrm>
        <a:graphic>
          <a:graphicData uri="http://schemas.openxmlformats.org/drawingml/2006/table">
            <a:tbl>
              <a:tblPr firstRow="1" bandRow="1">
                <a:tableStyleId>{2D5ABB26-0587-4C30-8999-92F81FD0307C}</a:tableStyleId>
              </a:tblPr>
              <a:tblGrid>
                <a:gridCol w="3566066">
                  <a:extLst>
                    <a:ext uri="{9D8B030D-6E8A-4147-A177-3AD203B41FA5}">
                      <a16:colId xmlns:a16="http://schemas.microsoft.com/office/drawing/2014/main" val="3664874432"/>
                    </a:ext>
                  </a:extLst>
                </a:gridCol>
              </a:tblGrid>
              <a:tr h="468000">
                <a:tc>
                  <a:txBody>
                    <a:bodyPr/>
                    <a:lstStyle/>
                    <a:p>
                      <a:r>
                        <a:rPr lang="en-GB" sz="1100" b="1">
                          <a:solidFill>
                            <a:srgbClr val="6D276A"/>
                          </a:solidFill>
                          <a:latin typeface="Arial" panose="020B0604020202020204" pitchFamily="34" charset="0"/>
                          <a:cs typeface="Arial" panose="020B0604020202020204" pitchFamily="34" charset="0"/>
                        </a:rPr>
                        <a:t>2% </a:t>
                      </a:r>
                      <a:r>
                        <a:rPr lang="en-GB" sz="1100" b="1">
                          <a:solidFill>
                            <a:srgbClr val="000000"/>
                          </a:solidFill>
                          <a:latin typeface="Arial" panose="020B0604020202020204" pitchFamily="34" charset="0"/>
                          <a:cs typeface="Arial" panose="020B0604020202020204" pitchFamily="34" charset="0"/>
                        </a:rPr>
                        <a:t>of participants said their</a:t>
                      </a:r>
                      <a:r>
                        <a:rPr lang="en-GB" sz="1100" b="1">
                          <a:solidFill>
                            <a:srgbClr val="6D276A"/>
                          </a:solidFill>
                          <a:latin typeface="Arial" panose="020B0604020202020204" pitchFamily="34" charset="0"/>
                          <a:cs typeface="Arial" panose="020B0604020202020204" pitchFamily="34" charset="0"/>
                        </a:rPr>
                        <a:t> gender is different from the sex they were registered with at birth.</a:t>
                      </a:r>
                      <a:endParaRPr lang="en-GB" sz="1100" b="1" dirty="0">
                        <a:solidFill>
                          <a:srgbClr val="6D276A"/>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90994404"/>
                  </a:ext>
                </a:extLst>
              </a:tr>
            </a:tbl>
          </a:graphicData>
        </a:graphic>
      </p:graphicFrame>
      <p:graphicFrame>
        <p:nvGraphicFramePr>
          <p:cNvPr id="173" name="D_677955237ace858b" hidden="1">
            <a:extLst>
              <a:ext uri="{FF2B5EF4-FFF2-40B4-BE49-F238E27FC236}">
                <a16:creationId xmlns:a16="http://schemas.microsoft.com/office/drawing/2014/main" id="{CBF57B27-A6C6-49B9-A77F-C47B9A9FCDB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13922488"/>
              </p:ext>
            </p:extLst>
          </p:nvPr>
        </p:nvGraphicFramePr>
        <p:xfrm>
          <a:off x="5128443" y="6498796"/>
          <a:ext cx="2032000" cy="508000"/>
        </p:xfrm>
        <a:graphic>
          <a:graphicData uri="http://schemas.openxmlformats.org/drawingml/2006/chart">
            <c:chart xmlns:c="http://schemas.openxmlformats.org/drawingml/2006/chart" xmlns:r="http://schemas.openxmlformats.org/officeDocument/2006/relationships" r:id="rId9"/>
          </a:graphicData>
        </a:graphic>
      </p:graphicFrame>
      <p:sp>
        <p:nvSpPr>
          <p:cNvPr id="141" name="TextBox 140">
            <a:extLst>
              <a:ext uri="{FF2B5EF4-FFF2-40B4-BE49-F238E27FC236}">
                <a16:creationId xmlns:a16="http://schemas.microsoft.com/office/drawing/2014/main" id="{79978EAA-114A-4697-8D5B-7AC717A3A00B}"/>
              </a:ext>
            </a:extLst>
          </p:cNvPr>
          <p:cNvSpPr txBox="1"/>
          <p:nvPr/>
        </p:nvSpPr>
        <p:spPr>
          <a:xfrm>
            <a:off x="8841392" y="4364865"/>
            <a:ext cx="2960523"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Age</a:t>
            </a:r>
          </a:p>
        </p:txBody>
      </p:sp>
      <p:graphicFrame>
        <p:nvGraphicFramePr>
          <p:cNvPr id="177" name="D_c8a661a51aa775b8" descr="Pie chart showing religion breakdown for this NHS trust.">
            <a:extLst>
              <a:ext uri="{FF2B5EF4-FFF2-40B4-BE49-F238E27FC236}">
                <a16:creationId xmlns:a16="http://schemas.microsoft.com/office/drawing/2014/main" id="{C0B8FFC7-00B5-4627-BBA4-5AB1BA5CEDEB}"/>
              </a:ext>
            </a:extLst>
          </p:cNvPr>
          <p:cNvGraphicFramePr>
            <a:graphicFrameLocks/>
          </p:cNvGraphicFramePr>
          <p:nvPr>
            <p:extLst>
              <p:ext uri="{D42A27DB-BD31-4B8C-83A1-F6EECF244321}">
                <p14:modId xmlns:p14="http://schemas.microsoft.com/office/powerpoint/2010/main" val="1305227444"/>
              </p:ext>
            </p:extLst>
          </p:nvPr>
        </p:nvGraphicFramePr>
        <p:xfrm>
          <a:off x="8269105" y="4721585"/>
          <a:ext cx="3420025" cy="1674908"/>
        </p:xfrm>
        <a:graphic>
          <a:graphicData uri="http://schemas.openxmlformats.org/drawingml/2006/chart">
            <c:chart xmlns:c="http://schemas.openxmlformats.org/drawingml/2006/chart" xmlns:r="http://schemas.openxmlformats.org/officeDocument/2006/relationships" r:id="rId10"/>
          </a:graphicData>
        </a:graphic>
      </p:graphicFrame>
      <p:grpSp>
        <p:nvGrpSpPr>
          <p:cNvPr id="34" name="Group 33">
            <a:extLst>
              <a:ext uri="{FF2B5EF4-FFF2-40B4-BE49-F238E27FC236}">
                <a16:creationId xmlns:a16="http://schemas.microsoft.com/office/drawing/2014/main" id="{9CFB08E1-CCC5-44D3-A831-61686768FCB7}"/>
              </a:ext>
              <a:ext uri="{C183D7F6-B498-43B3-948B-1728B52AA6E4}">
                <adec:decorative xmlns:adec="http://schemas.microsoft.com/office/drawing/2017/decorative" val="1"/>
              </a:ext>
            </a:extLst>
          </p:cNvPr>
          <p:cNvGrpSpPr/>
          <p:nvPr/>
        </p:nvGrpSpPr>
        <p:grpSpPr>
          <a:xfrm>
            <a:off x="8269105" y="4317621"/>
            <a:ext cx="417411" cy="417411"/>
            <a:chOff x="4511153" y="1360031"/>
            <a:chExt cx="417411" cy="417411"/>
          </a:xfrm>
        </p:grpSpPr>
        <p:sp>
          <p:nvSpPr>
            <p:cNvPr id="137" name="Oval 136">
              <a:extLst>
                <a:ext uri="{FF2B5EF4-FFF2-40B4-BE49-F238E27FC236}">
                  <a16:creationId xmlns:a16="http://schemas.microsoft.com/office/drawing/2014/main" id="{8CD2E388-47EB-410D-B8C7-46774A0B584E}"/>
                </a:ext>
              </a:extLst>
            </p:cNvPr>
            <p:cNvSpPr/>
            <p:nvPr/>
          </p:nvSpPr>
          <p:spPr>
            <a:xfrm>
              <a:off x="4511153" y="1360031"/>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3" name="Group 12">
              <a:extLst>
                <a:ext uri="{FF2B5EF4-FFF2-40B4-BE49-F238E27FC236}">
                  <a16:creationId xmlns:a16="http://schemas.microsoft.com/office/drawing/2014/main" id="{EAA9EB31-E2EF-4401-999A-D63416E4F2C3}"/>
                </a:ext>
              </a:extLst>
            </p:cNvPr>
            <p:cNvGrpSpPr/>
            <p:nvPr/>
          </p:nvGrpSpPr>
          <p:grpSpPr>
            <a:xfrm>
              <a:off x="4556723" y="1426857"/>
              <a:ext cx="337875" cy="258548"/>
              <a:chOff x="4556723" y="1426857"/>
              <a:chExt cx="337875" cy="258548"/>
            </a:xfrm>
            <a:solidFill>
              <a:srgbClr val="404B5B"/>
            </a:solidFill>
          </p:grpSpPr>
          <p:grpSp>
            <p:nvGrpSpPr>
              <p:cNvPr id="145" name="Group 144">
                <a:extLst>
                  <a:ext uri="{FF2B5EF4-FFF2-40B4-BE49-F238E27FC236}">
                    <a16:creationId xmlns:a16="http://schemas.microsoft.com/office/drawing/2014/main" id="{8E09C1C6-9EAE-4DCA-8F8E-C5798A980D23}"/>
                  </a:ext>
                </a:extLst>
              </p:cNvPr>
              <p:cNvGrpSpPr>
                <a:grpSpLocks noChangeAspect="1"/>
              </p:cNvGrpSpPr>
              <p:nvPr/>
            </p:nvGrpSpPr>
            <p:grpSpPr>
              <a:xfrm>
                <a:off x="4556723" y="1493277"/>
                <a:ext cx="77975" cy="186480"/>
                <a:chOff x="2299310" y="1005911"/>
                <a:chExt cx="616379" cy="1474091"/>
              </a:xfrm>
              <a:grpFill/>
            </p:grpSpPr>
            <p:sp>
              <p:nvSpPr>
                <p:cNvPr id="146" name="Freeform 6">
                  <a:extLst>
                    <a:ext uri="{FF2B5EF4-FFF2-40B4-BE49-F238E27FC236}">
                      <a16:creationId xmlns:a16="http://schemas.microsoft.com/office/drawing/2014/main" id="{13ED772F-5671-468F-83B6-15FBC86233BA}"/>
                    </a:ext>
                  </a:extLst>
                </p:cNvPr>
                <p:cNvSpPr>
                  <a:spLocks/>
                </p:cNvSpPr>
                <p:nvPr/>
              </p:nvSpPr>
              <p:spPr bwMode="auto">
                <a:xfrm>
                  <a:off x="2299310" y="1332037"/>
                  <a:ext cx="616379" cy="1147965"/>
                </a:xfrm>
                <a:custGeom>
                  <a:avLst/>
                  <a:gdLst/>
                  <a:ahLst/>
                  <a:cxnLst>
                    <a:cxn ang="0">
                      <a:pos x="34" y="383"/>
                    </a:cxn>
                    <a:cxn ang="0">
                      <a:pos x="36" y="383"/>
                    </a:cxn>
                    <a:cxn ang="0">
                      <a:pos x="66" y="349"/>
                    </a:cxn>
                    <a:cxn ang="0">
                      <a:pos x="64" y="276"/>
                    </a:cxn>
                    <a:cxn ang="0">
                      <a:pos x="92" y="97"/>
                    </a:cxn>
                    <a:cxn ang="0">
                      <a:pos x="92" y="696"/>
                    </a:cxn>
                    <a:cxn ang="0">
                      <a:pos x="141" y="745"/>
                    </a:cxn>
                    <a:cxn ang="0">
                      <a:pos x="190" y="696"/>
                    </a:cxn>
                    <a:cxn ang="0">
                      <a:pos x="190" y="335"/>
                    </a:cxn>
                    <a:cxn ang="0">
                      <a:pos x="209" y="335"/>
                    </a:cxn>
                    <a:cxn ang="0">
                      <a:pos x="209" y="696"/>
                    </a:cxn>
                    <a:cxn ang="0">
                      <a:pos x="258" y="745"/>
                    </a:cxn>
                    <a:cxn ang="0">
                      <a:pos x="308" y="696"/>
                    </a:cxn>
                    <a:cxn ang="0">
                      <a:pos x="308" y="97"/>
                    </a:cxn>
                    <a:cxn ang="0">
                      <a:pos x="315" y="114"/>
                    </a:cxn>
                    <a:cxn ang="0">
                      <a:pos x="336" y="276"/>
                    </a:cxn>
                    <a:cxn ang="0">
                      <a:pos x="333" y="349"/>
                    </a:cxn>
                    <a:cxn ang="0">
                      <a:pos x="364" y="383"/>
                    </a:cxn>
                    <a:cxn ang="0">
                      <a:pos x="365" y="383"/>
                    </a:cxn>
                    <a:cxn ang="0">
                      <a:pos x="397" y="353"/>
                    </a:cxn>
                    <a:cxn ang="0">
                      <a:pos x="400" y="276"/>
                    </a:cxn>
                    <a:cxn ang="0">
                      <a:pos x="354" y="49"/>
                    </a:cxn>
                    <a:cxn ang="0">
                      <a:pos x="311" y="9"/>
                    </a:cxn>
                    <a:cxn ang="0">
                      <a:pos x="287" y="1"/>
                    </a:cxn>
                    <a:cxn ang="0">
                      <a:pos x="277" y="0"/>
                    </a:cxn>
                    <a:cxn ang="0">
                      <a:pos x="122" y="0"/>
                    </a:cxn>
                    <a:cxn ang="0">
                      <a:pos x="113" y="1"/>
                    </a:cxn>
                    <a:cxn ang="0">
                      <a:pos x="88" y="9"/>
                    </a:cxn>
                    <a:cxn ang="0">
                      <a:pos x="27" y="84"/>
                    </a:cxn>
                    <a:cxn ang="0">
                      <a:pos x="0" y="276"/>
                    </a:cxn>
                    <a:cxn ang="0">
                      <a:pos x="2" y="353"/>
                    </a:cxn>
                    <a:cxn ang="0">
                      <a:pos x="34" y="383"/>
                    </a:cxn>
                  </a:cxnLst>
                  <a:rect l="0" t="0" r="r" b="b"/>
                  <a:pathLst>
                    <a:path w="400" h="745">
                      <a:moveTo>
                        <a:pt x="34" y="383"/>
                      </a:moveTo>
                      <a:cubicBezTo>
                        <a:pt x="35" y="383"/>
                        <a:pt x="35" y="383"/>
                        <a:pt x="36" y="383"/>
                      </a:cubicBezTo>
                      <a:cubicBezTo>
                        <a:pt x="54" y="382"/>
                        <a:pt x="67" y="367"/>
                        <a:pt x="66" y="349"/>
                      </a:cubicBezTo>
                      <a:cubicBezTo>
                        <a:pt x="64" y="323"/>
                        <a:pt x="64" y="299"/>
                        <a:pt x="64" y="276"/>
                      </a:cubicBezTo>
                      <a:cubicBezTo>
                        <a:pt x="64" y="180"/>
                        <a:pt x="78" y="125"/>
                        <a:pt x="92" y="97"/>
                      </a:cubicBezTo>
                      <a:cubicBezTo>
                        <a:pt x="92" y="696"/>
                        <a:pt x="92" y="696"/>
                        <a:pt x="92" y="696"/>
                      </a:cubicBezTo>
                      <a:cubicBezTo>
                        <a:pt x="92" y="723"/>
                        <a:pt x="114" y="745"/>
                        <a:pt x="141" y="745"/>
                      </a:cubicBezTo>
                      <a:cubicBezTo>
                        <a:pt x="168" y="745"/>
                        <a:pt x="190" y="723"/>
                        <a:pt x="190" y="696"/>
                      </a:cubicBezTo>
                      <a:cubicBezTo>
                        <a:pt x="190" y="335"/>
                        <a:pt x="190" y="335"/>
                        <a:pt x="190" y="335"/>
                      </a:cubicBezTo>
                      <a:cubicBezTo>
                        <a:pt x="209" y="335"/>
                        <a:pt x="209" y="335"/>
                        <a:pt x="209" y="335"/>
                      </a:cubicBezTo>
                      <a:cubicBezTo>
                        <a:pt x="209" y="696"/>
                        <a:pt x="209" y="696"/>
                        <a:pt x="209" y="696"/>
                      </a:cubicBezTo>
                      <a:cubicBezTo>
                        <a:pt x="209" y="723"/>
                        <a:pt x="231" y="745"/>
                        <a:pt x="258" y="745"/>
                      </a:cubicBezTo>
                      <a:cubicBezTo>
                        <a:pt x="286" y="745"/>
                        <a:pt x="308" y="723"/>
                        <a:pt x="308" y="696"/>
                      </a:cubicBezTo>
                      <a:cubicBezTo>
                        <a:pt x="308" y="97"/>
                        <a:pt x="308" y="97"/>
                        <a:pt x="308" y="97"/>
                      </a:cubicBezTo>
                      <a:cubicBezTo>
                        <a:pt x="310" y="102"/>
                        <a:pt x="313" y="107"/>
                        <a:pt x="315" y="114"/>
                      </a:cubicBezTo>
                      <a:cubicBezTo>
                        <a:pt x="326" y="145"/>
                        <a:pt x="336" y="196"/>
                        <a:pt x="336" y="276"/>
                      </a:cubicBezTo>
                      <a:cubicBezTo>
                        <a:pt x="336" y="299"/>
                        <a:pt x="335" y="323"/>
                        <a:pt x="333" y="349"/>
                      </a:cubicBezTo>
                      <a:cubicBezTo>
                        <a:pt x="332" y="367"/>
                        <a:pt x="346" y="382"/>
                        <a:pt x="364" y="383"/>
                      </a:cubicBezTo>
                      <a:cubicBezTo>
                        <a:pt x="364" y="383"/>
                        <a:pt x="365" y="383"/>
                        <a:pt x="365" y="383"/>
                      </a:cubicBezTo>
                      <a:cubicBezTo>
                        <a:pt x="382" y="383"/>
                        <a:pt x="396" y="370"/>
                        <a:pt x="397" y="353"/>
                      </a:cubicBezTo>
                      <a:cubicBezTo>
                        <a:pt x="399" y="325"/>
                        <a:pt x="400" y="300"/>
                        <a:pt x="400" y="276"/>
                      </a:cubicBezTo>
                      <a:cubicBezTo>
                        <a:pt x="400" y="156"/>
                        <a:pt x="380" y="89"/>
                        <a:pt x="354" y="49"/>
                      </a:cubicBezTo>
                      <a:cubicBezTo>
                        <a:pt x="341" y="29"/>
                        <a:pt x="326" y="16"/>
                        <a:pt x="311" y="9"/>
                      </a:cubicBezTo>
                      <a:cubicBezTo>
                        <a:pt x="302" y="4"/>
                        <a:pt x="294" y="2"/>
                        <a:pt x="287" y="1"/>
                      </a:cubicBezTo>
                      <a:cubicBezTo>
                        <a:pt x="284" y="0"/>
                        <a:pt x="280" y="0"/>
                        <a:pt x="277" y="0"/>
                      </a:cubicBezTo>
                      <a:cubicBezTo>
                        <a:pt x="122" y="0"/>
                        <a:pt x="122" y="0"/>
                        <a:pt x="122" y="0"/>
                      </a:cubicBezTo>
                      <a:cubicBezTo>
                        <a:pt x="119" y="0"/>
                        <a:pt x="116" y="0"/>
                        <a:pt x="113" y="1"/>
                      </a:cubicBezTo>
                      <a:cubicBezTo>
                        <a:pt x="106" y="2"/>
                        <a:pt x="97" y="4"/>
                        <a:pt x="88" y="9"/>
                      </a:cubicBezTo>
                      <a:cubicBezTo>
                        <a:pt x="67" y="20"/>
                        <a:pt x="43" y="43"/>
                        <a:pt x="27" y="84"/>
                      </a:cubicBezTo>
                      <a:cubicBezTo>
                        <a:pt x="11" y="126"/>
                        <a:pt x="0" y="186"/>
                        <a:pt x="0" y="276"/>
                      </a:cubicBezTo>
                      <a:cubicBezTo>
                        <a:pt x="0" y="300"/>
                        <a:pt x="0" y="325"/>
                        <a:pt x="2" y="353"/>
                      </a:cubicBezTo>
                      <a:cubicBezTo>
                        <a:pt x="3" y="370"/>
                        <a:pt x="17" y="383"/>
                        <a:pt x="34" y="38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47" name="Freeform 7">
                  <a:extLst>
                    <a:ext uri="{FF2B5EF4-FFF2-40B4-BE49-F238E27FC236}">
                      <a16:creationId xmlns:a16="http://schemas.microsoft.com/office/drawing/2014/main" id="{C2C3325C-5015-42C1-88D8-6F64911A8BA1}"/>
                    </a:ext>
                  </a:extLst>
                </p:cNvPr>
                <p:cNvSpPr>
                  <a:spLocks/>
                </p:cNvSpPr>
                <p:nvPr/>
              </p:nvSpPr>
              <p:spPr bwMode="auto">
                <a:xfrm>
                  <a:off x="2454546" y="1005911"/>
                  <a:ext cx="305254" cy="304602"/>
                </a:xfrm>
                <a:custGeom>
                  <a:avLst/>
                  <a:gdLst/>
                  <a:ahLst/>
                  <a:cxnLst>
                    <a:cxn ang="0">
                      <a:pos x="78" y="186"/>
                    </a:cxn>
                    <a:cxn ang="0">
                      <a:pos x="186" y="119"/>
                    </a:cxn>
                    <a:cxn ang="0">
                      <a:pos x="119" y="11"/>
                    </a:cxn>
                    <a:cxn ang="0">
                      <a:pos x="11" y="78"/>
                    </a:cxn>
                    <a:cxn ang="0">
                      <a:pos x="78" y="186"/>
                    </a:cxn>
                  </a:cxnLst>
                  <a:rect l="0" t="0" r="r" b="b"/>
                  <a:pathLst>
                    <a:path w="198" h="198">
                      <a:moveTo>
                        <a:pt x="78" y="186"/>
                      </a:moveTo>
                      <a:cubicBezTo>
                        <a:pt x="127" y="198"/>
                        <a:pt x="175" y="168"/>
                        <a:pt x="186" y="119"/>
                      </a:cubicBezTo>
                      <a:cubicBezTo>
                        <a:pt x="198" y="71"/>
                        <a:pt x="168" y="22"/>
                        <a:pt x="119" y="11"/>
                      </a:cubicBezTo>
                      <a:cubicBezTo>
                        <a:pt x="71" y="0"/>
                        <a:pt x="22" y="30"/>
                        <a:pt x="11" y="78"/>
                      </a:cubicBezTo>
                      <a:cubicBezTo>
                        <a:pt x="0" y="127"/>
                        <a:pt x="30" y="175"/>
                        <a:pt x="78" y="18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nvGrpSpPr>
              <p:cNvPr id="148" name="Group 147">
                <a:extLst>
                  <a:ext uri="{FF2B5EF4-FFF2-40B4-BE49-F238E27FC236}">
                    <a16:creationId xmlns:a16="http://schemas.microsoft.com/office/drawing/2014/main" id="{49BB0BB0-A168-4C88-A0AA-D58CE3305F7C}"/>
                  </a:ext>
                </a:extLst>
              </p:cNvPr>
              <p:cNvGrpSpPr>
                <a:grpSpLocks noChangeAspect="1"/>
              </p:cNvGrpSpPr>
              <p:nvPr/>
            </p:nvGrpSpPr>
            <p:grpSpPr>
              <a:xfrm>
                <a:off x="4646854" y="1426857"/>
                <a:ext cx="108109" cy="258548"/>
                <a:chOff x="2299310" y="1005911"/>
                <a:chExt cx="616379" cy="1474091"/>
              </a:xfrm>
              <a:grpFill/>
            </p:grpSpPr>
            <p:sp>
              <p:nvSpPr>
                <p:cNvPr id="149" name="Freeform 6">
                  <a:extLst>
                    <a:ext uri="{FF2B5EF4-FFF2-40B4-BE49-F238E27FC236}">
                      <a16:creationId xmlns:a16="http://schemas.microsoft.com/office/drawing/2014/main" id="{DA64FA82-4224-497F-B2A1-F04DF432A5A7}"/>
                    </a:ext>
                  </a:extLst>
                </p:cNvPr>
                <p:cNvSpPr>
                  <a:spLocks/>
                </p:cNvSpPr>
                <p:nvPr/>
              </p:nvSpPr>
              <p:spPr bwMode="auto">
                <a:xfrm>
                  <a:off x="2299310" y="1332037"/>
                  <a:ext cx="616379" cy="1147965"/>
                </a:xfrm>
                <a:custGeom>
                  <a:avLst/>
                  <a:gdLst/>
                  <a:ahLst/>
                  <a:cxnLst>
                    <a:cxn ang="0">
                      <a:pos x="34" y="383"/>
                    </a:cxn>
                    <a:cxn ang="0">
                      <a:pos x="36" y="383"/>
                    </a:cxn>
                    <a:cxn ang="0">
                      <a:pos x="66" y="349"/>
                    </a:cxn>
                    <a:cxn ang="0">
                      <a:pos x="64" y="276"/>
                    </a:cxn>
                    <a:cxn ang="0">
                      <a:pos x="92" y="97"/>
                    </a:cxn>
                    <a:cxn ang="0">
                      <a:pos x="92" y="696"/>
                    </a:cxn>
                    <a:cxn ang="0">
                      <a:pos x="141" y="745"/>
                    </a:cxn>
                    <a:cxn ang="0">
                      <a:pos x="190" y="696"/>
                    </a:cxn>
                    <a:cxn ang="0">
                      <a:pos x="190" y="335"/>
                    </a:cxn>
                    <a:cxn ang="0">
                      <a:pos x="209" y="335"/>
                    </a:cxn>
                    <a:cxn ang="0">
                      <a:pos x="209" y="696"/>
                    </a:cxn>
                    <a:cxn ang="0">
                      <a:pos x="258" y="745"/>
                    </a:cxn>
                    <a:cxn ang="0">
                      <a:pos x="308" y="696"/>
                    </a:cxn>
                    <a:cxn ang="0">
                      <a:pos x="308" y="97"/>
                    </a:cxn>
                    <a:cxn ang="0">
                      <a:pos x="315" y="114"/>
                    </a:cxn>
                    <a:cxn ang="0">
                      <a:pos x="336" y="276"/>
                    </a:cxn>
                    <a:cxn ang="0">
                      <a:pos x="333" y="349"/>
                    </a:cxn>
                    <a:cxn ang="0">
                      <a:pos x="364" y="383"/>
                    </a:cxn>
                    <a:cxn ang="0">
                      <a:pos x="365" y="383"/>
                    </a:cxn>
                    <a:cxn ang="0">
                      <a:pos x="397" y="353"/>
                    </a:cxn>
                    <a:cxn ang="0">
                      <a:pos x="400" y="276"/>
                    </a:cxn>
                    <a:cxn ang="0">
                      <a:pos x="354" y="49"/>
                    </a:cxn>
                    <a:cxn ang="0">
                      <a:pos x="311" y="9"/>
                    </a:cxn>
                    <a:cxn ang="0">
                      <a:pos x="287" y="1"/>
                    </a:cxn>
                    <a:cxn ang="0">
                      <a:pos x="277" y="0"/>
                    </a:cxn>
                    <a:cxn ang="0">
                      <a:pos x="122" y="0"/>
                    </a:cxn>
                    <a:cxn ang="0">
                      <a:pos x="113" y="1"/>
                    </a:cxn>
                    <a:cxn ang="0">
                      <a:pos x="88" y="9"/>
                    </a:cxn>
                    <a:cxn ang="0">
                      <a:pos x="27" y="84"/>
                    </a:cxn>
                    <a:cxn ang="0">
                      <a:pos x="0" y="276"/>
                    </a:cxn>
                    <a:cxn ang="0">
                      <a:pos x="2" y="353"/>
                    </a:cxn>
                    <a:cxn ang="0">
                      <a:pos x="34" y="383"/>
                    </a:cxn>
                  </a:cxnLst>
                  <a:rect l="0" t="0" r="r" b="b"/>
                  <a:pathLst>
                    <a:path w="400" h="745">
                      <a:moveTo>
                        <a:pt x="34" y="383"/>
                      </a:moveTo>
                      <a:cubicBezTo>
                        <a:pt x="35" y="383"/>
                        <a:pt x="35" y="383"/>
                        <a:pt x="36" y="383"/>
                      </a:cubicBezTo>
                      <a:cubicBezTo>
                        <a:pt x="54" y="382"/>
                        <a:pt x="67" y="367"/>
                        <a:pt x="66" y="349"/>
                      </a:cubicBezTo>
                      <a:cubicBezTo>
                        <a:pt x="64" y="323"/>
                        <a:pt x="64" y="299"/>
                        <a:pt x="64" y="276"/>
                      </a:cubicBezTo>
                      <a:cubicBezTo>
                        <a:pt x="64" y="180"/>
                        <a:pt x="78" y="125"/>
                        <a:pt x="92" y="97"/>
                      </a:cubicBezTo>
                      <a:cubicBezTo>
                        <a:pt x="92" y="696"/>
                        <a:pt x="92" y="696"/>
                        <a:pt x="92" y="696"/>
                      </a:cubicBezTo>
                      <a:cubicBezTo>
                        <a:pt x="92" y="723"/>
                        <a:pt x="114" y="745"/>
                        <a:pt x="141" y="745"/>
                      </a:cubicBezTo>
                      <a:cubicBezTo>
                        <a:pt x="168" y="745"/>
                        <a:pt x="190" y="723"/>
                        <a:pt x="190" y="696"/>
                      </a:cubicBezTo>
                      <a:cubicBezTo>
                        <a:pt x="190" y="335"/>
                        <a:pt x="190" y="335"/>
                        <a:pt x="190" y="335"/>
                      </a:cubicBezTo>
                      <a:cubicBezTo>
                        <a:pt x="209" y="335"/>
                        <a:pt x="209" y="335"/>
                        <a:pt x="209" y="335"/>
                      </a:cubicBezTo>
                      <a:cubicBezTo>
                        <a:pt x="209" y="696"/>
                        <a:pt x="209" y="696"/>
                        <a:pt x="209" y="696"/>
                      </a:cubicBezTo>
                      <a:cubicBezTo>
                        <a:pt x="209" y="723"/>
                        <a:pt x="231" y="745"/>
                        <a:pt x="258" y="745"/>
                      </a:cubicBezTo>
                      <a:cubicBezTo>
                        <a:pt x="286" y="745"/>
                        <a:pt x="308" y="723"/>
                        <a:pt x="308" y="696"/>
                      </a:cubicBezTo>
                      <a:cubicBezTo>
                        <a:pt x="308" y="97"/>
                        <a:pt x="308" y="97"/>
                        <a:pt x="308" y="97"/>
                      </a:cubicBezTo>
                      <a:cubicBezTo>
                        <a:pt x="310" y="102"/>
                        <a:pt x="313" y="107"/>
                        <a:pt x="315" y="114"/>
                      </a:cubicBezTo>
                      <a:cubicBezTo>
                        <a:pt x="326" y="145"/>
                        <a:pt x="336" y="196"/>
                        <a:pt x="336" y="276"/>
                      </a:cubicBezTo>
                      <a:cubicBezTo>
                        <a:pt x="336" y="299"/>
                        <a:pt x="335" y="323"/>
                        <a:pt x="333" y="349"/>
                      </a:cubicBezTo>
                      <a:cubicBezTo>
                        <a:pt x="332" y="367"/>
                        <a:pt x="346" y="382"/>
                        <a:pt x="364" y="383"/>
                      </a:cubicBezTo>
                      <a:cubicBezTo>
                        <a:pt x="364" y="383"/>
                        <a:pt x="365" y="383"/>
                        <a:pt x="365" y="383"/>
                      </a:cubicBezTo>
                      <a:cubicBezTo>
                        <a:pt x="382" y="383"/>
                        <a:pt x="396" y="370"/>
                        <a:pt x="397" y="353"/>
                      </a:cubicBezTo>
                      <a:cubicBezTo>
                        <a:pt x="399" y="325"/>
                        <a:pt x="400" y="300"/>
                        <a:pt x="400" y="276"/>
                      </a:cubicBezTo>
                      <a:cubicBezTo>
                        <a:pt x="400" y="156"/>
                        <a:pt x="380" y="89"/>
                        <a:pt x="354" y="49"/>
                      </a:cubicBezTo>
                      <a:cubicBezTo>
                        <a:pt x="341" y="29"/>
                        <a:pt x="326" y="16"/>
                        <a:pt x="311" y="9"/>
                      </a:cubicBezTo>
                      <a:cubicBezTo>
                        <a:pt x="302" y="4"/>
                        <a:pt x="294" y="2"/>
                        <a:pt x="287" y="1"/>
                      </a:cubicBezTo>
                      <a:cubicBezTo>
                        <a:pt x="284" y="0"/>
                        <a:pt x="280" y="0"/>
                        <a:pt x="277" y="0"/>
                      </a:cubicBezTo>
                      <a:cubicBezTo>
                        <a:pt x="122" y="0"/>
                        <a:pt x="122" y="0"/>
                        <a:pt x="122" y="0"/>
                      </a:cubicBezTo>
                      <a:cubicBezTo>
                        <a:pt x="119" y="0"/>
                        <a:pt x="116" y="0"/>
                        <a:pt x="113" y="1"/>
                      </a:cubicBezTo>
                      <a:cubicBezTo>
                        <a:pt x="106" y="2"/>
                        <a:pt x="97" y="4"/>
                        <a:pt x="88" y="9"/>
                      </a:cubicBezTo>
                      <a:cubicBezTo>
                        <a:pt x="67" y="20"/>
                        <a:pt x="43" y="43"/>
                        <a:pt x="27" y="84"/>
                      </a:cubicBezTo>
                      <a:cubicBezTo>
                        <a:pt x="11" y="126"/>
                        <a:pt x="0" y="186"/>
                        <a:pt x="0" y="276"/>
                      </a:cubicBezTo>
                      <a:cubicBezTo>
                        <a:pt x="0" y="300"/>
                        <a:pt x="0" y="325"/>
                        <a:pt x="2" y="353"/>
                      </a:cubicBezTo>
                      <a:cubicBezTo>
                        <a:pt x="3" y="370"/>
                        <a:pt x="17" y="383"/>
                        <a:pt x="34" y="38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0" name="Freeform 7">
                  <a:extLst>
                    <a:ext uri="{FF2B5EF4-FFF2-40B4-BE49-F238E27FC236}">
                      <a16:creationId xmlns:a16="http://schemas.microsoft.com/office/drawing/2014/main" id="{727CD18C-030B-461D-9E29-0828DE8868C8}"/>
                    </a:ext>
                  </a:extLst>
                </p:cNvPr>
                <p:cNvSpPr>
                  <a:spLocks/>
                </p:cNvSpPr>
                <p:nvPr/>
              </p:nvSpPr>
              <p:spPr bwMode="auto">
                <a:xfrm>
                  <a:off x="2454546" y="1005911"/>
                  <a:ext cx="305254" cy="304602"/>
                </a:xfrm>
                <a:custGeom>
                  <a:avLst/>
                  <a:gdLst/>
                  <a:ahLst/>
                  <a:cxnLst>
                    <a:cxn ang="0">
                      <a:pos x="78" y="186"/>
                    </a:cxn>
                    <a:cxn ang="0">
                      <a:pos x="186" y="119"/>
                    </a:cxn>
                    <a:cxn ang="0">
                      <a:pos x="119" y="11"/>
                    </a:cxn>
                    <a:cxn ang="0">
                      <a:pos x="11" y="78"/>
                    </a:cxn>
                    <a:cxn ang="0">
                      <a:pos x="78" y="186"/>
                    </a:cxn>
                  </a:cxnLst>
                  <a:rect l="0" t="0" r="r" b="b"/>
                  <a:pathLst>
                    <a:path w="198" h="198">
                      <a:moveTo>
                        <a:pt x="78" y="186"/>
                      </a:moveTo>
                      <a:cubicBezTo>
                        <a:pt x="127" y="198"/>
                        <a:pt x="175" y="168"/>
                        <a:pt x="186" y="119"/>
                      </a:cubicBezTo>
                      <a:cubicBezTo>
                        <a:pt x="198" y="71"/>
                        <a:pt x="168" y="22"/>
                        <a:pt x="119" y="11"/>
                      </a:cubicBezTo>
                      <a:cubicBezTo>
                        <a:pt x="71" y="0"/>
                        <a:pt x="22" y="30"/>
                        <a:pt x="11" y="78"/>
                      </a:cubicBezTo>
                      <a:cubicBezTo>
                        <a:pt x="0" y="127"/>
                        <a:pt x="30" y="175"/>
                        <a:pt x="78" y="18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nvGrpSpPr>
              <p:cNvPr id="151" name="Group 150">
                <a:extLst>
                  <a:ext uri="{FF2B5EF4-FFF2-40B4-BE49-F238E27FC236}">
                    <a16:creationId xmlns:a16="http://schemas.microsoft.com/office/drawing/2014/main" id="{B79D4A78-1B13-4D7A-B631-5D4044F686C8}"/>
                  </a:ext>
                </a:extLst>
              </p:cNvPr>
              <p:cNvGrpSpPr>
                <a:grpSpLocks noChangeAspect="1"/>
              </p:cNvGrpSpPr>
              <p:nvPr/>
            </p:nvGrpSpPr>
            <p:grpSpPr>
              <a:xfrm>
                <a:off x="4764783" y="1458660"/>
                <a:ext cx="129815" cy="217297"/>
                <a:chOff x="3465513" y="1952626"/>
                <a:chExt cx="584200" cy="977900"/>
              </a:xfrm>
              <a:grpFill/>
            </p:grpSpPr>
            <p:sp>
              <p:nvSpPr>
                <p:cNvPr id="152" name="Freeform 17">
                  <a:extLst>
                    <a:ext uri="{FF2B5EF4-FFF2-40B4-BE49-F238E27FC236}">
                      <a16:creationId xmlns:a16="http://schemas.microsoft.com/office/drawing/2014/main" id="{86A62673-DEA1-46E4-B12F-30236D80C477}"/>
                    </a:ext>
                  </a:extLst>
                </p:cNvPr>
                <p:cNvSpPr>
                  <a:spLocks/>
                </p:cNvSpPr>
                <p:nvPr/>
              </p:nvSpPr>
              <p:spPr bwMode="auto">
                <a:xfrm>
                  <a:off x="3465513" y="2133601"/>
                  <a:ext cx="584200" cy="796925"/>
                </a:xfrm>
                <a:custGeom>
                  <a:avLst/>
                  <a:gdLst/>
                  <a:ahLst/>
                  <a:cxnLst>
                    <a:cxn ang="0">
                      <a:pos x="20" y="741"/>
                    </a:cxn>
                    <a:cxn ang="0">
                      <a:pos x="40" y="721"/>
                    </a:cxn>
                    <a:cxn ang="0">
                      <a:pos x="40" y="267"/>
                    </a:cxn>
                    <a:cxn ang="0">
                      <a:pos x="49" y="244"/>
                    </a:cxn>
                    <a:cxn ang="0">
                      <a:pos x="79" y="270"/>
                    </a:cxn>
                    <a:cxn ang="0">
                      <a:pos x="80" y="270"/>
                    </a:cxn>
                    <a:cxn ang="0">
                      <a:pos x="111" y="247"/>
                    </a:cxn>
                    <a:cxn ang="0">
                      <a:pos x="116" y="267"/>
                    </a:cxn>
                    <a:cxn ang="0">
                      <a:pos x="116" y="267"/>
                    </a:cxn>
                    <a:cxn ang="0">
                      <a:pos x="136" y="287"/>
                    </a:cxn>
                    <a:cxn ang="0">
                      <a:pos x="156" y="267"/>
                    </a:cxn>
                    <a:cxn ang="0">
                      <a:pos x="115" y="199"/>
                    </a:cxn>
                    <a:cxn ang="0">
                      <a:pos x="134" y="135"/>
                    </a:cxn>
                    <a:cxn ang="0">
                      <a:pos x="195" y="75"/>
                    </a:cxn>
                    <a:cxn ang="0">
                      <a:pos x="195" y="318"/>
                    </a:cxn>
                    <a:cxn ang="0">
                      <a:pos x="195" y="318"/>
                    </a:cxn>
                    <a:cxn ang="0">
                      <a:pos x="169" y="696"/>
                    </a:cxn>
                    <a:cxn ang="0">
                      <a:pos x="221" y="748"/>
                    </a:cxn>
                    <a:cxn ang="0">
                      <a:pos x="273" y="696"/>
                    </a:cxn>
                    <a:cxn ang="0">
                      <a:pos x="289" y="394"/>
                    </a:cxn>
                    <a:cxn ang="0">
                      <a:pos x="295" y="350"/>
                    </a:cxn>
                    <a:cxn ang="0">
                      <a:pos x="321" y="350"/>
                    </a:cxn>
                    <a:cxn ang="0">
                      <a:pos x="343" y="696"/>
                    </a:cxn>
                    <a:cxn ang="0">
                      <a:pos x="395" y="748"/>
                    </a:cxn>
                    <a:cxn ang="0">
                      <a:pos x="447" y="696"/>
                    </a:cxn>
                    <a:cxn ang="0">
                      <a:pos x="421" y="319"/>
                    </a:cxn>
                    <a:cxn ang="0">
                      <a:pos x="421" y="318"/>
                    </a:cxn>
                    <a:cxn ang="0">
                      <a:pos x="421" y="93"/>
                    </a:cxn>
                    <a:cxn ang="0">
                      <a:pos x="427" y="100"/>
                    </a:cxn>
                    <a:cxn ang="0">
                      <a:pos x="482" y="271"/>
                    </a:cxn>
                    <a:cxn ang="0">
                      <a:pos x="514" y="300"/>
                    </a:cxn>
                    <a:cxn ang="0">
                      <a:pos x="517" y="299"/>
                    </a:cxn>
                    <a:cxn ang="0">
                      <a:pos x="546" y="264"/>
                    </a:cxn>
                    <a:cxn ang="0">
                      <a:pos x="472" y="55"/>
                    </a:cxn>
                    <a:cxn ang="0">
                      <a:pos x="407" y="3"/>
                    </a:cxn>
                    <a:cxn ang="0">
                      <a:pos x="400" y="2"/>
                    </a:cxn>
                    <a:cxn ang="0">
                      <a:pos x="389" y="0"/>
                    </a:cxn>
                    <a:cxn ang="0">
                      <a:pos x="385" y="0"/>
                    </a:cxn>
                    <a:cxn ang="0">
                      <a:pos x="308" y="35"/>
                    </a:cxn>
                    <a:cxn ang="0">
                      <a:pos x="285" y="32"/>
                    </a:cxn>
                    <a:cxn ang="0">
                      <a:pos x="262" y="24"/>
                    </a:cxn>
                    <a:cxn ang="0">
                      <a:pos x="232" y="1"/>
                    </a:cxn>
                    <a:cxn ang="0">
                      <a:pos x="231" y="0"/>
                    </a:cxn>
                    <a:cxn ang="0">
                      <a:pos x="227" y="0"/>
                    </a:cxn>
                    <a:cxn ang="0">
                      <a:pos x="216" y="2"/>
                    </a:cxn>
                    <a:cxn ang="0">
                      <a:pos x="139" y="34"/>
                    </a:cxn>
                    <a:cxn ang="0">
                      <a:pos x="77" y="107"/>
                    </a:cxn>
                    <a:cxn ang="0">
                      <a:pos x="51" y="194"/>
                    </a:cxn>
                    <a:cxn ang="0">
                      <a:pos x="0" y="267"/>
                    </a:cxn>
                    <a:cxn ang="0">
                      <a:pos x="0" y="721"/>
                    </a:cxn>
                    <a:cxn ang="0">
                      <a:pos x="20" y="741"/>
                    </a:cxn>
                  </a:cxnLst>
                  <a:rect l="0" t="0" r="r" b="b"/>
                  <a:pathLst>
                    <a:path w="548" h="748">
                      <a:moveTo>
                        <a:pt x="20" y="741"/>
                      </a:moveTo>
                      <a:cubicBezTo>
                        <a:pt x="31" y="741"/>
                        <a:pt x="40" y="732"/>
                        <a:pt x="40" y="721"/>
                      </a:cubicBezTo>
                      <a:cubicBezTo>
                        <a:pt x="40" y="267"/>
                        <a:pt x="40" y="267"/>
                        <a:pt x="40" y="267"/>
                      </a:cubicBezTo>
                      <a:cubicBezTo>
                        <a:pt x="40" y="258"/>
                        <a:pt x="43" y="250"/>
                        <a:pt x="49" y="244"/>
                      </a:cubicBezTo>
                      <a:cubicBezTo>
                        <a:pt x="51" y="258"/>
                        <a:pt x="64" y="269"/>
                        <a:pt x="79" y="270"/>
                      </a:cubicBezTo>
                      <a:cubicBezTo>
                        <a:pt x="80" y="270"/>
                        <a:pt x="80" y="270"/>
                        <a:pt x="80" y="270"/>
                      </a:cubicBezTo>
                      <a:cubicBezTo>
                        <a:pt x="94" y="270"/>
                        <a:pt x="106" y="260"/>
                        <a:pt x="111" y="247"/>
                      </a:cubicBezTo>
                      <a:cubicBezTo>
                        <a:pt x="114" y="253"/>
                        <a:pt x="116" y="260"/>
                        <a:pt x="116" y="267"/>
                      </a:cubicBezTo>
                      <a:cubicBezTo>
                        <a:pt x="116" y="267"/>
                        <a:pt x="116" y="267"/>
                        <a:pt x="116" y="267"/>
                      </a:cubicBezTo>
                      <a:cubicBezTo>
                        <a:pt x="116" y="278"/>
                        <a:pt x="125" y="287"/>
                        <a:pt x="136" y="287"/>
                      </a:cubicBezTo>
                      <a:cubicBezTo>
                        <a:pt x="147" y="287"/>
                        <a:pt x="156" y="278"/>
                        <a:pt x="156" y="267"/>
                      </a:cubicBezTo>
                      <a:cubicBezTo>
                        <a:pt x="156" y="238"/>
                        <a:pt x="140" y="212"/>
                        <a:pt x="115" y="199"/>
                      </a:cubicBezTo>
                      <a:cubicBezTo>
                        <a:pt x="119" y="172"/>
                        <a:pt x="126" y="152"/>
                        <a:pt x="134" y="135"/>
                      </a:cubicBezTo>
                      <a:cubicBezTo>
                        <a:pt x="151" y="101"/>
                        <a:pt x="175" y="85"/>
                        <a:pt x="195" y="75"/>
                      </a:cubicBezTo>
                      <a:cubicBezTo>
                        <a:pt x="195" y="318"/>
                        <a:pt x="195" y="318"/>
                        <a:pt x="195" y="318"/>
                      </a:cubicBezTo>
                      <a:cubicBezTo>
                        <a:pt x="195" y="318"/>
                        <a:pt x="195" y="318"/>
                        <a:pt x="195" y="318"/>
                      </a:cubicBezTo>
                      <a:cubicBezTo>
                        <a:pt x="185" y="370"/>
                        <a:pt x="169" y="485"/>
                        <a:pt x="169" y="696"/>
                      </a:cubicBezTo>
                      <a:cubicBezTo>
                        <a:pt x="169" y="724"/>
                        <a:pt x="193" y="748"/>
                        <a:pt x="221" y="748"/>
                      </a:cubicBezTo>
                      <a:cubicBezTo>
                        <a:pt x="250" y="748"/>
                        <a:pt x="273" y="724"/>
                        <a:pt x="273" y="696"/>
                      </a:cubicBezTo>
                      <a:cubicBezTo>
                        <a:pt x="273" y="550"/>
                        <a:pt x="281" y="453"/>
                        <a:pt x="289" y="394"/>
                      </a:cubicBezTo>
                      <a:cubicBezTo>
                        <a:pt x="291" y="376"/>
                        <a:pt x="293" y="362"/>
                        <a:pt x="295" y="350"/>
                      </a:cubicBezTo>
                      <a:cubicBezTo>
                        <a:pt x="321" y="350"/>
                        <a:pt x="321" y="350"/>
                        <a:pt x="321" y="350"/>
                      </a:cubicBezTo>
                      <a:cubicBezTo>
                        <a:pt x="330" y="400"/>
                        <a:pt x="343" y="507"/>
                        <a:pt x="343" y="696"/>
                      </a:cubicBezTo>
                      <a:cubicBezTo>
                        <a:pt x="343" y="724"/>
                        <a:pt x="366" y="748"/>
                        <a:pt x="395" y="748"/>
                      </a:cubicBezTo>
                      <a:cubicBezTo>
                        <a:pt x="423" y="748"/>
                        <a:pt x="447" y="724"/>
                        <a:pt x="447" y="696"/>
                      </a:cubicBezTo>
                      <a:cubicBezTo>
                        <a:pt x="447" y="485"/>
                        <a:pt x="431" y="370"/>
                        <a:pt x="421" y="319"/>
                      </a:cubicBezTo>
                      <a:cubicBezTo>
                        <a:pt x="421" y="318"/>
                        <a:pt x="421" y="318"/>
                        <a:pt x="421" y="318"/>
                      </a:cubicBezTo>
                      <a:cubicBezTo>
                        <a:pt x="421" y="93"/>
                        <a:pt x="421" y="93"/>
                        <a:pt x="421" y="93"/>
                      </a:cubicBezTo>
                      <a:cubicBezTo>
                        <a:pt x="423" y="95"/>
                        <a:pt x="425" y="98"/>
                        <a:pt x="427" y="100"/>
                      </a:cubicBezTo>
                      <a:cubicBezTo>
                        <a:pt x="448" y="129"/>
                        <a:pt x="472" y="180"/>
                        <a:pt x="482" y="271"/>
                      </a:cubicBezTo>
                      <a:cubicBezTo>
                        <a:pt x="484" y="287"/>
                        <a:pt x="498" y="300"/>
                        <a:pt x="514" y="300"/>
                      </a:cubicBezTo>
                      <a:cubicBezTo>
                        <a:pt x="515" y="300"/>
                        <a:pt x="516" y="299"/>
                        <a:pt x="517" y="299"/>
                      </a:cubicBezTo>
                      <a:cubicBezTo>
                        <a:pt x="535" y="297"/>
                        <a:pt x="548" y="282"/>
                        <a:pt x="546" y="264"/>
                      </a:cubicBezTo>
                      <a:cubicBezTo>
                        <a:pt x="535" y="158"/>
                        <a:pt x="503" y="93"/>
                        <a:pt x="472" y="55"/>
                      </a:cubicBezTo>
                      <a:cubicBezTo>
                        <a:pt x="441" y="16"/>
                        <a:pt x="411" y="5"/>
                        <a:pt x="407" y="3"/>
                      </a:cubicBezTo>
                      <a:cubicBezTo>
                        <a:pt x="404" y="3"/>
                        <a:pt x="402" y="2"/>
                        <a:pt x="400" y="2"/>
                      </a:cubicBezTo>
                      <a:cubicBezTo>
                        <a:pt x="396" y="1"/>
                        <a:pt x="393" y="0"/>
                        <a:pt x="389" y="0"/>
                      </a:cubicBezTo>
                      <a:cubicBezTo>
                        <a:pt x="385" y="0"/>
                        <a:pt x="385" y="0"/>
                        <a:pt x="385" y="0"/>
                      </a:cubicBezTo>
                      <a:cubicBezTo>
                        <a:pt x="366" y="22"/>
                        <a:pt x="338" y="35"/>
                        <a:pt x="308" y="35"/>
                      </a:cubicBezTo>
                      <a:cubicBezTo>
                        <a:pt x="300" y="35"/>
                        <a:pt x="292" y="34"/>
                        <a:pt x="285" y="32"/>
                      </a:cubicBezTo>
                      <a:cubicBezTo>
                        <a:pt x="277" y="30"/>
                        <a:pt x="269" y="27"/>
                        <a:pt x="262" y="24"/>
                      </a:cubicBezTo>
                      <a:cubicBezTo>
                        <a:pt x="250" y="18"/>
                        <a:pt x="240" y="10"/>
                        <a:pt x="232" y="1"/>
                      </a:cubicBezTo>
                      <a:cubicBezTo>
                        <a:pt x="232" y="0"/>
                        <a:pt x="231" y="0"/>
                        <a:pt x="231" y="0"/>
                      </a:cubicBezTo>
                      <a:cubicBezTo>
                        <a:pt x="227" y="0"/>
                        <a:pt x="227" y="0"/>
                        <a:pt x="227" y="0"/>
                      </a:cubicBezTo>
                      <a:cubicBezTo>
                        <a:pt x="223" y="0"/>
                        <a:pt x="219" y="1"/>
                        <a:pt x="216" y="2"/>
                      </a:cubicBezTo>
                      <a:cubicBezTo>
                        <a:pt x="199" y="5"/>
                        <a:pt x="170" y="12"/>
                        <a:pt x="139" y="34"/>
                      </a:cubicBezTo>
                      <a:cubicBezTo>
                        <a:pt x="116" y="50"/>
                        <a:pt x="94" y="73"/>
                        <a:pt x="77" y="107"/>
                      </a:cubicBezTo>
                      <a:cubicBezTo>
                        <a:pt x="65" y="131"/>
                        <a:pt x="56" y="160"/>
                        <a:pt x="51" y="194"/>
                      </a:cubicBezTo>
                      <a:cubicBezTo>
                        <a:pt x="22" y="205"/>
                        <a:pt x="0" y="234"/>
                        <a:pt x="0" y="267"/>
                      </a:cubicBezTo>
                      <a:cubicBezTo>
                        <a:pt x="0" y="721"/>
                        <a:pt x="0" y="721"/>
                        <a:pt x="0" y="721"/>
                      </a:cubicBezTo>
                      <a:cubicBezTo>
                        <a:pt x="0" y="732"/>
                        <a:pt x="9" y="741"/>
                        <a:pt x="20" y="74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3" name="Freeform 18">
                  <a:extLst>
                    <a:ext uri="{FF2B5EF4-FFF2-40B4-BE49-F238E27FC236}">
                      <a16:creationId xmlns:a16="http://schemas.microsoft.com/office/drawing/2014/main" id="{C157DA2A-49E2-4ECE-8D72-B98E0388009C}"/>
                    </a:ext>
                  </a:extLst>
                </p:cNvPr>
                <p:cNvSpPr>
                  <a:spLocks/>
                </p:cNvSpPr>
                <p:nvPr/>
              </p:nvSpPr>
              <p:spPr bwMode="auto">
                <a:xfrm>
                  <a:off x="3687763" y="1952626"/>
                  <a:ext cx="215900" cy="214313"/>
                </a:xfrm>
                <a:custGeom>
                  <a:avLst/>
                  <a:gdLst/>
                  <a:ahLst/>
                  <a:cxnLst>
                    <a:cxn ang="0">
                      <a:pos x="42" y="177"/>
                    </a:cxn>
                    <a:cxn ang="0">
                      <a:pos x="78" y="194"/>
                    </a:cxn>
                    <a:cxn ang="0">
                      <a:pos x="165" y="170"/>
                    </a:cxn>
                    <a:cxn ang="0">
                      <a:pos x="190" y="124"/>
                    </a:cxn>
                    <a:cxn ang="0">
                      <a:pos x="120" y="11"/>
                    </a:cxn>
                    <a:cxn ang="0">
                      <a:pos x="7" y="82"/>
                    </a:cxn>
                    <a:cxn ang="0">
                      <a:pos x="33" y="170"/>
                    </a:cxn>
                    <a:cxn ang="0">
                      <a:pos x="41" y="177"/>
                    </a:cxn>
                    <a:cxn ang="0">
                      <a:pos x="42" y="177"/>
                    </a:cxn>
                  </a:cxnLst>
                  <a:rect l="0" t="0" r="r" b="b"/>
                  <a:pathLst>
                    <a:path w="202" h="202">
                      <a:moveTo>
                        <a:pt x="42" y="177"/>
                      </a:moveTo>
                      <a:cubicBezTo>
                        <a:pt x="52" y="185"/>
                        <a:pt x="64" y="191"/>
                        <a:pt x="78" y="194"/>
                      </a:cubicBezTo>
                      <a:cubicBezTo>
                        <a:pt x="110" y="202"/>
                        <a:pt x="142" y="192"/>
                        <a:pt x="165" y="170"/>
                      </a:cubicBezTo>
                      <a:cubicBezTo>
                        <a:pt x="177" y="158"/>
                        <a:pt x="186" y="142"/>
                        <a:pt x="190" y="124"/>
                      </a:cubicBezTo>
                      <a:cubicBezTo>
                        <a:pt x="202" y="74"/>
                        <a:pt x="171" y="23"/>
                        <a:pt x="120" y="11"/>
                      </a:cubicBezTo>
                      <a:cubicBezTo>
                        <a:pt x="70" y="0"/>
                        <a:pt x="19" y="31"/>
                        <a:pt x="7" y="82"/>
                      </a:cubicBezTo>
                      <a:cubicBezTo>
                        <a:pt x="0" y="115"/>
                        <a:pt x="11" y="148"/>
                        <a:pt x="33" y="170"/>
                      </a:cubicBezTo>
                      <a:cubicBezTo>
                        <a:pt x="36" y="172"/>
                        <a:pt x="38" y="175"/>
                        <a:pt x="41" y="177"/>
                      </a:cubicBezTo>
                      <a:cubicBezTo>
                        <a:pt x="41" y="177"/>
                        <a:pt x="42" y="177"/>
                        <a:pt x="42" y="17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grpSp>
      <p:sp>
        <p:nvSpPr>
          <p:cNvPr id="170" name="Rectangle 169">
            <a:extLst>
              <a:ext uri="{FF2B5EF4-FFF2-40B4-BE49-F238E27FC236}">
                <a16:creationId xmlns:a16="http://schemas.microsoft.com/office/drawing/2014/main" id="{2CD4694A-C233-4A36-BFAC-84F373291E00}"/>
              </a:ext>
              <a:ext uri="{C183D7F6-B498-43B3-948B-1728B52AA6E4}">
                <adec:decorative xmlns:adec="http://schemas.microsoft.com/office/drawing/2017/decorative" val="1"/>
              </a:ext>
            </a:extLst>
          </p:cNvPr>
          <p:cNvSpPr/>
          <p:nvPr/>
        </p:nvSpPr>
        <p:spPr>
          <a:xfrm>
            <a:off x="8112353"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6" name="Group 35">
            <a:extLst>
              <a:ext uri="{FF2B5EF4-FFF2-40B4-BE49-F238E27FC236}">
                <a16:creationId xmlns:a16="http://schemas.microsoft.com/office/drawing/2014/main" id="{3BF6C03B-7EA7-4DA7-ADE2-9A0A276FD28E}"/>
              </a:ext>
              <a:ext uri="{C183D7F6-B498-43B3-948B-1728B52AA6E4}">
                <adec:decorative xmlns:adec="http://schemas.microsoft.com/office/drawing/2017/decorative" val="1"/>
              </a:ext>
            </a:extLst>
          </p:cNvPr>
          <p:cNvGrpSpPr/>
          <p:nvPr/>
        </p:nvGrpSpPr>
        <p:grpSpPr>
          <a:xfrm>
            <a:off x="4462866" y="4294660"/>
            <a:ext cx="417411" cy="417411"/>
            <a:chOff x="4511153" y="4002389"/>
            <a:chExt cx="417411" cy="417411"/>
          </a:xfrm>
        </p:grpSpPr>
        <p:sp>
          <p:nvSpPr>
            <p:cNvPr id="139" name="Oval 138">
              <a:extLst>
                <a:ext uri="{FF2B5EF4-FFF2-40B4-BE49-F238E27FC236}">
                  <a16:creationId xmlns:a16="http://schemas.microsoft.com/office/drawing/2014/main" id="{DB4ABB0B-3154-4E49-ABD1-EC50E71358C9}"/>
                </a:ext>
              </a:extLst>
            </p:cNvPr>
            <p:cNvSpPr/>
            <p:nvPr/>
          </p:nvSpPr>
          <p:spPr>
            <a:xfrm>
              <a:off x="4511153"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0" name="Group 19">
              <a:extLst>
                <a:ext uri="{FF2B5EF4-FFF2-40B4-BE49-F238E27FC236}">
                  <a16:creationId xmlns:a16="http://schemas.microsoft.com/office/drawing/2014/main" id="{F66B3E19-6A8B-45A3-8090-B6790FC9EC45}"/>
                </a:ext>
              </a:extLst>
            </p:cNvPr>
            <p:cNvGrpSpPr/>
            <p:nvPr/>
          </p:nvGrpSpPr>
          <p:grpSpPr>
            <a:xfrm>
              <a:off x="4631353" y="4067940"/>
              <a:ext cx="178300" cy="293261"/>
              <a:chOff x="8461152" y="607353"/>
              <a:chExt cx="178300" cy="293261"/>
            </a:xfrm>
          </p:grpSpPr>
          <p:sp>
            <p:nvSpPr>
              <p:cNvPr id="88" name="Oval 87">
                <a:extLst>
                  <a:ext uri="{FF2B5EF4-FFF2-40B4-BE49-F238E27FC236}">
                    <a16:creationId xmlns:a16="http://schemas.microsoft.com/office/drawing/2014/main" id="{929159F9-BBEE-4318-9798-B58D7A79163B}"/>
                  </a:ext>
                </a:extLst>
              </p:cNvPr>
              <p:cNvSpPr/>
              <p:nvPr/>
            </p:nvSpPr>
            <p:spPr>
              <a:xfrm>
                <a:off x="8461152" y="655285"/>
                <a:ext cx="142074" cy="142074"/>
              </a:xfrm>
              <a:prstGeom prst="ellips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5" name="Straight Connector 4">
                <a:extLst>
                  <a:ext uri="{FF2B5EF4-FFF2-40B4-BE49-F238E27FC236}">
                    <a16:creationId xmlns:a16="http://schemas.microsoft.com/office/drawing/2014/main" id="{0C2732BF-CDF3-4AD2-BA2A-DFF35888B63C}"/>
                  </a:ext>
                </a:extLst>
              </p:cNvPr>
              <p:cNvCxnSpPr>
                <a:stCxn id="88" idx="4"/>
              </p:cNvCxnSpPr>
              <p:nvPr/>
            </p:nvCxnSpPr>
            <p:spPr>
              <a:xfrm>
                <a:off x="8532189" y="797359"/>
                <a:ext cx="4436" cy="103255"/>
              </a:xfrm>
              <a:prstGeom prst="lin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cxnSp>
          <p:cxnSp>
            <p:nvCxnSpPr>
              <p:cNvPr id="112" name="Straight Connector 111">
                <a:extLst>
                  <a:ext uri="{FF2B5EF4-FFF2-40B4-BE49-F238E27FC236}">
                    <a16:creationId xmlns:a16="http://schemas.microsoft.com/office/drawing/2014/main" id="{5A6F5E50-8826-4CD4-848F-2CEB2F47DE4E}"/>
                  </a:ext>
                </a:extLst>
              </p:cNvPr>
              <p:cNvCxnSpPr>
                <a:cxnSpLocks/>
              </p:cNvCxnSpPr>
              <p:nvPr/>
            </p:nvCxnSpPr>
            <p:spPr>
              <a:xfrm>
                <a:off x="8495963" y="852323"/>
                <a:ext cx="85799" cy="0"/>
              </a:xfrm>
              <a:prstGeom prst="lin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cxnSp>
          <p:cxnSp>
            <p:nvCxnSpPr>
              <p:cNvPr id="113" name="Straight Connector 112">
                <a:extLst>
                  <a:ext uri="{FF2B5EF4-FFF2-40B4-BE49-F238E27FC236}">
                    <a16:creationId xmlns:a16="http://schemas.microsoft.com/office/drawing/2014/main" id="{8688F158-B287-4451-949F-DE34DB1D4B70}"/>
                  </a:ext>
                </a:extLst>
              </p:cNvPr>
              <p:cNvCxnSpPr>
                <a:cxnSpLocks/>
                <a:stCxn id="88" idx="7"/>
              </p:cNvCxnSpPr>
              <p:nvPr/>
            </p:nvCxnSpPr>
            <p:spPr>
              <a:xfrm flipV="1">
                <a:off x="8582420" y="607353"/>
                <a:ext cx="57032" cy="68738"/>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cxnSp>
            <p:nvCxnSpPr>
              <p:cNvPr id="114" name="Straight Connector 113">
                <a:extLst>
                  <a:ext uri="{FF2B5EF4-FFF2-40B4-BE49-F238E27FC236}">
                    <a16:creationId xmlns:a16="http://schemas.microsoft.com/office/drawing/2014/main" id="{52CC947F-2A8D-4557-8C65-93967DAB864A}"/>
                  </a:ext>
                </a:extLst>
              </p:cNvPr>
              <p:cNvCxnSpPr>
                <a:cxnSpLocks/>
              </p:cNvCxnSpPr>
              <p:nvPr/>
            </p:nvCxnSpPr>
            <p:spPr>
              <a:xfrm flipV="1">
                <a:off x="8586459" y="613748"/>
                <a:ext cx="48954" cy="9135"/>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cxnSp>
            <p:nvCxnSpPr>
              <p:cNvPr id="122" name="Straight Connector 121">
                <a:extLst>
                  <a:ext uri="{FF2B5EF4-FFF2-40B4-BE49-F238E27FC236}">
                    <a16:creationId xmlns:a16="http://schemas.microsoft.com/office/drawing/2014/main" id="{CBEEA40B-CD2B-4331-94A5-F0FF94EE715F}"/>
                  </a:ext>
                </a:extLst>
              </p:cNvPr>
              <p:cNvCxnSpPr>
                <a:cxnSpLocks/>
              </p:cNvCxnSpPr>
              <p:nvPr/>
            </p:nvCxnSpPr>
            <p:spPr>
              <a:xfrm flipH="1">
                <a:off x="8635413" y="612482"/>
                <a:ext cx="1" cy="42803"/>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grpSp>
      </p:grpSp>
      <p:sp>
        <p:nvSpPr>
          <p:cNvPr id="169" name="Rectangle 168">
            <a:extLst>
              <a:ext uri="{FF2B5EF4-FFF2-40B4-BE49-F238E27FC236}">
                <a16:creationId xmlns:a16="http://schemas.microsoft.com/office/drawing/2014/main" id="{9CC08E4A-32DB-4737-949B-5E005D323C6C}"/>
              </a:ext>
              <a:ext uri="{C183D7F6-B498-43B3-948B-1728B52AA6E4}">
                <adec:decorative xmlns:adec="http://schemas.microsoft.com/office/drawing/2017/decorative" val="1"/>
              </a:ext>
            </a:extLst>
          </p:cNvPr>
          <p:cNvSpPr/>
          <p:nvPr/>
        </p:nvSpPr>
        <p:spPr>
          <a:xfrm>
            <a:off x="4322759"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2" name="Group 11">
            <a:extLst>
              <a:ext uri="{FF2B5EF4-FFF2-40B4-BE49-F238E27FC236}">
                <a16:creationId xmlns:a16="http://schemas.microsoft.com/office/drawing/2014/main" id="{B234F077-DF0E-4ED0-9FB1-269937A21D2E}"/>
              </a:ext>
              <a:ext uri="{C183D7F6-B498-43B3-948B-1728B52AA6E4}">
                <adec:decorative xmlns:adec="http://schemas.microsoft.com/office/drawing/2017/decorative" val="1"/>
              </a:ext>
            </a:extLst>
          </p:cNvPr>
          <p:cNvGrpSpPr/>
          <p:nvPr/>
        </p:nvGrpSpPr>
        <p:grpSpPr>
          <a:xfrm>
            <a:off x="672197" y="4293325"/>
            <a:ext cx="417411" cy="417411"/>
            <a:chOff x="672197" y="4002389"/>
            <a:chExt cx="417411" cy="417411"/>
          </a:xfrm>
        </p:grpSpPr>
        <p:sp>
          <p:nvSpPr>
            <p:cNvPr id="121" name="Freeform 64">
              <a:extLst>
                <a:ext uri="{FF2B5EF4-FFF2-40B4-BE49-F238E27FC236}">
                  <a16:creationId xmlns:a16="http://schemas.microsoft.com/office/drawing/2014/main" id="{CA1E507A-5E5B-43CE-A893-30D2DE5193A9}"/>
                </a:ext>
              </a:extLst>
            </p:cNvPr>
            <p:cNvSpPr>
              <a:spLocks noChangeAspect="1" noEditPoints="1"/>
            </p:cNvSpPr>
            <p:nvPr/>
          </p:nvSpPr>
          <p:spPr bwMode="auto">
            <a:xfrm>
              <a:off x="797801" y="4110391"/>
              <a:ext cx="166203" cy="201407"/>
            </a:xfrm>
            <a:custGeom>
              <a:avLst/>
              <a:gdLst/>
              <a:ahLst/>
              <a:cxnLst>
                <a:cxn ang="0">
                  <a:pos x="236" y="320"/>
                </a:cxn>
                <a:cxn ang="0">
                  <a:pos x="253" y="289"/>
                </a:cxn>
                <a:cxn ang="0">
                  <a:pos x="173" y="160"/>
                </a:cxn>
                <a:cxn ang="0">
                  <a:pos x="253" y="31"/>
                </a:cxn>
                <a:cxn ang="0">
                  <a:pos x="236" y="0"/>
                </a:cxn>
                <a:cxn ang="0">
                  <a:pos x="27" y="0"/>
                </a:cxn>
                <a:cxn ang="0">
                  <a:pos x="10" y="31"/>
                </a:cxn>
                <a:cxn ang="0">
                  <a:pos x="89" y="160"/>
                </a:cxn>
                <a:cxn ang="0">
                  <a:pos x="10" y="289"/>
                </a:cxn>
                <a:cxn ang="0">
                  <a:pos x="27" y="320"/>
                </a:cxn>
                <a:cxn ang="0">
                  <a:pos x="236" y="320"/>
                </a:cxn>
                <a:cxn ang="0">
                  <a:pos x="146" y="167"/>
                </a:cxn>
                <a:cxn ang="0">
                  <a:pos x="225" y="294"/>
                </a:cxn>
                <a:cxn ang="0">
                  <a:pos x="38" y="294"/>
                </a:cxn>
                <a:cxn ang="0">
                  <a:pos x="116" y="167"/>
                </a:cxn>
                <a:cxn ang="0">
                  <a:pos x="116" y="153"/>
                </a:cxn>
                <a:cxn ang="0">
                  <a:pos x="38" y="27"/>
                </a:cxn>
                <a:cxn ang="0">
                  <a:pos x="225" y="27"/>
                </a:cxn>
                <a:cxn ang="0">
                  <a:pos x="146" y="153"/>
                </a:cxn>
                <a:cxn ang="0">
                  <a:pos x="146" y="167"/>
                </a:cxn>
                <a:cxn ang="0">
                  <a:pos x="89" y="95"/>
                </a:cxn>
                <a:cxn ang="0">
                  <a:pos x="123" y="149"/>
                </a:cxn>
                <a:cxn ang="0">
                  <a:pos x="126" y="159"/>
                </a:cxn>
                <a:cxn ang="0">
                  <a:pos x="126" y="202"/>
                </a:cxn>
                <a:cxn ang="0">
                  <a:pos x="111" y="218"/>
                </a:cxn>
                <a:cxn ang="0">
                  <a:pos x="94" y="218"/>
                </a:cxn>
                <a:cxn ang="0">
                  <a:pos x="52" y="285"/>
                </a:cxn>
                <a:cxn ang="0">
                  <a:pos x="210" y="285"/>
                </a:cxn>
                <a:cxn ang="0">
                  <a:pos x="169" y="218"/>
                </a:cxn>
                <a:cxn ang="0">
                  <a:pos x="152" y="218"/>
                </a:cxn>
                <a:cxn ang="0">
                  <a:pos x="136" y="202"/>
                </a:cxn>
                <a:cxn ang="0">
                  <a:pos x="136" y="159"/>
                </a:cxn>
                <a:cxn ang="0">
                  <a:pos x="139" y="149"/>
                </a:cxn>
                <a:cxn ang="0">
                  <a:pos x="173" y="95"/>
                </a:cxn>
                <a:cxn ang="0">
                  <a:pos x="89" y="95"/>
                </a:cxn>
              </a:cxnLst>
              <a:rect l="0" t="0" r="r" b="b"/>
              <a:pathLst>
                <a:path w="263" h="320">
                  <a:moveTo>
                    <a:pt x="236" y="320"/>
                  </a:moveTo>
                  <a:cubicBezTo>
                    <a:pt x="254" y="320"/>
                    <a:pt x="263" y="304"/>
                    <a:pt x="253" y="289"/>
                  </a:cubicBezTo>
                  <a:cubicBezTo>
                    <a:pt x="173" y="160"/>
                    <a:pt x="173" y="160"/>
                    <a:pt x="173" y="160"/>
                  </a:cubicBezTo>
                  <a:cubicBezTo>
                    <a:pt x="253" y="31"/>
                    <a:pt x="253" y="31"/>
                    <a:pt x="253" y="31"/>
                  </a:cubicBezTo>
                  <a:cubicBezTo>
                    <a:pt x="263" y="16"/>
                    <a:pt x="254" y="0"/>
                    <a:pt x="236" y="0"/>
                  </a:cubicBezTo>
                  <a:cubicBezTo>
                    <a:pt x="27" y="0"/>
                    <a:pt x="27" y="0"/>
                    <a:pt x="27" y="0"/>
                  </a:cubicBezTo>
                  <a:cubicBezTo>
                    <a:pt x="9" y="0"/>
                    <a:pt x="0" y="16"/>
                    <a:pt x="10" y="31"/>
                  </a:cubicBezTo>
                  <a:cubicBezTo>
                    <a:pt x="89" y="160"/>
                    <a:pt x="89" y="160"/>
                    <a:pt x="89" y="160"/>
                  </a:cubicBezTo>
                  <a:cubicBezTo>
                    <a:pt x="10" y="289"/>
                    <a:pt x="10" y="289"/>
                    <a:pt x="10" y="289"/>
                  </a:cubicBezTo>
                  <a:cubicBezTo>
                    <a:pt x="0" y="304"/>
                    <a:pt x="9" y="320"/>
                    <a:pt x="27" y="320"/>
                  </a:cubicBezTo>
                  <a:cubicBezTo>
                    <a:pt x="236" y="320"/>
                    <a:pt x="236" y="320"/>
                    <a:pt x="236" y="320"/>
                  </a:cubicBezTo>
                  <a:close/>
                  <a:moveTo>
                    <a:pt x="146" y="167"/>
                  </a:moveTo>
                  <a:cubicBezTo>
                    <a:pt x="225" y="294"/>
                    <a:pt x="225" y="294"/>
                    <a:pt x="225" y="294"/>
                  </a:cubicBezTo>
                  <a:cubicBezTo>
                    <a:pt x="162" y="294"/>
                    <a:pt x="100" y="294"/>
                    <a:pt x="38" y="294"/>
                  </a:cubicBezTo>
                  <a:cubicBezTo>
                    <a:pt x="116" y="167"/>
                    <a:pt x="116" y="167"/>
                    <a:pt x="116" y="167"/>
                  </a:cubicBezTo>
                  <a:cubicBezTo>
                    <a:pt x="119" y="163"/>
                    <a:pt x="119" y="158"/>
                    <a:pt x="116" y="153"/>
                  </a:cubicBezTo>
                  <a:cubicBezTo>
                    <a:pt x="38" y="27"/>
                    <a:pt x="38" y="27"/>
                    <a:pt x="38" y="27"/>
                  </a:cubicBezTo>
                  <a:cubicBezTo>
                    <a:pt x="225" y="27"/>
                    <a:pt x="225" y="27"/>
                    <a:pt x="225" y="27"/>
                  </a:cubicBezTo>
                  <a:cubicBezTo>
                    <a:pt x="146" y="153"/>
                    <a:pt x="146" y="153"/>
                    <a:pt x="146" y="153"/>
                  </a:cubicBezTo>
                  <a:cubicBezTo>
                    <a:pt x="144" y="158"/>
                    <a:pt x="144" y="163"/>
                    <a:pt x="146" y="167"/>
                  </a:cubicBezTo>
                  <a:close/>
                  <a:moveTo>
                    <a:pt x="89" y="95"/>
                  </a:moveTo>
                  <a:cubicBezTo>
                    <a:pt x="123" y="149"/>
                    <a:pt x="123" y="149"/>
                    <a:pt x="123" y="149"/>
                  </a:cubicBezTo>
                  <a:cubicBezTo>
                    <a:pt x="125" y="152"/>
                    <a:pt x="126" y="155"/>
                    <a:pt x="126" y="159"/>
                  </a:cubicBezTo>
                  <a:cubicBezTo>
                    <a:pt x="126" y="202"/>
                    <a:pt x="126" y="202"/>
                    <a:pt x="126" y="202"/>
                  </a:cubicBezTo>
                  <a:cubicBezTo>
                    <a:pt x="126" y="212"/>
                    <a:pt x="121" y="218"/>
                    <a:pt x="111" y="218"/>
                  </a:cubicBezTo>
                  <a:cubicBezTo>
                    <a:pt x="94" y="218"/>
                    <a:pt x="94" y="218"/>
                    <a:pt x="94" y="218"/>
                  </a:cubicBezTo>
                  <a:cubicBezTo>
                    <a:pt x="52" y="285"/>
                    <a:pt x="52" y="285"/>
                    <a:pt x="52" y="285"/>
                  </a:cubicBezTo>
                  <a:cubicBezTo>
                    <a:pt x="100" y="285"/>
                    <a:pt x="110" y="285"/>
                    <a:pt x="210" y="285"/>
                  </a:cubicBezTo>
                  <a:cubicBezTo>
                    <a:pt x="169" y="218"/>
                    <a:pt x="169" y="218"/>
                    <a:pt x="169" y="218"/>
                  </a:cubicBezTo>
                  <a:cubicBezTo>
                    <a:pt x="152" y="218"/>
                    <a:pt x="152" y="218"/>
                    <a:pt x="152" y="218"/>
                  </a:cubicBezTo>
                  <a:cubicBezTo>
                    <a:pt x="142" y="218"/>
                    <a:pt x="136" y="212"/>
                    <a:pt x="136" y="202"/>
                  </a:cubicBezTo>
                  <a:cubicBezTo>
                    <a:pt x="136" y="159"/>
                    <a:pt x="136" y="159"/>
                    <a:pt x="136" y="159"/>
                  </a:cubicBezTo>
                  <a:cubicBezTo>
                    <a:pt x="136" y="155"/>
                    <a:pt x="137" y="152"/>
                    <a:pt x="139" y="149"/>
                  </a:cubicBezTo>
                  <a:cubicBezTo>
                    <a:pt x="173" y="95"/>
                    <a:pt x="173" y="95"/>
                    <a:pt x="173" y="95"/>
                  </a:cubicBezTo>
                  <a:cubicBezTo>
                    <a:pt x="89" y="95"/>
                    <a:pt x="89" y="95"/>
                    <a:pt x="89" y="95"/>
                  </a:cubicBezTo>
                  <a:close/>
                </a:path>
              </a:pathLst>
            </a:custGeom>
            <a:solidFill>
              <a:srgbClr val="404B5B"/>
            </a:solid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36" name="Oval 135">
              <a:extLst>
                <a:ext uri="{FF2B5EF4-FFF2-40B4-BE49-F238E27FC236}">
                  <a16:creationId xmlns:a16="http://schemas.microsoft.com/office/drawing/2014/main" id="{2C1159E9-A67C-4451-90F5-6EFE8EEF47A7}"/>
                </a:ext>
              </a:extLst>
            </p:cNvPr>
            <p:cNvSpPr/>
            <p:nvPr/>
          </p:nvSpPr>
          <p:spPr>
            <a:xfrm>
              <a:off x="672197"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61" name="Rectangle 160">
            <a:extLst>
              <a:ext uri="{FF2B5EF4-FFF2-40B4-BE49-F238E27FC236}">
                <a16:creationId xmlns:a16="http://schemas.microsoft.com/office/drawing/2014/main" id="{15F3C0EA-5C75-4A8B-9A56-23739DBE89FD}"/>
              </a:ext>
              <a:ext uri="{C183D7F6-B498-43B3-948B-1728B52AA6E4}">
                <adec:decorative xmlns:adec="http://schemas.microsoft.com/office/drawing/2017/decorative" val="1"/>
              </a:ext>
            </a:extLst>
          </p:cNvPr>
          <p:cNvSpPr/>
          <p:nvPr/>
        </p:nvSpPr>
        <p:spPr>
          <a:xfrm>
            <a:off x="525309"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7" name="Group 36">
            <a:extLst>
              <a:ext uri="{FF2B5EF4-FFF2-40B4-BE49-F238E27FC236}">
                <a16:creationId xmlns:a16="http://schemas.microsoft.com/office/drawing/2014/main" id="{B874759E-D38D-487E-A082-250F72CC3A9F}"/>
              </a:ext>
              <a:ext uri="{C183D7F6-B498-43B3-948B-1728B52AA6E4}">
                <adec:decorative xmlns:adec="http://schemas.microsoft.com/office/drawing/2017/decorative" val="1"/>
              </a:ext>
            </a:extLst>
          </p:cNvPr>
          <p:cNvGrpSpPr/>
          <p:nvPr/>
        </p:nvGrpSpPr>
        <p:grpSpPr>
          <a:xfrm>
            <a:off x="8256292" y="1519308"/>
            <a:ext cx="417411" cy="417411"/>
            <a:chOff x="8295502" y="4002389"/>
            <a:chExt cx="417411" cy="417411"/>
          </a:xfrm>
        </p:grpSpPr>
        <p:sp>
          <p:nvSpPr>
            <p:cNvPr id="140" name="Oval 139">
              <a:extLst>
                <a:ext uri="{FF2B5EF4-FFF2-40B4-BE49-F238E27FC236}">
                  <a16:creationId xmlns:a16="http://schemas.microsoft.com/office/drawing/2014/main" id="{BD37FEF2-7377-4BC7-9122-AC7DB3E544C5}"/>
                </a:ext>
              </a:extLst>
            </p:cNvPr>
            <p:cNvSpPr/>
            <p:nvPr/>
          </p:nvSpPr>
          <p:spPr>
            <a:xfrm>
              <a:off x="8295502"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8" name="Group 27">
              <a:extLst>
                <a:ext uri="{FF2B5EF4-FFF2-40B4-BE49-F238E27FC236}">
                  <a16:creationId xmlns:a16="http://schemas.microsoft.com/office/drawing/2014/main" id="{03D48B05-A0FB-4781-9A7A-4E87BD958FFD}"/>
                </a:ext>
              </a:extLst>
            </p:cNvPr>
            <p:cNvGrpSpPr/>
            <p:nvPr/>
          </p:nvGrpSpPr>
          <p:grpSpPr>
            <a:xfrm>
              <a:off x="8379881" y="4086150"/>
              <a:ext cx="248652" cy="249888"/>
              <a:chOff x="5205663" y="2530642"/>
              <a:chExt cx="1783543" cy="1792411"/>
            </a:xfrm>
          </p:grpSpPr>
          <p:grpSp>
            <p:nvGrpSpPr>
              <p:cNvPr id="27" name="Group 26">
                <a:extLst>
                  <a:ext uri="{FF2B5EF4-FFF2-40B4-BE49-F238E27FC236}">
                    <a16:creationId xmlns:a16="http://schemas.microsoft.com/office/drawing/2014/main" id="{6CA04EF3-3954-4147-B50B-8BC2F2A8E70D}"/>
                  </a:ext>
                </a:extLst>
              </p:cNvPr>
              <p:cNvGrpSpPr/>
              <p:nvPr/>
            </p:nvGrpSpPr>
            <p:grpSpPr>
              <a:xfrm>
                <a:off x="5260369" y="2784266"/>
                <a:ext cx="781527" cy="1531058"/>
                <a:chOff x="5260369" y="2784266"/>
                <a:chExt cx="781527" cy="1531058"/>
              </a:xfrm>
            </p:grpSpPr>
            <p:sp>
              <p:nvSpPr>
                <p:cNvPr id="2" name="Freeform: Shape 1">
                  <a:extLst>
                    <a:ext uri="{FF2B5EF4-FFF2-40B4-BE49-F238E27FC236}">
                      <a16:creationId xmlns:a16="http://schemas.microsoft.com/office/drawing/2014/main" id="{8C78716A-D0A6-45AB-B50D-93F704C909FE}"/>
                    </a:ext>
                  </a:extLst>
                </p:cNvPr>
                <p:cNvSpPr/>
                <p:nvPr/>
              </p:nvSpPr>
              <p:spPr>
                <a:xfrm>
                  <a:off x="5260369" y="2784266"/>
                  <a:ext cx="777991" cy="1530384"/>
                </a:xfrm>
                <a:custGeom>
                  <a:avLst/>
                  <a:gdLst>
                    <a:gd name="connsiteX0" fmla="*/ 0 w 750013"/>
                    <a:gd name="connsiteY0" fmla="*/ 1530850 h 1530850"/>
                    <a:gd name="connsiteX1" fmla="*/ 0 w 750013"/>
                    <a:gd name="connsiteY1" fmla="*/ 1530850 h 1530850"/>
                    <a:gd name="connsiteX2" fmla="*/ 102741 w 750013"/>
                    <a:gd name="connsiteY2" fmla="*/ 1510301 h 1530850"/>
                    <a:gd name="connsiteX3" fmla="*/ 410966 w 750013"/>
                    <a:gd name="connsiteY3" fmla="*/ 1253448 h 1530850"/>
                    <a:gd name="connsiteX4" fmla="*/ 698642 w 750013"/>
                    <a:gd name="connsiteY4" fmla="*/ 0 h 1530850"/>
                    <a:gd name="connsiteX5" fmla="*/ 750013 w 750013"/>
                    <a:gd name="connsiteY5" fmla="*/ 544531 h 1530850"/>
                    <a:gd name="connsiteX0" fmla="*/ 0 w 777991"/>
                    <a:gd name="connsiteY0" fmla="*/ 1498766 h 1498766"/>
                    <a:gd name="connsiteX1" fmla="*/ 0 w 777991"/>
                    <a:gd name="connsiteY1" fmla="*/ 1498766 h 1498766"/>
                    <a:gd name="connsiteX2" fmla="*/ 102741 w 777991"/>
                    <a:gd name="connsiteY2" fmla="*/ 1478217 h 1498766"/>
                    <a:gd name="connsiteX3" fmla="*/ 410966 w 777991"/>
                    <a:gd name="connsiteY3" fmla="*/ 1221364 h 1498766"/>
                    <a:gd name="connsiteX4" fmla="*/ 774842 w 777991"/>
                    <a:gd name="connsiteY4" fmla="*/ 0 h 1498766"/>
                    <a:gd name="connsiteX5" fmla="*/ 750013 w 777991"/>
                    <a:gd name="connsiteY5" fmla="*/ 512447 h 1498766"/>
                    <a:gd name="connsiteX0" fmla="*/ 0 w 777991"/>
                    <a:gd name="connsiteY0" fmla="*/ 1510332 h 1510332"/>
                    <a:gd name="connsiteX1" fmla="*/ 0 w 777991"/>
                    <a:gd name="connsiteY1" fmla="*/ 1510332 h 1510332"/>
                    <a:gd name="connsiteX2" fmla="*/ 102741 w 777991"/>
                    <a:gd name="connsiteY2" fmla="*/ 1489783 h 1510332"/>
                    <a:gd name="connsiteX3" fmla="*/ 410966 w 777991"/>
                    <a:gd name="connsiteY3" fmla="*/ 1232930 h 1510332"/>
                    <a:gd name="connsiteX4" fmla="*/ 774842 w 777991"/>
                    <a:gd name="connsiteY4" fmla="*/ 11566 h 1510332"/>
                    <a:gd name="connsiteX5" fmla="*/ 750013 w 777991"/>
                    <a:gd name="connsiteY5" fmla="*/ 524013 h 1510332"/>
                    <a:gd name="connsiteX0" fmla="*/ 0 w 777991"/>
                    <a:gd name="connsiteY0" fmla="*/ 1510332 h 1510332"/>
                    <a:gd name="connsiteX1" fmla="*/ 0 w 777991"/>
                    <a:gd name="connsiteY1" fmla="*/ 1510332 h 1510332"/>
                    <a:gd name="connsiteX2" fmla="*/ 410966 w 777991"/>
                    <a:gd name="connsiteY2" fmla="*/ 1232930 h 1510332"/>
                    <a:gd name="connsiteX3" fmla="*/ 774842 w 777991"/>
                    <a:gd name="connsiteY3" fmla="*/ 11566 h 1510332"/>
                    <a:gd name="connsiteX4" fmla="*/ 750013 w 777991"/>
                    <a:gd name="connsiteY4" fmla="*/ 524013 h 1510332"/>
                    <a:gd name="connsiteX0" fmla="*/ 0 w 777991"/>
                    <a:gd name="connsiteY0" fmla="*/ 1510332 h 1530384"/>
                    <a:gd name="connsiteX1" fmla="*/ 8021 w 777991"/>
                    <a:gd name="connsiteY1" fmla="*/ 1530384 h 1530384"/>
                    <a:gd name="connsiteX2" fmla="*/ 410966 w 777991"/>
                    <a:gd name="connsiteY2" fmla="*/ 1232930 h 1530384"/>
                    <a:gd name="connsiteX3" fmla="*/ 774842 w 777991"/>
                    <a:gd name="connsiteY3" fmla="*/ 11566 h 1530384"/>
                    <a:gd name="connsiteX4" fmla="*/ 750013 w 777991"/>
                    <a:gd name="connsiteY4" fmla="*/ 524013 h 1530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991" h="1530384">
                      <a:moveTo>
                        <a:pt x="0" y="1510332"/>
                      </a:moveTo>
                      <a:lnTo>
                        <a:pt x="8021" y="1530384"/>
                      </a:lnTo>
                      <a:lnTo>
                        <a:pt x="410966" y="1232930"/>
                      </a:lnTo>
                      <a:cubicBezTo>
                        <a:pt x="532258" y="825809"/>
                        <a:pt x="545266" y="-114713"/>
                        <a:pt x="774842" y="11566"/>
                      </a:cubicBezTo>
                      <a:cubicBezTo>
                        <a:pt x="791966" y="193076"/>
                        <a:pt x="732889" y="342503"/>
                        <a:pt x="750013" y="524013"/>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Freeform: Shape 7">
                  <a:extLst>
                    <a:ext uri="{FF2B5EF4-FFF2-40B4-BE49-F238E27FC236}">
                      <a16:creationId xmlns:a16="http://schemas.microsoft.com/office/drawing/2014/main" id="{BA915CF1-C871-47AB-AEAF-3A9EBD0E8FD8}"/>
                    </a:ext>
                  </a:extLst>
                </p:cNvPr>
                <p:cNvSpPr/>
                <p:nvPr/>
              </p:nvSpPr>
              <p:spPr>
                <a:xfrm>
                  <a:off x="5803232" y="3408939"/>
                  <a:ext cx="238664" cy="906385"/>
                </a:xfrm>
                <a:custGeom>
                  <a:avLst/>
                  <a:gdLst>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152400 w 236621"/>
                    <a:gd name="connsiteY2" fmla="*/ 0 h 906379"/>
                    <a:gd name="connsiteX3" fmla="*/ 72189 w 236621"/>
                    <a:gd name="connsiteY3" fmla="*/ 449179 h 906379"/>
                    <a:gd name="connsiteX0" fmla="*/ 0 w 238137"/>
                    <a:gd name="connsiteY0" fmla="*/ 907781 h 907781"/>
                    <a:gd name="connsiteX1" fmla="*/ 236621 w 238137"/>
                    <a:gd name="connsiteY1" fmla="*/ 679181 h 907781"/>
                    <a:gd name="connsiteX2" fmla="*/ 152400 w 238137"/>
                    <a:gd name="connsiteY2" fmla="*/ 1402 h 907781"/>
                    <a:gd name="connsiteX3" fmla="*/ 72189 w 238137"/>
                    <a:gd name="connsiteY3" fmla="*/ 450581 h 907781"/>
                    <a:gd name="connsiteX0" fmla="*/ 0 w 238137"/>
                    <a:gd name="connsiteY0" fmla="*/ 908387 h 908387"/>
                    <a:gd name="connsiteX1" fmla="*/ 236621 w 238137"/>
                    <a:gd name="connsiteY1" fmla="*/ 679787 h 908387"/>
                    <a:gd name="connsiteX2" fmla="*/ 152400 w 238137"/>
                    <a:gd name="connsiteY2" fmla="*/ 2008 h 908387"/>
                    <a:gd name="connsiteX3" fmla="*/ 72189 w 238137"/>
                    <a:gd name="connsiteY3" fmla="*/ 451187 h 908387"/>
                    <a:gd name="connsiteX0" fmla="*/ 0 w 238137"/>
                    <a:gd name="connsiteY0" fmla="*/ 908456 h 908456"/>
                    <a:gd name="connsiteX1" fmla="*/ 236621 w 238137"/>
                    <a:gd name="connsiteY1" fmla="*/ 679856 h 908456"/>
                    <a:gd name="connsiteX2" fmla="*/ 152400 w 238137"/>
                    <a:gd name="connsiteY2" fmla="*/ 2077 h 908456"/>
                    <a:gd name="connsiteX3" fmla="*/ 72189 w 238137"/>
                    <a:gd name="connsiteY3" fmla="*/ 451256 h 908456"/>
                    <a:gd name="connsiteX0" fmla="*/ 0 w 238137"/>
                    <a:gd name="connsiteY0" fmla="*/ 908481 h 908481"/>
                    <a:gd name="connsiteX1" fmla="*/ 236621 w 238137"/>
                    <a:gd name="connsiteY1" fmla="*/ 679881 h 908481"/>
                    <a:gd name="connsiteX2" fmla="*/ 152400 w 238137"/>
                    <a:gd name="connsiteY2" fmla="*/ 2102 h 908481"/>
                    <a:gd name="connsiteX3" fmla="*/ 64167 w 238137"/>
                    <a:gd name="connsiteY3" fmla="*/ 447270 h 908481"/>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152400"/>
                    <a:gd name="connsiteY0" fmla="*/ 908583 h 908583"/>
                    <a:gd name="connsiteX1" fmla="*/ 152400 w 152400"/>
                    <a:gd name="connsiteY1" fmla="*/ 2204 h 908583"/>
                    <a:gd name="connsiteX2" fmla="*/ 64167 w 152400"/>
                    <a:gd name="connsiteY2" fmla="*/ 447372 h 908583"/>
                    <a:gd name="connsiteX0" fmla="*/ 0 w 231612"/>
                    <a:gd name="connsiteY0" fmla="*/ 908583 h 908583"/>
                    <a:gd name="connsiteX1" fmla="*/ 152400 w 231612"/>
                    <a:gd name="connsiteY1" fmla="*/ 2204 h 908583"/>
                    <a:gd name="connsiteX2" fmla="*/ 64167 w 231612"/>
                    <a:gd name="connsiteY2" fmla="*/ 447372 h 908583"/>
                    <a:gd name="connsiteX0" fmla="*/ 0 w 272096"/>
                    <a:gd name="connsiteY0" fmla="*/ 912148 h 912148"/>
                    <a:gd name="connsiteX1" fmla="*/ 152400 w 272096"/>
                    <a:gd name="connsiteY1" fmla="*/ 5769 h 912148"/>
                    <a:gd name="connsiteX2" fmla="*/ 64167 w 272096"/>
                    <a:gd name="connsiteY2" fmla="*/ 450937 h 912148"/>
                    <a:gd name="connsiteX0" fmla="*/ 0 w 281166"/>
                    <a:gd name="connsiteY0" fmla="*/ 908584 h 908584"/>
                    <a:gd name="connsiteX1" fmla="*/ 152400 w 281166"/>
                    <a:gd name="connsiteY1" fmla="*/ 2205 h 908584"/>
                    <a:gd name="connsiteX2" fmla="*/ 64167 w 281166"/>
                    <a:gd name="connsiteY2" fmla="*/ 447373 h 908584"/>
                    <a:gd name="connsiteX0" fmla="*/ 0 w 281166"/>
                    <a:gd name="connsiteY0" fmla="*/ 906432 h 906432"/>
                    <a:gd name="connsiteX1" fmla="*/ 152400 w 281166"/>
                    <a:gd name="connsiteY1" fmla="*/ 53 h 906432"/>
                    <a:gd name="connsiteX2" fmla="*/ 64167 w 281166"/>
                    <a:gd name="connsiteY2" fmla="*/ 445221 h 906432"/>
                    <a:gd name="connsiteX0" fmla="*/ 0 w 263896"/>
                    <a:gd name="connsiteY0" fmla="*/ 906430 h 906430"/>
                    <a:gd name="connsiteX1" fmla="*/ 152400 w 263896"/>
                    <a:gd name="connsiteY1" fmla="*/ 51 h 906430"/>
                    <a:gd name="connsiteX2" fmla="*/ 64167 w 263896"/>
                    <a:gd name="connsiteY2" fmla="*/ 445219 h 906430"/>
                    <a:gd name="connsiteX0" fmla="*/ 0 w 268639"/>
                    <a:gd name="connsiteY0" fmla="*/ 906457 h 906457"/>
                    <a:gd name="connsiteX1" fmla="*/ 264694 w 268639"/>
                    <a:gd name="connsiteY1" fmla="*/ 413164 h 906457"/>
                    <a:gd name="connsiteX2" fmla="*/ 152400 w 268639"/>
                    <a:gd name="connsiteY2" fmla="*/ 78 h 906457"/>
                    <a:gd name="connsiteX3" fmla="*/ 64167 w 268639"/>
                    <a:gd name="connsiteY3" fmla="*/ 445246 h 906457"/>
                    <a:gd name="connsiteX0" fmla="*/ 0 w 272946"/>
                    <a:gd name="connsiteY0" fmla="*/ 906385 h 906385"/>
                    <a:gd name="connsiteX1" fmla="*/ 264694 w 272946"/>
                    <a:gd name="connsiteY1" fmla="*/ 413092 h 906385"/>
                    <a:gd name="connsiteX2" fmla="*/ 152400 w 272946"/>
                    <a:gd name="connsiteY2" fmla="*/ 6 h 906385"/>
                    <a:gd name="connsiteX3" fmla="*/ 64167 w 272946"/>
                    <a:gd name="connsiteY3" fmla="*/ 445174 h 906385"/>
                    <a:gd name="connsiteX0" fmla="*/ 0 w 246575"/>
                    <a:gd name="connsiteY0" fmla="*/ 906385 h 906385"/>
                    <a:gd name="connsiteX1" fmla="*/ 232610 w 246575"/>
                    <a:gd name="connsiteY1" fmla="*/ 413092 h 906385"/>
                    <a:gd name="connsiteX2" fmla="*/ 152400 w 246575"/>
                    <a:gd name="connsiteY2" fmla="*/ 6 h 906385"/>
                    <a:gd name="connsiteX3" fmla="*/ 64167 w 246575"/>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42634"/>
                    <a:gd name="connsiteY0" fmla="*/ 906385 h 906385"/>
                    <a:gd name="connsiteX1" fmla="*/ 232610 w 242634"/>
                    <a:gd name="connsiteY1" fmla="*/ 413092 h 906385"/>
                    <a:gd name="connsiteX2" fmla="*/ 152400 w 242634"/>
                    <a:gd name="connsiteY2" fmla="*/ 6 h 906385"/>
                    <a:gd name="connsiteX3" fmla="*/ 64167 w 242634"/>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7862"/>
                    <a:gd name="connsiteY0" fmla="*/ 906385 h 906385"/>
                    <a:gd name="connsiteX1" fmla="*/ 232610 w 237862"/>
                    <a:gd name="connsiteY1" fmla="*/ 413092 h 906385"/>
                    <a:gd name="connsiteX2" fmla="*/ 152400 w 237862"/>
                    <a:gd name="connsiteY2" fmla="*/ 6 h 906385"/>
                    <a:gd name="connsiteX3" fmla="*/ 64167 w 237862"/>
                    <a:gd name="connsiteY3" fmla="*/ 445174 h 906385"/>
                    <a:gd name="connsiteX0" fmla="*/ 0 w 238874"/>
                    <a:gd name="connsiteY0" fmla="*/ 906385 h 906385"/>
                    <a:gd name="connsiteX1" fmla="*/ 232610 w 238874"/>
                    <a:gd name="connsiteY1" fmla="*/ 413092 h 906385"/>
                    <a:gd name="connsiteX2" fmla="*/ 152400 w 238874"/>
                    <a:gd name="connsiteY2" fmla="*/ 6 h 906385"/>
                    <a:gd name="connsiteX3" fmla="*/ 64167 w 238874"/>
                    <a:gd name="connsiteY3" fmla="*/ 445174 h 906385"/>
                    <a:gd name="connsiteX0" fmla="*/ 0 w 238664"/>
                    <a:gd name="connsiteY0" fmla="*/ 906385 h 906385"/>
                    <a:gd name="connsiteX1" fmla="*/ 232610 w 238664"/>
                    <a:gd name="connsiteY1" fmla="*/ 413092 h 906385"/>
                    <a:gd name="connsiteX2" fmla="*/ 152400 w 238664"/>
                    <a:gd name="connsiteY2" fmla="*/ 6 h 906385"/>
                    <a:gd name="connsiteX3" fmla="*/ 64167 w 238664"/>
                    <a:gd name="connsiteY3" fmla="*/ 445174 h 906385"/>
                  </a:gdLst>
                  <a:ahLst/>
                  <a:cxnLst>
                    <a:cxn ang="0">
                      <a:pos x="connsiteX0" y="connsiteY0"/>
                    </a:cxn>
                    <a:cxn ang="0">
                      <a:pos x="connsiteX1" y="connsiteY1"/>
                    </a:cxn>
                    <a:cxn ang="0">
                      <a:pos x="connsiteX2" y="connsiteY2"/>
                    </a:cxn>
                    <a:cxn ang="0">
                      <a:pos x="connsiteX3" y="connsiteY3"/>
                    </a:cxn>
                  </a:cxnLst>
                  <a:rect l="l" t="t" r="r" b="b"/>
                  <a:pathLst>
                    <a:path w="238664" h="906385">
                      <a:moveTo>
                        <a:pt x="0" y="906385"/>
                      </a:moveTo>
                      <a:cubicBezTo>
                        <a:pt x="80211" y="828181"/>
                        <a:pt x="275390" y="921091"/>
                        <a:pt x="232610" y="413092"/>
                      </a:cubicBezTo>
                      <a:cubicBezTo>
                        <a:pt x="229937" y="217913"/>
                        <a:pt x="258011" y="-1330"/>
                        <a:pt x="152400" y="6"/>
                      </a:cubicBezTo>
                      <a:cubicBezTo>
                        <a:pt x="37431" y="13375"/>
                        <a:pt x="102937" y="267375"/>
                        <a:pt x="64167" y="445174"/>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6" name="Group 25">
                <a:extLst>
                  <a:ext uri="{FF2B5EF4-FFF2-40B4-BE49-F238E27FC236}">
                    <a16:creationId xmlns:a16="http://schemas.microsoft.com/office/drawing/2014/main" id="{31101527-A7F6-4648-B846-CE5EC3C6A71B}"/>
                  </a:ext>
                </a:extLst>
              </p:cNvPr>
              <p:cNvGrpSpPr/>
              <p:nvPr/>
            </p:nvGrpSpPr>
            <p:grpSpPr>
              <a:xfrm>
                <a:off x="5205663" y="2646947"/>
                <a:ext cx="529390" cy="1227221"/>
                <a:chOff x="5205663" y="2646947"/>
                <a:chExt cx="529390" cy="1227221"/>
              </a:xfrm>
            </p:grpSpPr>
            <p:cxnSp>
              <p:nvCxnSpPr>
                <p:cNvPr id="15" name="Straight Connector 14">
                  <a:extLst>
                    <a:ext uri="{FF2B5EF4-FFF2-40B4-BE49-F238E27FC236}">
                      <a16:creationId xmlns:a16="http://schemas.microsoft.com/office/drawing/2014/main" id="{E282F699-BD06-4B5B-A25D-9DEE37BFD4FC}"/>
                    </a:ext>
                  </a:extLst>
                </p:cNvPr>
                <p:cNvCxnSpPr/>
                <p:nvPr/>
              </p:nvCxnSpPr>
              <p:spPr>
                <a:xfrm flipV="1">
                  <a:off x="5305926" y="3745832"/>
                  <a:ext cx="236621" cy="128336"/>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23" name="Straight Connector 122">
                  <a:extLst>
                    <a:ext uri="{FF2B5EF4-FFF2-40B4-BE49-F238E27FC236}">
                      <a16:creationId xmlns:a16="http://schemas.microsoft.com/office/drawing/2014/main" id="{04A5936D-CE43-4F49-AEF4-2588DFEF2A5D}"/>
                    </a:ext>
                  </a:extLst>
                </p:cNvPr>
                <p:cNvCxnSpPr>
                  <a:cxnSpLocks/>
                </p:cNvCxnSpPr>
                <p:nvPr/>
              </p:nvCxnSpPr>
              <p:spPr>
                <a:xfrm>
                  <a:off x="5205663" y="3426467"/>
                  <a:ext cx="368969" cy="0"/>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25" name="Straight Connector 124">
                  <a:extLst>
                    <a:ext uri="{FF2B5EF4-FFF2-40B4-BE49-F238E27FC236}">
                      <a16:creationId xmlns:a16="http://schemas.microsoft.com/office/drawing/2014/main" id="{86305782-C319-4442-8A7D-72F6448E9748}"/>
                    </a:ext>
                  </a:extLst>
                </p:cNvPr>
                <p:cNvCxnSpPr>
                  <a:cxnSpLocks/>
                </p:cNvCxnSpPr>
                <p:nvPr/>
              </p:nvCxnSpPr>
              <p:spPr>
                <a:xfrm>
                  <a:off x="5346032" y="2990728"/>
                  <a:ext cx="300789" cy="185927"/>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31" name="Straight Connector 130">
                  <a:extLst>
                    <a:ext uri="{FF2B5EF4-FFF2-40B4-BE49-F238E27FC236}">
                      <a16:creationId xmlns:a16="http://schemas.microsoft.com/office/drawing/2014/main" id="{1F66DCC7-9AB8-4D70-85E2-5C55DA7ED9C6}"/>
                    </a:ext>
                  </a:extLst>
                </p:cNvPr>
                <p:cNvCxnSpPr>
                  <a:cxnSpLocks/>
                </p:cNvCxnSpPr>
                <p:nvPr/>
              </p:nvCxnSpPr>
              <p:spPr>
                <a:xfrm>
                  <a:off x="5646821" y="2646947"/>
                  <a:ext cx="88232" cy="144379"/>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cxnSp>
            <p:nvCxnSpPr>
              <p:cNvPr id="132" name="Straight Connector 131">
                <a:extLst>
                  <a:ext uri="{FF2B5EF4-FFF2-40B4-BE49-F238E27FC236}">
                    <a16:creationId xmlns:a16="http://schemas.microsoft.com/office/drawing/2014/main" id="{6C1102BA-96FE-4062-9266-890F55F2870E}"/>
                  </a:ext>
                </a:extLst>
              </p:cNvPr>
              <p:cNvCxnSpPr>
                <a:cxnSpLocks/>
              </p:cNvCxnSpPr>
              <p:nvPr/>
            </p:nvCxnSpPr>
            <p:spPr>
              <a:xfrm>
                <a:off x="6096000" y="2530642"/>
                <a:ext cx="0" cy="116305"/>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nvGrpSpPr>
              <p:cNvPr id="133" name="Group 132">
                <a:extLst>
                  <a:ext uri="{FF2B5EF4-FFF2-40B4-BE49-F238E27FC236}">
                    <a16:creationId xmlns:a16="http://schemas.microsoft.com/office/drawing/2014/main" id="{C656938E-91E1-432A-A6CE-D8CB7F0381EC}"/>
                  </a:ext>
                </a:extLst>
              </p:cNvPr>
              <p:cNvGrpSpPr/>
              <p:nvPr/>
            </p:nvGrpSpPr>
            <p:grpSpPr>
              <a:xfrm flipH="1">
                <a:off x="6459816" y="2646947"/>
                <a:ext cx="529390" cy="1227221"/>
                <a:chOff x="5205663" y="2646947"/>
                <a:chExt cx="529390" cy="1227221"/>
              </a:xfrm>
            </p:grpSpPr>
            <p:cxnSp>
              <p:nvCxnSpPr>
                <p:cNvPr id="154" name="Straight Connector 153">
                  <a:extLst>
                    <a:ext uri="{FF2B5EF4-FFF2-40B4-BE49-F238E27FC236}">
                      <a16:creationId xmlns:a16="http://schemas.microsoft.com/office/drawing/2014/main" id="{D5984F79-4901-4DC3-88D7-DCF8277CE96B}"/>
                    </a:ext>
                  </a:extLst>
                </p:cNvPr>
                <p:cNvCxnSpPr/>
                <p:nvPr/>
              </p:nvCxnSpPr>
              <p:spPr>
                <a:xfrm flipV="1">
                  <a:off x="5305926" y="3745832"/>
                  <a:ext cx="236621" cy="128336"/>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5" name="Straight Connector 154">
                  <a:extLst>
                    <a:ext uri="{FF2B5EF4-FFF2-40B4-BE49-F238E27FC236}">
                      <a16:creationId xmlns:a16="http://schemas.microsoft.com/office/drawing/2014/main" id="{9CCC8855-2617-4FD7-A04F-D6F9085CECF5}"/>
                    </a:ext>
                  </a:extLst>
                </p:cNvPr>
                <p:cNvCxnSpPr>
                  <a:cxnSpLocks/>
                </p:cNvCxnSpPr>
                <p:nvPr/>
              </p:nvCxnSpPr>
              <p:spPr>
                <a:xfrm>
                  <a:off x="5205663" y="3426467"/>
                  <a:ext cx="368969" cy="0"/>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6" name="Straight Connector 155">
                  <a:extLst>
                    <a:ext uri="{FF2B5EF4-FFF2-40B4-BE49-F238E27FC236}">
                      <a16:creationId xmlns:a16="http://schemas.microsoft.com/office/drawing/2014/main" id="{7A88B167-DA17-4565-9C1E-835A385E3A0A}"/>
                    </a:ext>
                  </a:extLst>
                </p:cNvPr>
                <p:cNvCxnSpPr>
                  <a:cxnSpLocks/>
                </p:cNvCxnSpPr>
                <p:nvPr/>
              </p:nvCxnSpPr>
              <p:spPr>
                <a:xfrm>
                  <a:off x="5346032" y="2990728"/>
                  <a:ext cx="300789" cy="185927"/>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7" name="Straight Connector 156">
                  <a:extLst>
                    <a:ext uri="{FF2B5EF4-FFF2-40B4-BE49-F238E27FC236}">
                      <a16:creationId xmlns:a16="http://schemas.microsoft.com/office/drawing/2014/main" id="{4AF97525-5E1F-424F-B359-A0BDFAFAE6D6}"/>
                    </a:ext>
                  </a:extLst>
                </p:cNvPr>
                <p:cNvCxnSpPr>
                  <a:cxnSpLocks/>
                </p:cNvCxnSpPr>
                <p:nvPr/>
              </p:nvCxnSpPr>
              <p:spPr>
                <a:xfrm>
                  <a:off x="5646821" y="2646947"/>
                  <a:ext cx="88232" cy="144379"/>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grpSp>
            <p:nvGrpSpPr>
              <p:cNvPr id="158" name="Group 157">
                <a:extLst>
                  <a:ext uri="{FF2B5EF4-FFF2-40B4-BE49-F238E27FC236}">
                    <a16:creationId xmlns:a16="http://schemas.microsoft.com/office/drawing/2014/main" id="{39CEC7AF-097A-4730-92F4-B14A6B4E0E0A}"/>
                  </a:ext>
                </a:extLst>
              </p:cNvPr>
              <p:cNvGrpSpPr/>
              <p:nvPr/>
            </p:nvGrpSpPr>
            <p:grpSpPr>
              <a:xfrm flipH="1">
                <a:off x="6150106" y="2791995"/>
                <a:ext cx="781527" cy="1531058"/>
                <a:chOff x="5260369" y="2784266"/>
                <a:chExt cx="781527" cy="1531058"/>
              </a:xfrm>
            </p:grpSpPr>
            <p:sp>
              <p:nvSpPr>
                <p:cNvPr id="159" name="Freeform: Shape 158">
                  <a:extLst>
                    <a:ext uri="{FF2B5EF4-FFF2-40B4-BE49-F238E27FC236}">
                      <a16:creationId xmlns:a16="http://schemas.microsoft.com/office/drawing/2014/main" id="{894D3452-7F87-4C27-AD39-B62EB74779DB}"/>
                    </a:ext>
                  </a:extLst>
                </p:cNvPr>
                <p:cNvSpPr/>
                <p:nvPr/>
              </p:nvSpPr>
              <p:spPr>
                <a:xfrm>
                  <a:off x="5260369" y="2784266"/>
                  <a:ext cx="777991" cy="1530384"/>
                </a:xfrm>
                <a:custGeom>
                  <a:avLst/>
                  <a:gdLst>
                    <a:gd name="connsiteX0" fmla="*/ 0 w 750013"/>
                    <a:gd name="connsiteY0" fmla="*/ 1530850 h 1530850"/>
                    <a:gd name="connsiteX1" fmla="*/ 0 w 750013"/>
                    <a:gd name="connsiteY1" fmla="*/ 1530850 h 1530850"/>
                    <a:gd name="connsiteX2" fmla="*/ 102741 w 750013"/>
                    <a:gd name="connsiteY2" fmla="*/ 1510301 h 1530850"/>
                    <a:gd name="connsiteX3" fmla="*/ 410966 w 750013"/>
                    <a:gd name="connsiteY3" fmla="*/ 1253448 h 1530850"/>
                    <a:gd name="connsiteX4" fmla="*/ 698642 w 750013"/>
                    <a:gd name="connsiteY4" fmla="*/ 0 h 1530850"/>
                    <a:gd name="connsiteX5" fmla="*/ 750013 w 750013"/>
                    <a:gd name="connsiteY5" fmla="*/ 544531 h 1530850"/>
                    <a:gd name="connsiteX0" fmla="*/ 0 w 777991"/>
                    <a:gd name="connsiteY0" fmla="*/ 1498766 h 1498766"/>
                    <a:gd name="connsiteX1" fmla="*/ 0 w 777991"/>
                    <a:gd name="connsiteY1" fmla="*/ 1498766 h 1498766"/>
                    <a:gd name="connsiteX2" fmla="*/ 102741 w 777991"/>
                    <a:gd name="connsiteY2" fmla="*/ 1478217 h 1498766"/>
                    <a:gd name="connsiteX3" fmla="*/ 410966 w 777991"/>
                    <a:gd name="connsiteY3" fmla="*/ 1221364 h 1498766"/>
                    <a:gd name="connsiteX4" fmla="*/ 774842 w 777991"/>
                    <a:gd name="connsiteY4" fmla="*/ 0 h 1498766"/>
                    <a:gd name="connsiteX5" fmla="*/ 750013 w 777991"/>
                    <a:gd name="connsiteY5" fmla="*/ 512447 h 1498766"/>
                    <a:gd name="connsiteX0" fmla="*/ 0 w 777991"/>
                    <a:gd name="connsiteY0" fmla="*/ 1510332 h 1510332"/>
                    <a:gd name="connsiteX1" fmla="*/ 0 w 777991"/>
                    <a:gd name="connsiteY1" fmla="*/ 1510332 h 1510332"/>
                    <a:gd name="connsiteX2" fmla="*/ 102741 w 777991"/>
                    <a:gd name="connsiteY2" fmla="*/ 1489783 h 1510332"/>
                    <a:gd name="connsiteX3" fmla="*/ 410966 w 777991"/>
                    <a:gd name="connsiteY3" fmla="*/ 1232930 h 1510332"/>
                    <a:gd name="connsiteX4" fmla="*/ 774842 w 777991"/>
                    <a:gd name="connsiteY4" fmla="*/ 11566 h 1510332"/>
                    <a:gd name="connsiteX5" fmla="*/ 750013 w 777991"/>
                    <a:gd name="connsiteY5" fmla="*/ 524013 h 1510332"/>
                    <a:gd name="connsiteX0" fmla="*/ 0 w 777991"/>
                    <a:gd name="connsiteY0" fmla="*/ 1510332 h 1510332"/>
                    <a:gd name="connsiteX1" fmla="*/ 0 w 777991"/>
                    <a:gd name="connsiteY1" fmla="*/ 1510332 h 1510332"/>
                    <a:gd name="connsiteX2" fmla="*/ 410966 w 777991"/>
                    <a:gd name="connsiteY2" fmla="*/ 1232930 h 1510332"/>
                    <a:gd name="connsiteX3" fmla="*/ 774842 w 777991"/>
                    <a:gd name="connsiteY3" fmla="*/ 11566 h 1510332"/>
                    <a:gd name="connsiteX4" fmla="*/ 750013 w 777991"/>
                    <a:gd name="connsiteY4" fmla="*/ 524013 h 1510332"/>
                    <a:gd name="connsiteX0" fmla="*/ 0 w 777991"/>
                    <a:gd name="connsiteY0" fmla="*/ 1510332 h 1530384"/>
                    <a:gd name="connsiteX1" fmla="*/ 8021 w 777991"/>
                    <a:gd name="connsiteY1" fmla="*/ 1530384 h 1530384"/>
                    <a:gd name="connsiteX2" fmla="*/ 410966 w 777991"/>
                    <a:gd name="connsiteY2" fmla="*/ 1232930 h 1530384"/>
                    <a:gd name="connsiteX3" fmla="*/ 774842 w 777991"/>
                    <a:gd name="connsiteY3" fmla="*/ 11566 h 1530384"/>
                    <a:gd name="connsiteX4" fmla="*/ 750013 w 777991"/>
                    <a:gd name="connsiteY4" fmla="*/ 524013 h 1530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991" h="1530384">
                      <a:moveTo>
                        <a:pt x="0" y="1510332"/>
                      </a:moveTo>
                      <a:lnTo>
                        <a:pt x="8021" y="1530384"/>
                      </a:lnTo>
                      <a:lnTo>
                        <a:pt x="410966" y="1232930"/>
                      </a:lnTo>
                      <a:cubicBezTo>
                        <a:pt x="532258" y="825809"/>
                        <a:pt x="545266" y="-114713"/>
                        <a:pt x="774842" y="11566"/>
                      </a:cubicBezTo>
                      <a:cubicBezTo>
                        <a:pt x="791966" y="193076"/>
                        <a:pt x="732889" y="342503"/>
                        <a:pt x="750013" y="524013"/>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0" name="Freeform: Shape 159">
                  <a:extLst>
                    <a:ext uri="{FF2B5EF4-FFF2-40B4-BE49-F238E27FC236}">
                      <a16:creationId xmlns:a16="http://schemas.microsoft.com/office/drawing/2014/main" id="{AD6D083A-DF6A-44FB-B788-007514E3DAD3}"/>
                    </a:ext>
                  </a:extLst>
                </p:cNvPr>
                <p:cNvSpPr/>
                <p:nvPr/>
              </p:nvSpPr>
              <p:spPr>
                <a:xfrm>
                  <a:off x="5803232" y="3408939"/>
                  <a:ext cx="238664" cy="906385"/>
                </a:xfrm>
                <a:custGeom>
                  <a:avLst/>
                  <a:gdLst>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152400 w 236621"/>
                    <a:gd name="connsiteY2" fmla="*/ 0 h 906379"/>
                    <a:gd name="connsiteX3" fmla="*/ 72189 w 236621"/>
                    <a:gd name="connsiteY3" fmla="*/ 449179 h 906379"/>
                    <a:gd name="connsiteX0" fmla="*/ 0 w 238137"/>
                    <a:gd name="connsiteY0" fmla="*/ 907781 h 907781"/>
                    <a:gd name="connsiteX1" fmla="*/ 236621 w 238137"/>
                    <a:gd name="connsiteY1" fmla="*/ 679181 h 907781"/>
                    <a:gd name="connsiteX2" fmla="*/ 152400 w 238137"/>
                    <a:gd name="connsiteY2" fmla="*/ 1402 h 907781"/>
                    <a:gd name="connsiteX3" fmla="*/ 72189 w 238137"/>
                    <a:gd name="connsiteY3" fmla="*/ 450581 h 907781"/>
                    <a:gd name="connsiteX0" fmla="*/ 0 w 238137"/>
                    <a:gd name="connsiteY0" fmla="*/ 908387 h 908387"/>
                    <a:gd name="connsiteX1" fmla="*/ 236621 w 238137"/>
                    <a:gd name="connsiteY1" fmla="*/ 679787 h 908387"/>
                    <a:gd name="connsiteX2" fmla="*/ 152400 w 238137"/>
                    <a:gd name="connsiteY2" fmla="*/ 2008 h 908387"/>
                    <a:gd name="connsiteX3" fmla="*/ 72189 w 238137"/>
                    <a:gd name="connsiteY3" fmla="*/ 451187 h 908387"/>
                    <a:gd name="connsiteX0" fmla="*/ 0 w 238137"/>
                    <a:gd name="connsiteY0" fmla="*/ 908456 h 908456"/>
                    <a:gd name="connsiteX1" fmla="*/ 236621 w 238137"/>
                    <a:gd name="connsiteY1" fmla="*/ 679856 h 908456"/>
                    <a:gd name="connsiteX2" fmla="*/ 152400 w 238137"/>
                    <a:gd name="connsiteY2" fmla="*/ 2077 h 908456"/>
                    <a:gd name="connsiteX3" fmla="*/ 72189 w 238137"/>
                    <a:gd name="connsiteY3" fmla="*/ 451256 h 908456"/>
                    <a:gd name="connsiteX0" fmla="*/ 0 w 238137"/>
                    <a:gd name="connsiteY0" fmla="*/ 908481 h 908481"/>
                    <a:gd name="connsiteX1" fmla="*/ 236621 w 238137"/>
                    <a:gd name="connsiteY1" fmla="*/ 679881 h 908481"/>
                    <a:gd name="connsiteX2" fmla="*/ 152400 w 238137"/>
                    <a:gd name="connsiteY2" fmla="*/ 2102 h 908481"/>
                    <a:gd name="connsiteX3" fmla="*/ 64167 w 238137"/>
                    <a:gd name="connsiteY3" fmla="*/ 447270 h 908481"/>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152400"/>
                    <a:gd name="connsiteY0" fmla="*/ 908583 h 908583"/>
                    <a:gd name="connsiteX1" fmla="*/ 152400 w 152400"/>
                    <a:gd name="connsiteY1" fmla="*/ 2204 h 908583"/>
                    <a:gd name="connsiteX2" fmla="*/ 64167 w 152400"/>
                    <a:gd name="connsiteY2" fmla="*/ 447372 h 908583"/>
                    <a:gd name="connsiteX0" fmla="*/ 0 w 231612"/>
                    <a:gd name="connsiteY0" fmla="*/ 908583 h 908583"/>
                    <a:gd name="connsiteX1" fmla="*/ 152400 w 231612"/>
                    <a:gd name="connsiteY1" fmla="*/ 2204 h 908583"/>
                    <a:gd name="connsiteX2" fmla="*/ 64167 w 231612"/>
                    <a:gd name="connsiteY2" fmla="*/ 447372 h 908583"/>
                    <a:gd name="connsiteX0" fmla="*/ 0 w 272096"/>
                    <a:gd name="connsiteY0" fmla="*/ 912148 h 912148"/>
                    <a:gd name="connsiteX1" fmla="*/ 152400 w 272096"/>
                    <a:gd name="connsiteY1" fmla="*/ 5769 h 912148"/>
                    <a:gd name="connsiteX2" fmla="*/ 64167 w 272096"/>
                    <a:gd name="connsiteY2" fmla="*/ 450937 h 912148"/>
                    <a:gd name="connsiteX0" fmla="*/ 0 w 281166"/>
                    <a:gd name="connsiteY0" fmla="*/ 908584 h 908584"/>
                    <a:gd name="connsiteX1" fmla="*/ 152400 w 281166"/>
                    <a:gd name="connsiteY1" fmla="*/ 2205 h 908584"/>
                    <a:gd name="connsiteX2" fmla="*/ 64167 w 281166"/>
                    <a:gd name="connsiteY2" fmla="*/ 447373 h 908584"/>
                    <a:gd name="connsiteX0" fmla="*/ 0 w 281166"/>
                    <a:gd name="connsiteY0" fmla="*/ 906432 h 906432"/>
                    <a:gd name="connsiteX1" fmla="*/ 152400 w 281166"/>
                    <a:gd name="connsiteY1" fmla="*/ 53 h 906432"/>
                    <a:gd name="connsiteX2" fmla="*/ 64167 w 281166"/>
                    <a:gd name="connsiteY2" fmla="*/ 445221 h 906432"/>
                    <a:gd name="connsiteX0" fmla="*/ 0 w 263896"/>
                    <a:gd name="connsiteY0" fmla="*/ 906430 h 906430"/>
                    <a:gd name="connsiteX1" fmla="*/ 152400 w 263896"/>
                    <a:gd name="connsiteY1" fmla="*/ 51 h 906430"/>
                    <a:gd name="connsiteX2" fmla="*/ 64167 w 263896"/>
                    <a:gd name="connsiteY2" fmla="*/ 445219 h 906430"/>
                    <a:gd name="connsiteX0" fmla="*/ 0 w 268639"/>
                    <a:gd name="connsiteY0" fmla="*/ 906457 h 906457"/>
                    <a:gd name="connsiteX1" fmla="*/ 264694 w 268639"/>
                    <a:gd name="connsiteY1" fmla="*/ 413164 h 906457"/>
                    <a:gd name="connsiteX2" fmla="*/ 152400 w 268639"/>
                    <a:gd name="connsiteY2" fmla="*/ 78 h 906457"/>
                    <a:gd name="connsiteX3" fmla="*/ 64167 w 268639"/>
                    <a:gd name="connsiteY3" fmla="*/ 445246 h 906457"/>
                    <a:gd name="connsiteX0" fmla="*/ 0 w 272946"/>
                    <a:gd name="connsiteY0" fmla="*/ 906385 h 906385"/>
                    <a:gd name="connsiteX1" fmla="*/ 264694 w 272946"/>
                    <a:gd name="connsiteY1" fmla="*/ 413092 h 906385"/>
                    <a:gd name="connsiteX2" fmla="*/ 152400 w 272946"/>
                    <a:gd name="connsiteY2" fmla="*/ 6 h 906385"/>
                    <a:gd name="connsiteX3" fmla="*/ 64167 w 272946"/>
                    <a:gd name="connsiteY3" fmla="*/ 445174 h 906385"/>
                    <a:gd name="connsiteX0" fmla="*/ 0 w 246575"/>
                    <a:gd name="connsiteY0" fmla="*/ 906385 h 906385"/>
                    <a:gd name="connsiteX1" fmla="*/ 232610 w 246575"/>
                    <a:gd name="connsiteY1" fmla="*/ 413092 h 906385"/>
                    <a:gd name="connsiteX2" fmla="*/ 152400 w 246575"/>
                    <a:gd name="connsiteY2" fmla="*/ 6 h 906385"/>
                    <a:gd name="connsiteX3" fmla="*/ 64167 w 246575"/>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42634"/>
                    <a:gd name="connsiteY0" fmla="*/ 906385 h 906385"/>
                    <a:gd name="connsiteX1" fmla="*/ 232610 w 242634"/>
                    <a:gd name="connsiteY1" fmla="*/ 413092 h 906385"/>
                    <a:gd name="connsiteX2" fmla="*/ 152400 w 242634"/>
                    <a:gd name="connsiteY2" fmla="*/ 6 h 906385"/>
                    <a:gd name="connsiteX3" fmla="*/ 64167 w 242634"/>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7862"/>
                    <a:gd name="connsiteY0" fmla="*/ 906385 h 906385"/>
                    <a:gd name="connsiteX1" fmla="*/ 232610 w 237862"/>
                    <a:gd name="connsiteY1" fmla="*/ 413092 h 906385"/>
                    <a:gd name="connsiteX2" fmla="*/ 152400 w 237862"/>
                    <a:gd name="connsiteY2" fmla="*/ 6 h 906385"/>
                    <a:gd name="connsiteX3" fmla="*/ 64167 w 237862"/>
                    <a:gd name="connsiteY3" fmla="*/ 445174 h 906385"/>
                    <a:gd name="connsiteX0" fmla="*/ 0 w 238874"/>
                    <a:gd name="connsiteY0" fmla="*/ 906385 h 906385"/>
                    <a:gd name="connsiteX1" fmla="*/ 232610 w 238874"/>
                    <a:gd name="connsiteY1" fmla="*/ 413092 h 906385"/>
                    <a:gd name="connsiteX2" fmla="*/ 152400 w 238874"/>
                    <a:gd name="connsiteY2" fmla="*/ 6 h 906385"/>
                    <a:gd name="connsiteX3" fmla="*/ 64167 w 238874"/>
                    <a:gd name="connsiteY3" fmla="*/ 445174 h 906385"/>
                    <a:gd name="connsiteX0" fmla="*/ 0 w 238664"/>
                    <a:gd name="connsiteY0" fmla="*/ 906385 h 906385"/>
                    <a:gd name="connsiteX1" fmla="*/ 232610 w 238664"/>
                    <a:gd name="connsiteY1" fmla="*/ 413092 h 906385"/>
                    <a:gd name="connsiteX2" fmla="*/ 152400 w 238664"/>
                    <a:gd name="connsiteY2" fmla="*/ 6 h 906385"/>
                    <a:gd name="connsiteX3" fmla="*/ 64167 w 238664"/>
                    <a:gd name="connsiteY3" fmla="*/ 445174 h 906385"/>
                  </a:gdLst>
                  <a:ahLst/>
                  <a:cxnLst>
                    <a:cxn ang="0">
                      <a:pos x="connsiteX0" y="connsiteY0"/>
                    </a:cxn>
                    <a:cxn ang="0">
                      <a:pos x="connsiteX1" y="connsiteY1"/>
                    </a:cxn>
                    <a:cxn ang="0">
                      <a:pos x="connsiteX2" y="connsiteY2"/>
                    </a:cxn>
                    <a:cxn ang="0">
                      <a:pos x="connsiteX3" y="connsiteY3"/>
                    </a:cxn>
                  </a:cxnLst>
                  <a:rect l="l" t="t" r="r" b="b"/>
                  <a:pathLst>
                    <a:path w="238664" h="906385">
                      <a:moveTo>
                        <a:pt x="0" y="906385"/>
                      </a:moveTo>
                      <a:cubicBezTo>
                        <a:pt x="80211" y="828181"/>
                        <a:pt x="275390" y="921091"/>
                        <a:pt x="232610" y="413092"/>
                      </a:cubicBezTo>
                      <a:cubicBezTo>
                        <a:pt x="229937" y="217913"/>
                        <a:pt x="258011" y="-1330"/>
                        <a:pt x="152400" y="6"/>
                      </a:cubicBezTo>
                      <a:cubicBezTo>
                        <a:pt x="37431" y="13375"/>
                        <a:pt x="102937" y="267375"/>
                        <a:pt x="64167" y="445174"/>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grpSp>
      <p:sp>
        <p:nvSpPr>
          <p:cNvPr id="172" name="Rectangle 171">
            <a:extLst>
              <a:ext uri="{FF2B5EF4-FFF2-40B4-BE49-F238E27FC236}">
                <a16:creationId xmlns:a16="http://schemas.microsoft.com/office/drawing/2014/main" id="{85A20AC6-B4FB-4CF0-8A51-61345A7B99A3}"/>
              </a:ext>
              <a:ext uri="{C183D7F6-B498-43B3-948B-1728B52AA6E4}">
                <adec:decorative xmlns:adec="http://schemas.microsoft.com/office/drawing/2017/decorative" val="1"/>
              </a:ext>
            </a:extLst>
          </p:cNvPr>
          <p:cNvSpPr/>
          <p:nvPr/>
        </p:nvSpPr>
        <p:spPr>
          <a:xfrm>
            <a:off x="8106438" y="1427079"/>
            <a:ext cx="3691272" cy="2721600"/>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5" name="Group 34">
            <a:extLst>
              <a:ext uri="{FF2B5EF4-FFF2-40B4-BE49-F238E27FC236}">
                <a16:creationId xmlns:a16="http://schemas.microsoft.com/office/drawing/2014/main" id="{E983585D-47B4-4F12-88BA-8DB2FF81C69D}"/>
              </a:ext>
              <a:ext uri="{C183D7F6-B498-43B3-948B-1728B52AA6E4}">
                <adec:decorative xmlns:adec="http://schemas.microsoft.com/office/drawing/2017/decorative" val="1"/>
              </a:ext>
            </a:extLst>
          </p:cNvPr>
          <p:cNvGrpSpPr/>
          <p:nvPr/>
        </p:nvGrpSpPr>
        <p:grpSpPr>
          <a:xfrm>
            <a:off x="4431792" y="1504428"/>
            <a:ext cx="495789" cy="417411"/>
            <a:chOff x="8266985" y="1360031"/>
            <a:chExt cx="495789" cy="417411"/>
          </a:xfrm>
        </p:grpSpPr>
        <p:sp>
          <p:nvSpPr>
            <p:cNvPr id="138" name="Oval 137">
              <a:extLst>
                <a:ext uri="{FF2B5EF4-FFF2-40B4-BE49-F238E27FC236}">
                  <a16:creationId xmlns:a16="http://schemas.microsoft.com/office/drawing/2014/main" id="{D523CF11-0DFE-431A-BDFD-EE257FAA4FF8}"/>
                </a:ext>
              </a:extLst>
            </p:cNvPr>
            <p:cNvSpPr/>
            <p:nvPr/>
          </p:nvSpPr>
          <p:spPr>
            <a:xfrm>
              <a:off x="8295502" y="1360031"/>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3" name="Picture 32">
              <a:extLst>
                <a:ext uri="{FF2B5EF4-FFF2-40B4-BE49-F238E27FC236}">
                  <a16:creationId xmlns:a16="http://schemas.microsoft.com/office/drawing/2014/main" id="{EE40CD96-FAD5-4BCD-909A-6E04E775C260}"/>
                </a:ext>
                <a:ext uri="{C183D7F6-B498-43B3-948B-1728B52AA6E4}">
                  <adec:decorative xmlns:adec="http://schemas.microsoft.com/office/drawing/2017/decorative" val="1"/>
                </a:ext>
              </a:extLst>
            </p:cNvPr>
            <p:cNvPicPr>
              <a:picLocks noChangeAspect="1"/>
            </p:cNvPicPr>
            <p:nvPr/>
          </p:nvPicPr>
          <p:blipFill>
            <a:blip r:embed="rId11"/>
            <a:stretch>
              <a:fillRect/>
            </a:stretch>
          </p:blipFill>
          <p:spPr>
            <a:xfrm>
              <a:off x="8266985" y="1419143"/>
              <a:ext cx="495789" cy="330098"/>
            </a:xfrm>
            <a:prstGeom prst="rect">
              <a:avLst/>
            </a:prstGeom>
          </p:spPr>
        </p:pic>
      </p:grpSp>
      <p:sp>
        <p:nvSpPr>
          <p:cNvPr id="171" name="Rectangle 170">
            <a:extLst>
              <a:ext uri="{FF2B5EF4-FFF2-40B4-BE49-F238E27FC236}">
                <a16:creationId xmlns:a16="http://schemas.microsoft.com/office/drawing/2014/main" id="{EE57BB3F-0C2C-446E-A9A2-9BE2DC83AD47}"/>
              </a:ext>
              <a:ext uri="{C183D7F6-B498-43B3-948B-1728B52AA6E4}">
                <adec:decorative xmlns:adec="http://schemas.microsoft.com/office/drawing/2017/decorative" val="1"/>
              </a:ext>
            </a:extLst>
          </p:cNvPr>
          <p:cNvSpPr/>
          <p:nvPr/>
        </p:nvSpPr>
        <p:spPr>
          <a:xfrm>
            <a:off x="4322759" y="1427079"/>
            <a:ext cx="3691272" cy="2722441"/>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1" name="Group 10">
            <a:extLst>
              <a:ext uri="{FF2B5EF4-FFF2-40B4-BE49-F238E27FC236}">
                <a16:creationId xmlns:a16="http://schemas.microsoft.com/office/drawing/2014/main" id="{85901ACF-D7E2-48F3-9AAE-910A0D9195C3}"/>
              </a:ext>
              <a:ext uri="{C183D7F6-B498-43B3-948B-1728B52AA6E4}">
                <adec:decorative xmlns:adec="http://schemas.microsoft.com/office/drawing/2017/decorative" val="1"/>
              </a:ext>
            </a:extLst>
          </p:cNvPr>
          <p:cNvGrpSpPr/>
          <p:nvPr/>
        </p:nvGrpSpPr>
        <p:grpSpPr>
          <a:xfrm>
            <a:off x="700357" y="2992301"/>
            <a:ext cx="417411" cy="417411"/>
            <a:chOff x="700357" y="2864173"/>
            <a:chExt cx="417411" cy="417411"/>
          </a:xfrm>
        </p:grpSpPr>
        <p:grpSp>
          <p:nvGrpSpPr>
            <p:cNvPr id="93" name="Group 92">
              <a:extLst>
                <a:ext uri="{FF2B5EF4-FFF2-40B4-BE49-F238E27FC236}">
                  <a16:creationId xmlns:a16="http://schemas.microsoft.com/office/drawing/2014/main" id="{EE96BCD7-4215-4E0B-8D4D-AC3E17CCCC8A}"/>
                </a:ext>
              </a:extLst>
            </p:cNvPr>
            <p:cNvGrpSpPr/>
            <p:nvPr/>
          </p:nvGrpSpPr>
          <p:grpSpPr>
            <a:xfrm>
              <a:off x="776382" y="2968270"/>
              <a:ext cx="265361" cy="209216"/>
              <a:chOff x="9157172" y="4148138"/>
              <a:chExt cx="712787" cy="561975"/>
            </a:xfrm>
            <a:solidFill>
              <a:schemeClr val="tx2">
                <a:lumMod val="75000"/>
              </a:schemeClr>
            </a:solidFill>
          </p:grpSpPr>
          <p:sp>
            <p:nvSpPr>
              <p:cNvPr id="94" name="Freeform 170">
                <a:extLst>
                  <a:ext uri="{FF2B5EF4-FFF2-40B4-BE49-F238E27FC236}">
                    <a16:creationId xmlns:a16="http://schemas.microsoft.com/office/drawing/2014/main" id="{6CD76740-17C4-451B-BF39-C1002B9DB11F}"/>
                  </a:ext>
                </a:extLst>
              </p:cNvPr>
              <p:cNvSpPr>
                <a:spLocks noEditPoints="1"/>
              </p:cNvSpPr>
              <p:nvPr/>
            </p:nvSpPr>
            <p:spPr bwMode="auto">
              <a:xfrm>
                <a:off x="9354022" y="4208463"/>
                <a:ext cx="106362" cy="106363"/>
              </a:xfrm>
              <a:custGeom>
                <a:avLst/>
                <a:gdLst>
                  <a:gd name="T0" fmla="*/ 20 w 67"/>
                  <a:gd name="T1" fmla="*/ 47 h 67"/>
                  <a:gd name="T2" fmla="*/ 47 w 67"/>
                  <a:gd name="T3" fmla="*/ 47 h 67"/>
                  <a:gd name="T4" fmla="*/ 47 w 67"/>
                  <a:gd name="T5" fmla="*/ 21 h 67"/>
                  <a:gd name="T6" fmla="*/ 20 w 67"/>
                  <a:gd name="T7" fmla="*/ 21 h 67"/>
                  <a:gd name="T8" fmla="*/ 20 w 67"/>
                  <a:gd name="T9" fmla="*/ 47 h 67"/>
                  <a:gd name="T10" fmla="*/ 67 w 67"/>
                  <a:gd name="T11" fmla="*/ 67 h 67"/>
                  <a:gd name="T12" fmla="*/ 0 w 67"/>
                  <a:gd name="T13" fmla="*/ 67 h 67"/>
                  <a:gd name="T14" fmla="*/ 0 w 67"/>
                  <a:gd name="T15" fmla="*/ 0 h 67"/>
                  <a:gd name="T16" fmla="*/ 67 w 67"/>
                  <a:gd name="T17" fmla="*/ 0 h 67"/>
                  <a:gd name="T18" fmla="*/ 67 w 67"/>
                  <a:gd name="T19"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67">
                    <a:moveTo>
                      <a:pt x="20" y="47"/>
                    </a:moveTo>
                    <a:lnTo>
                      <a:pt x="47" y="47"/>
                    </a:lnTo>
                    <a:lnTo>
                      <a:pt x="47" y="21"/>
                    </a:lnTo>
                    <a:lnTo>
                      <a:pt x="20" y="21"/>
                    </a:lnTo>
                    <a:lnTo>
                      <a:pt x="20" y="47"/>
                    </a:lnTo>
                    <a:close/>
                    <a:moveTo>
                      <a:pt x="67" y="67"/>
                    </a:moveTo>
                    <a:lnTo>
                      <a:pt x="0" y="67"/>
                    </a:lnTo>
                    <a:lnTo>
                      <a:pt x="0" y="0"/>
                    </a:lnTo>
                    <a:lnTo>
                      <a:pt x="67" y="0"/>
                    </a:lnTo>
                    <a:lnTo>
                      <a:pt x="67"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5" name="Freeform 171">
                <a:extLst>
                  <a:ext uri="{FF2B5EF4-FFF2-40B4-BE49-F238E27FC236}">
                    <a16:creationId xmlns:a16="http://schemas.microsoft.com/office/drawing/2014/main" id="{9FB28F67-1892-41AD-AD9B-43CB01C1DF32}"/>
                  </a:ext>
                </a:extLst>
              </p:cNvPr>
              <p:cNvSpPr>
                <a:spLocks noEditPoints="1"/>
              </p:cNvSpPr>
              <p:nvPr/>
            </p:nvSpPr>
            <p:spPr bwMode="auto">
              <a:xfrm>
                <a:off x="9354022" y="4346576"/>
                <a:ext cx="106362" cy="90488"/>
              </a:xfrm>
              <a:custGeom>
                <a:avLst/>
                <a:gdLst>
                  <a:gd name="T0" fmla="*/ 21 w 67"/>
                  <a:gd name="T1" fmla="*/ 39 h 57"/>
                  <a:gd name="T2" fmla="*/ 45 w 67"/>
                  <a:gd name="T3" fmla="*/ 39 h 57"/>
                  <a:gd name="T4" fmla="*/ 45 w 67"/>
                  <a:gd name="T5" fmla="*/ 17 h 57"/>
                  <a:gd name="T6" fmla="*/ 21 w 67"/>
                  <a:gd name="T7" fmla="*/ 17 h 57"/>
                  <a:gd name="T8" fmla="*/ 21 w 67"/>
                  <a:gd name="T9" fmla="*/ 39 h 57"/>
                  <a:gd name="T10" fmla="*/ 67 w 67"/>
                  <a:gd name="T11" fmla="*/ 57 h 57"/>
                  <a:gd name="T12" fmla="*/ 0 w 67"/>
                  <a:gd name="T13" fmla="*/ 57 h 57"/>
                  <a:gd name="T14" fmla="*/ 0 w 67"/>
                  <a:gd name="T15" fmla="*/ 0 h 57"/>
                  <a:gd name="T16" fmla="*/ 67 w 67"/>
                  <a:gd name="T17" fmla="*/ 0 h 57"/>
                  <a:gd name="T18" fmla="*/ 67 w 67"/>
                  <a:gd name="T19"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57">
                    <a:moveTo>
                      <a:pt x="21" y="39"/>
                    </a:moveTo>
                    <a:lnTo>
                      <a:pt x="45" y="39"/>
                    </a:lnTo>
                    <a:lnTo>
                      <a:pt x="45" y="17"/>
                    </a:lnTo>
                    <a:lnTo>
                      <a:pt x="21" y="17"/>
                    </a:lnTo>
                    <a:lnTo>
                      <a:pt x="21" y="39"/>
                    </a:lnTo>
                    <a:close/>
                    <a:moveTo>
                      <a:pt x="67" y="57"/>
                    </a:moveTo>
                    <a:lnTo>
                      <a:pt x="0" y="57"/>
                    </a:lnTo>
                    <a:lnTo>
                      <a:pt x="0" y="0"/>
                    </a:lnTo>
                    <a:lnTo>
                      <a:pt x="67" y="0"/>
                    </a:lnTo>
                    <a:lnTo>
                      <a:pt x="67" y="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6" name="Freeform 172">
                <a:extLst>
                  <a:ext uri="{FF2B5EF4-FFF2-40B4-BE49-F238E27FC236}">
                    <a16:creationId xmlns:a16="http://schemas.microsoft.com/office/drawing/2014/main" id="{537A8B92-3A1C-4E70-89F4-4B9C357C9884}"/>
                  </a:ext>
                </a:extLst>
              </p:cNvPr>
              <p:cNvSpPr>
                <a:spLocks noEditPoints="1"/>
              </p:cNvSpPr>
              <p:nvPr/>
            </p:nvSpPr>
            <p:spPr bwMode="auto">
              <a:xfrm>
                <a:off x="9490547" y="4208463"/>
                <a:ext cx="106362" cy="106363"/>
              </a:xfrm>
              <a:custGeom>
                <a:avLst/>
                <a:gdLst>
                  <a:gd name="T0" fmla="*/ 19 w 67"/>
                  <a:gd name="T1" fmla="*/ 47 h 67"/>
                  <a:gd name="T2" fmla="*/ 47 w 67"/>
                  <a:gd name="T3" fmla="*/ 47 h 67"/>
                  <a:gd name="T4" fmla="*/ 47 w 67"/>
                  <a:gd name="T5" fmla="*/ 21 h 67"/>
                  <a:gd name="T6" fmla="*/ 19 w 67"/>
                  <a:gd name="T7" fmla="*/ 21 h 67"/>
                  <a:gd name="T8" fmla="*/ 19 w 67"/>
                  <a:gd name="T9" fmla="*/ 47 h 67"/>
                  <a:gd name="T10" fmla="*/ 67 w 67"/>
                  <a:gd name="T11" fmla="*/ 67 h 67"/>
                  <a:gd name="T12" fmla="*/ 0 w 67"/>
                  <a:gd name="T13" fmla="*/ 67 h 67"/>
                  <a:gd name="T14" fmla="*/ 0 w 67"/>
                  <a:gd name="T15" fmla="*/ 0 h 67"/>
                  <a:gd name="T16" fmla="*/ 67 w 67"/>
                  <a:gd name="T17" fmla="*/ 0 h 67"/>
                  <a:gd name="T18" fmla="*/ 67 w 67"/>
                  <a:gd name="T19"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67">
                    <a:moveTo>
                      <a:pt x="19" y="47"/>
                    </a:moveTo>
                    <a:lnTo>
                      <a:pt x="47" y="47"/>
                    </a:lnTo>
                    <a:lnTo>
                      <a:pt x="47" y="21"/>
                    </a:lnTo>
                    <a:lnTo>
                      <a:pt x="19" y="21"/>
                    </a:lnTo>
                    <a:lnTo>
                      <a:pt x="19" y="47"/>
                    </a:lnTo>
                    <a:close/>
                    <a:moveTo>
                      <a:pt x="67" y="67"/>
                    </a:moveTo>
                    <a:lnTo>
                      <a:pt x="0" y="67"/>
                    </a:lnTo>
                    <a:lnTo>
                      <a:pt x="0" y="0"/>
                    </a:lnTo>
                    <a:lnTo>
                      <a:pt x="67" y="0"/>
                    </a:lnTo>
                    <a:lnTo>
                      <a:pt x="67"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7" name="Freeform 173">
                <a:extLst>
                  <a:ext uri="{FF2B5EF4-FFF2-40B4-BE49-F238E27FC236}">
                    <a16:creationId xmlns:a16="http://schemas.microsoft.com/office/drawing/2014/main" id="{8D2CB37E-3C09-4ACD-A53E-6FEA1CF33D10}"/>
                  </a:ext>
                </a:extLst>
              </p:cNvPr>
              <p:cNvSpPr>
                <a:spLocks/>
              </p:cNvSpPr>
              <p:nvPr/>
            </p:nvSpPr>
            <p:spPr bwMode="auto">
              <a:xfrm>
                <a:off x="9627072" y="4208463"/>
                <a:ext cx="92075" cy="92075"/>
              </a:xfrm>
              <a:custGeom>
                <a:avLst/>
                <a:gdLst>
                  <a:gd name="T0" fmla="*/ 18 w 58"/>
                  <a:gd name="T1" fmla="*/ 21 h 58"/>
                  <a:gd name="T2" fmla="*/ 39 w 58"/>
                  <a:gd name="T3" fmla="*/ 21 h 58"/>
                  <a:gd name="T4" fmla="*/ 39 w 58"/>
                  <a:gd name="T5" fmla="*/ 45 h 58"/>
                  <a:gd name="T6" fmla="*/ 50 w 58"/>
                  <a:gd name="T7" fmla="*/ 50 h 58"/>
                  <a:gd name="T8" fmla="*/ 58 w 58"/>
                  <a:gd name="T9" fmla="*/ 58 h 58"/>
                  <a:gd name="T10" fmla="*/ 58 w 58"/>
                  <a:gd name="T11" fmla="*/ 0 h 58"/>
                  <a:gd name="T12" fmla="*/ 0 w 58"/>
                  <a:gd name="T13" fmla="*/ 0 h 58"/>
                  <a:gd name="T14" fmla="*/ 0 w 58"/>
                  <a:gd name="T15" fmla="*/ 51 h 58"/>
                  <a:gd name="T16" fmla="*/ 10 w 58"/>
                  <a:gd name="T17" fmla="*/ 47 h 58"/>
                  <a:gd name="T18" fmla="*/ 18 w 58"/>
                  <a:gd name="T19" fmla="*/ 43 h 58"/>
                  <a:gd name="T20" fmla="*/ 18 w 58"/>
                  <a:gd name="T21" fmla="*/ 2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 h="58">
                    <a:moveTo>
                      <a:pt x="18" y="21"/>
                    </a:moveTo>
                    <a:lnTo>
                      <a:pt x="39" y="21"/>
                    </a:lnTo>
                    <a:lnTo>
                      <a:pt x="39" y="45"/>
                    </a:lnTo>
                    <a:lnTo>
                      <a:pt x="50" y="50"/>
                    </a:lnTo>
                    <a:lnTo>
                      <a:pt x="58" y="58"/>
                    </a:lnTo>
                    <a:lnTo>
                      <a:pt x="58" y="0"/>
                    </a:lnTo>
                    <a:lnTo>
                      <a:pt x="0" y="0"/>
                    </a:lnTo>
                    <a:lnTo>
                      <a:pt x="0" y="51"/>
                    </a:lnTo>
                    <a:lnTo>
                      <a:pt x="10" y="47"/>
                    </a:lnTo>
                    <a:lnTo>
                      <a:pt x="18" y="43"/>
                    </a:lnTo>
                    <a:lnTo>
                      <a:pt x="18" y="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8" name="Freeform 174">
                <a:extLst>
                  <a:ext uri="{FF2B5EF4-FFF2-40B4-BE49-F238E27FC236}">
                    <a16:creationId xmlns:a16="http://schemas.microsoft.com/office/drawing/2014/main" id="{0B0E39A4-4089-4608-97A5-5559C53F8CD0}"/>
                  </a:ext>
                </a:extLst>
              </p:cNvPr>
              <p:cNvSpPr>
                <a:spLocks/>
              </p:cNvSpPr>
              <p:nvPr/>
            </p:nvSpPr>
            <p:spPr bwMode="auto">
              <a:xfrm>
                <a:off x="9217497" y="4360863"/>
                <a:ext cx="46037" cy="46038"/>
              </a:xfrm>
              <a:custGeom>
                <a:avLst/>
                <a:gdLst>
                  <a:gd name="T0" fmla="*/ 13 w 29"/>
                  <a:gd name="T1" fmla="*/ 0 h 29"/>
                  <a:gd name="T2" fmla="*/ 13 w 29"/>
                  <a:gd name="T3" fmla="*/ 0 h 29"/>
                  <a:gd name="T4" fmla="*/ 8 w 29"/>
                  <a:gd name="T5" fmla="*/ 2 h 29"/>
                  <a:gd name="T6" fmla="*/ 4 w 29"/>
                  <a:gd name="T7" fmla="*/ 5 h 29"/>
                  <a:gd name="T8" fmla="*/ 0 w 29"/>
                  <a:gd name="T9" fmla="*/ 10 h 29"/>
                  <a:gd name="T10" fmla="*/ 0 w 29"/>
                  <a:gd name="T11" fmla="*/ 14 h 29"/>
                  <a:gd name="T12" fmla="*/ 0 w 29"/>
                  <a:gd name="T13" fmla="*/ 19 h 29"/>
                  <a:gd name="T14" fmla="*/ 4 w 29"/>
                  <a:gd name="T15" fmla="*/ 26 h 29"/>
                  <a:gd name="T16" fmla="*/ 8 w 29"/>
                  <a:gd name="T17" fmla="*/ 29 h 29"/>
                  <a:gd name="T18" fmla="*/ 13 w 29"/>
                  <a:gd name="T19" fmla="*/ 29 h 29"/>
                  <a:gd name="T20" fmla="*/ 18 w 29"/>
                  <a:gd name="T21" fmla="*/ 29 h 29"/>
                  <a:gd name="T22" fmla="*/ 23 w 29"/>
                  <a:gd name="T23" fmla="*/ 26 h 29"/>
                  <a:gd name="T24" fmla="*/ 26 w 29"/>
                  <a:gd name="T25" fmla="*/ 19 h 29"/>
                  <a:gd name="T26" fmla="*/ 29 w 29"/>
                  <a:gd name="T27" fmla="*/ 14 h 29"/>
                  <a:gd name="T28" fmla="*/ 26 w 29"/>
                  <a:gd name="T29" fmla="*/ 10 h 29"/>
                  <a:gd name="T30" fmla="*/ 23 w 29"/>
                  <a:gd name="T31" fmla="*/ 5 h 29"/>
                  <a:gd name="T32" fmla="*/ 18 w 29"/>
                  <a:gd name="T33" fmla="*/ 2 h 29"/>
                  <a:gd name="T34" fmla="*/ 13 w 29"/>
                  <a:gd name="T35"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 h="29">
                    <a:moveTo>
                      <a:pt x="13" y="0"/>
                    </a:moveTo>
                    <a:lnTo>
                      <a:pt x="13" y="0"/>
                    </a:lnTo>
                    <a:lnTo>
                      <a:pt x="8" y="2"/>
                    </a:lnTo>
                    <a:lnTo>
                      <a:pt x="4" y="5"/>
                    </a:lnTo>
                    <a:lnTo>
                      <a:pt x="0" y="10"/>
                    </a:lnTo>
                    <a:lnTo>
                      <a:pt x="0" y="14"/>
                    </a:lnTo>
                    <a:lnTo>
                      <a:pt x="0" y="19"/>
                    </a:lnTo>
                    <a:lnTo>
                      <a:pt x="4" y="26"/>
                    </a:lnTo>
                    <a:lnTo>
                      <a:pt x="8" y="29"/>
                    </a:lnTo>
                    <a:lnTo>
                      <a:pt x="13" y="29"/>
                    </a:lnTo>
                    <a:lnTo>
                      <a:pt x="18" y="29"/>
                    </a:lnTo>
                    <a:lnTo>
                      <a:pt x="23" y="26"/>
                    </a:lnTo>
                    <a:lnTo>
                      <a:pt x="26" y="19"/>
                    </a:lnTo>
                    <a:lnTo>
                      <a:pt x="29" y="14"/>
                    </a:lnTo>
                    <a:lnTo>
                      <a:pt x="26" y="10"/>
                    </a:lnTo>
                    <a:lnTo>
                      <a:pt x="23" y="5"/>
                    </a:lnTo>
                    <a:lnTo>
                      <a:pt x="18" y="2"/>
                    </a:lnTo>
                    <a:lnTo>
                      <a:pt x="1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9" name="Freeform 175">
                <a:extLst>
                  <a:ext uri="{FF2B5EF4-FFF2-40B4-BE49-F238E27FC236}">
                    <a16:creationId xmlns:a16="http://schemas.microsoft.com/office/drawing/2014/main" id="{BFAE9DAF-7C88-4EB9-93B8-3132645032D4}"/>
                  </a:ext>
                </a:extLst>
              </p:cNvPr>
              <p:cNvSpPr>
                <a:spLocks noEditPoints="1"/>
              </p:cNvSpPr>
              <p:nvPr/>
            </p:nvSpPr>
            <p:spPr bwMode="auto">
              <a:xfrm>
                <a:off x="9157172" y="4148138"/>
                <a:ext cx="636587" cy="471488"/>
              </a:xfrm>
              <a:custGeom>
                <a:avLst/>
                <a:gdLst>
                  <a:gd name="T0" fmla="*/ 23 w 401"/>
                  <a:gd name="T1" fmla="*/ 265 h 297"/>
                  <a:gd name="T2" fmla="*/ 23 w 401"/>
                  <a:gd name="T3" fmla="*/ 32 h 297"/>
                  <a:gd name="T4" fmla="*/ 24 w 401"/>
                  <a:gd name="T5" fmla="*/ 29 h 297"/>
                  <a:gd name="T6" fmla="*/ 26 w 401"/>
                  <a:gd name="T7" fmla="*/ 24 h 297"/>
                  <a:gd name="T8" fmla="*/ 29 w 401"/>
                  <a:gd name="T9" fmla="*/ 24 h 297"/>
                  <a:gd name="T10" fmla="*/ 32 w 401"/>
                  <a:gd name="T11" fmla="*/ 23 h 297"/>
                  <a:gd name="T12" fmla="*/ 78 w 401"/>
                  <a:gd name="T13" fmla="*/ 23 h 297"/>
                  <a:gd name="T14" fmla="*/ 78 w 401"/>
                  <a:gd name="T15" fmla="*/ 274 h 297"/>
                  <a:gd name="T16" fmla="*/ 32 w 401"/>
                  <a:gd name="T17" fmla="*/ 274 h 297"/>
                  <a:gd name="T18" fmla="*/ 29 w 401"/>
                  <a:gd name="T19" fmla="*/ 273 h 297"/>
                  <a:gd name="T20" fmla="*/ 26 w 401"/>
                  <a:gd name="T21" fmla="*/ 270 h 297"/>
                  <a:gd name="T22" fmla="*/ 24 w 401"/>
                  <a:gd name="T23" fmla="*/ 268 h 297"/>
                  <a:gd name="T24" fmla="*/ 23 w 401"/>
                  <a:gd name="T25" fmla="*/ 265 h 297"/>
                  <a:gd name="T26" fmla="*/ 101 w 401"/>
                  <a:gd name="T27" fmla="*/ 274 h 297"/>
                  <a:gd name="T28" fmla="*/ 101 w 401"/>
                  <a:gd name="T29" fmla="*/ 23 h 297"/>
                  <a:gd name="T30" fmla="*/ 368 w 401"/>
                  <a:gd name="T31" fmla="*/ 23 h 297"/>
                  <a:gd name="T32" fmla="*/ 373 w 401"/>
                  <a:gd name="T33" fmla="*/ 24 h 297"/>
                  <a:gd name="T34" fmla="*/ 376 w 401"/>
                  <a:gd name="T35" fmla="*/ 24 h 297"/>
                  <a:gd name="T36" fmla="*/ 377 w 401"/>
                  <a:gd name="T37" fmla="*/ 29 h 297"/>
                  <a:gd name="T38" fmla="*/ 377 w 401"/>
                  <a:gd name="T39" fmla="*/ 32 h 297"/>
                  <a:gd name="T40" fmla="*/ 377 w 401"/>
                  <a:gd name="T41" fmla="*/ 184 h 297"/>
                  <a:gd name="T42" fmla="*/ 401 w 401"/>
                  <a:gd name="T43" fmla="*/ 187 h 297"/>
                  <a:gd name="T44" fmla="*/ 401 w 401"/>
                  <a:gd name="T45" fmla="*/ 32 h 297"/>
                  <a:gd name="T46" fmla="*/ 401 w 401"/>
                  <a:gd name="T47" fmla="*/ 24 h 297"/>
                  <a:gd name="T48" fmla="*/ 398 w 401"/>
                  <a:gd name="T49" fmla="*/ 19 h 297"/>
                  <a:gd name="T50" fmla="*/ 397 w 401"/>
                  <a:gd name="T51" fmla="*/ 15 h 297"/>
                  <a:gd name="T52" fmla="*/ 392 w 401"/>
                  <a:gd name="T53" fmla="*/ 10 h 297"/>
                  <a:gd name="T54" fmla="*/ 387 w 401"/>
                  <a:gd name="T55" fmla="*/ 5 h 297"/>
                  <a:gd name="T56" fmla="*/ 382 w 401"/>
                  <a:gd name="T57" fmla="*/ 2 h 297"/>
                  <a:gd name="T58" fmla="*/ 376 w 401"/>
                  <a:gd name="T59" fmla="*/ 0 h 297"/>
                  <a:gd name="T60" fmla="*/ 368 w 401"/>
                  <a:gd name="T61" fmla="*/ 0 h 297"/>
                  <a:gd name="T62" fmla="*/ 32 w 401"/>
                  <a:gd name="T63" fmla="*/ 0 h 297"/>
                  <a:gd name="T64" fmla="*/ 26 w 401"/>
                  <a:gd name="T65" fmla="*/ 0 h 297"/>
                  <a:gd name="T66" fmla="*/ 19 w 401"/>
                  <a:gd name="T67" fmla="*/ 2 h 297"/>
                  <a:gd name="T68" fmla="*/ 15 w 401"/>
                  <a:gd name="T69" fmla="*/ 5 h 297"/>
                  <a:gd name="T70" fmla="*/ 10 w 401"/>
                  <a:gd name="T71" fmla="*/ 10 h 297"/>
                  <a:gd name="T72" fmla="*/ 5 w 401"/>
                  <a:gd name="T73" fmla="*/ 15 h 297"/>
                  <a:gd name="T74" fmla="*/ 3 w 401"/>
                  <a:gd name="T75" fmla="*/ 19 h 297"/>
                  <a:gd name="T76" fmla="*/ 0 w 401"/>
                  <a:gd name="T77" fmla="*/ 24 h 297"/>
                  <a:gd name="T78" fmla="*/ 0 w 401"/>
                  <a:gd name="T79" fmla="*/ 32 h 297"/>
                  <a:gd name="T80" fmla="*/ 0 w 401"/>
                  <a:gd name="T81" fmla="*/ 265 h 297"/>
                  <a:gd name="T82" fmla="*/ 0 w 401"/>
                  <a:gd name="T83" fmla="*/ 270 h 297"/>
                  <a:gd name="T84" fmla="*/ 3 w 401"/>
                  <a:gd name="T85" fmla="*/ 274 h 297"/>
                  <a:gd name="T86" fmla="*/ 5 w 401"/>
                  <a:gd name="T87" fmla="*/ 282 h 297"/>
                  <a:gd name="T88" fmla="*/ 10 w 401"/>
                  <a:gd name="T89" fmla="*/ 287 h 297"/>
                  <a:gd name="T90" fmla="*/ 15 w 401"/>
                  <a:gd name="T91" fmla="*/ 290 h 297"/>
                  <a:gd name="T92" fmla="*/ 19 w 401"/>
                  <a:gd name="T93" fmla="*/ 294 h 297"/>
                  <a:gd name="T94" fmla="*/ 26 w 401"/>
                  <a:gd name="T95" fmla="*/ 295 h 297"/>
                  <a:gd name="T96" fmla="*/ 32 w 401"/>
                  <a:gd name="T97" fmla="*/ 297 h 297"/>
                  <a:gd name="T98" fmla="*/ 220 w 401"/>
                  <a:gd name="T99" fmla="*/ 297 h 297"/>
                  <a:gd name="T100" fmla="*/ 202 w 401"/>
                  <a:gd name="T101" fmla="*/ 274 h 297"/>
                  <a:gd name="T102" fmla="*/ 101 w 401"/>
                  <a:gd name="T103" fmla="*/ 27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01" h="297">
                    <a:moveTo>
                      <a:pt x="23" y="265"/>
                    </a:moveTo>
                    <a:lnTo>
                      <a:pt x="23" y="32"/>
                    </a:lnTo>
                    <a:lnTo>
                      <a:pt x="24" y="29"/>
                    </a:lnTo>
                    <a:lnTo>
                      <a:pt x="26" y="24"/>
                    </a:lnTo>
                    <a:lnTo>
                      <a:pt x="29" y="24"/>
                    </a:lnTo>
                    <a:lnTo>
                      <a:pt x="32" y="23"/>
                    </a:lnTo>
                    <a:lnTo>
                      <a:pt x="78" y="23"/>
                    </a:lnTo>
                    <a:lnTo>
                      <a:pt x="78" y="274"/>
                    </a:lnTo>
                    <a:lnTo>
                      <a:pt x="32" y="274"/>
                    </a:lnTo>
                    <a:lnTo>
                      <a:pt x="29" y="273"/>
                    </a:lnTo>
                    <a:lnTo>
                      <a:pt x="26" y="270"/>
                    </a:lnTo>
                    <a:lnTo>
                      <a:pt x="24" y="268"/>
                    </a:lnTo>
                    <a:lnTo>
                      <a:pt x="23" y="265"/>
                    </a:lnTo>
                    <a:close/>
                    <a:moveTo>
                      <a:pt x="101" y="274"/>
                    </a:moveTo>
                    <a:lnTo>
                      <a:pt x="101" y="23"/>
                    </a:lnTo>
                    <a:lnTo>
                      <a:pt x="368" y="23"/>
                    </a:lnTo>
                    <a:lnTo>
                      <a:pt x="373" y="24"/>
                    </a:lnTo>
                    <a:lnTo>
                      <a:pt x="376" y="24"/>
                    </a:lnTo>
                    <a:lnTo>
                      <a:pt x="377" y="29"/>
                    </a:lnTo>
                    <a:lnTo>
                      <a:pt x="377" y="32"/>
                    </a:lnTo>
                    <a:lnTo>
                      <a:pt x="377" y="184"/>
                    </a:lnTo>
                    <a:lnTo>
                      <a:pt x="401" y="187"/>
                    </a:lnTo>
                    <a:lnTo>
                      <a:pt x="401" y="32"/>
                    </a:lnTo>
                    <a:lnTo>
                      <a:pt x="401" y="24"/>
                    </a:lnTo>
                    <a:lnTo>
                      <a:pt x="398" y="19"/>
                    </a:lnTo>
                    <a:lnTo>
                      <a:pt x="397" y="15"/>
                    </a:lnTo>
                    <a:lnTo>
                      <a:pt x="392" y="10"/>
                    </a:lnTo>
                    <a:lnTo>
                      <a:pt x="387" y="5"/>
                    </a:lnTo>
                    <a:lnTo>
                      <a:pt x="382" y="2"/>
                    </a:lnTo>
                    <a:lnTo>
                      <a:pt x="376" y="0"/>
                    </a:lnTo>
                    <a:lnTo>
                      <a:pt x="368" y="0"/>
                    </a:lnTo>
                    <a:lnTo>
                      <a:pt x="32" y="0"/>
                    </a:lnTo>
                    <a:lnTo>
                      <a:pt x="26" y="0"/>
                    </a:lnTo>
                    <a:lnTo>
                      <a:pt x="19" y="2"/>
                    </a:lnTo>
                    <a:lnTo>
                      <a:pt x="15" y="5"/>
                    </a:lnTo>
                    <a:lnTo>
                      <a:pt x="10" y="10"/>
                    </a:lnTo>
                    <a:lnTo>
                      <a:pt x="5" y="15"/>
                    </a:lnTo>
                    <a:lnTo>
                      <a:pt x="3" y="19"/>
                    </a:lnTo>
                    <a:lnTo>
                      <a:pt x="0" y="24"/>
                    </a:lnTo>
                    <a:lnTo>
                      <a:pt x="0" y="32"/>
                    </a:lnTo>
                    <a:lnTo>
                      <a:pt x="0" y="265"/>
                    </a:lnTo>
                    <a:lnTo>
                      <a:pt x="0" y="270"/>
                    </a:lnTo>
                    <a:lnTo>
                      <a:pt x="3" y="274"/>
                    </a:lnTo>
                    <a:lnTo>
                      <a:pt x="5" y="282"/>
                    </a:lnTo>
                    <a:lnTo>
                      <a:pt x="10" y="287"/>
                    </a:lnTo>
                    <a:lnTo>
                      <a:pt x="15" y="290"/>
                    </a:lnTo>
                    <a:lnTo>
                      <a:pt x="19" y="294"/>
                    </a:lnTo>
                    <a:lnTo>
                      <a:pt x="26" y="295"/>
                    </a:lnTo>
                    <a:lnTo>
                      <a:pt x="32" y="297"/>
                    </a:lnTo>
                    <a:lnTo>
                      <a:pt x="220" y="297"/>
                    </a:lnTo>
                    <a:lnTo>
                      <a:pt x="202" y="274"/>
                    </a:lnTo>
                    <a:lnTo>
                      <a:pt x="101" y="2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0" name="Freeform 176">
                <a:extLst>
                  <a:ext uri="{FF2B5EF4-FFF2-40B4-BE49-F238E27FC236}">
                    <a16:creationId xmlns:a16="http://schemas.microsoft.com/office/drawing/2014/main" id="{B0A096A0-BD8F-40C7-B61E-3D2F387F1665}"/>
                  </a:ext>
                </a:extLst>
              </p:cNvPr>
              <p:cNvSpPr>
                <a:spLocks/>
              </p:cNvSpPr>
              <p:nvPr/>
            </p:nvSpPr>
            <p:spPr bwMode="auto">
              <a:xfrm>
                <a:off x="9506422" y="4300538"/>
                <a:ext cx="363537" cy="409575"/>
              </a:xfrm>
              <a:custGeom>
                <a:avLst/>
                <a:gdLst>
                  <a:gd name="T0" fmla="*/ 130 w 229"/>
                  <a:gd name="T1" fmla="*/ 94 h 258"/>
                  <a:gd name="T2" fmla="*/ 130 w 229"/>
                  <a:gd name="T3" fmla="*/ 25 h 258"/>
                  <a:gd name="T4" fmla="*/ 126 w 229"/>
                  <a:gd name="T5" fmla="*/ 13 h 258"/>
                  <a:gd name="T6" fmla="*/ 118 w 229"/>
                  <a:gd name="T7" fmla="*/ 5 h 258"/>
                  <a:gd name="T8" fmla="*/ 107 w 229"/>
                  <a:gd name="T9" fmla="*/ 0 h 258"/>
                  <a:gd name="T10" fmla="*/ 99 w 229"/>
                  <a:gd name="T11" fmla="*/ 0 h 258"/>
                  <a:gd name="T12" fmla="*/ 87 w 229"/>
                  <a:gd name="T13" fmla="*/ 1 h 258"/>
                  <a:gd name="T14" fmla="*/ 78 w 229"/>
                  <a:gd name="T15" fmla="*/ 8 h 258"/>
                  <a:gd name="T16" fmla="*/ 72 w 229"/>
                  <a:gd name="T17" fmla="*/ 17 h 258"/>
                  <a:gd name="T18" fmla="*/ 68 w 229"/>
                  <a:gd name="T19" fmla="*/ 30 h 258"/>
                  <a:gd name="T20" fmla="*/ 52 w 229"/>
                  <a:gd name="T21" fmla="*/ 129 h 258"/>
                  <a:gd name="T22" fmla="*/ 43 w 229"/>
                  <a:gd name="T23" fmla="*/ 123 h 258"/>
                  <a:gd name="T24" fmla="*/ 30 w 229"/>
                  <a:gd name="T25" fmla="*/ 121 h 258"/>
                  <a:gd name="T26" fmla="*/ 21 w 229"/>
                  <a:gd name="T27" fmla="*/ 123 h 258"/>
                  <a:gd name="T28" fmla="*/ 8 w 229"/>
                  <a:gd name="T29" fmla="*/ 129 h 258"/>
                  <a:gd name="T30" fmla="*/ 3 w 229"/>
                  <a:gd name="T31" fmla="*/ 137 h 258"/>
                  <a:gd name="T32" fmla="*/ 0 w 229"/>
                  <a:gd name="T33" fmla="*/ 147 h 258"/>
                  <a:gd name="T34" fmla="*/ 0 w 229"/>
                  <a:gd name="T35" fmla="*/ 159 h 258"/>
                  <a:gd name="T36" fmla="*/ 3 w 229"/>
                  <a:gd name="T37" fmla="*/ 169 h 258"/>
                  <a:gd name="T38" fmla="*/ 84 w 229"/>
                  <a:gd name="T39" fmla="*/ 255 h 258"/>
                  <a:gd name="T40" fmla="*/ 92 w 229"/>
                  <a:gd name="T41" fmla="*/ 258 h 258"/>
                  <a:gd name="T42" fmla="*/ 100 w 229"/>
                  <a:gd name="T43" fmla="*/ 255 h 258"/>
                  <a:gd name="T44" fmla="*/ 103 w 229"/>
                  <a:gd name="T45" fmla="*/ 247 h 258"/>
                  <a:gd name="T46" fmla="*/ 100 w 229"/>
                  <a:gd name="T47" fmla="*/ 239 h 258"/>
                  <a:gd name="T48" fmla="*/ 22 w 229"/>
                  <a:gd name="T49" fmla="*/ 156 h 258"/>
                  <a:gd name="T50" fmla="*/ 22 w 229"/>
                  <a:gd name="T51" fmla="*/ 150 h 258"/>
                  <a:gd name="T52" fmla="*/ 25 w 229"/>
                  <a:gd name="T53" fmla="*/ 145 h 258"/>
                  <a:gd name="T54" fmla="*/ 30 w 229"/>
                  <a:gd name="T55" fmla="*/ 143 h 258"/>
                  <a:gd name="T56" fmla="*/ 35 w 229"/>
                  <a:gd name="T57" fmla="*/ 145 h 258"/>
                  <a:gd name="T58" fmla="*/ 68 w 229"/>
                  <a:gd name="T59" fmla="*/ 177 h 258"/>
                  <a:gd name="T60" fmla="*/ 79 w 229"/>
                  <a:gd name="T61" fmla="*/ 177 h 258"/>
                  <a:gd name="T62" fmla="*/ 84 w 229"/>
                  <a:gd name="T63" fmla="*/ 174 h 258"/>
                  <a:gd name="T64" fmla="*/ 91 w 229"/>
                  <a:gd name="T65" fmla="*/ 156 h 258"/>
                  <a:gd name="T66" fmla="*/ 91 w 229"/>
                  <a:gd name="T67" fmla="*/ 30 h 258"/>
                  <a:gd name="T68" fmla="*/ 94 w 229"/>
                  <a:gd name="T69" fmla="*/ 25 h 258"/>
                  <a:gd name="T70" fmla="*/ 99 w 229"/>
                  <a:gd name="T71" fmla="*/ 22 h 258"/>
                  <a:gd name="T72" fmla="*/ 103 w 229"/>
                  <a:gd name="T73" fmla="*/ 22 h 258"/>
                  <a:gd name="T74" fmla="*/ 108 w 229"/>
                  <a:gd name="T75" fmla="*/ 27 h 258"/>
                  <a:gd name="T76" fmla="*/ 108 w 229"/>
                  <a:gd name="T77" fmla="*/ 115 h 258"/>
                  <a:gd name="T78" fmla="*/ 192 w 229"/>
                  <a:gd name="T79" fmla="*/ 129 h 258"/>
                  <a:gd name="T80" fmla="*/ 202 w 229"/>
                  <a:gd name="T81" fmla="*/ 135 h 258"/>
                  <a:gd name="T82" fmla="*/ 205 w 229"/>
                  <a:gd name="T83" fmla="*/ 145 h 258"/>
                  <a:gd name="T84" fmla="*/ 200 w 229"/>
                  <a:gd name="T85" fmla="*/ 241 h 258"/>
                  <a:gd name="T86" fmla="*/ 204 w 229"/>
                  <a:gd name="T87" fmla="*/ 252 h 258"/>
                  <a:gd name="T88" fmla="*/ 210 w 229"/>
                  <a:gd name="T89" fmla="*/ 255 h 258"/>
                  <a:gd name="T90" fmla="*/ 215 w 229"/>
                  <a:gd name="T91" fmla="*/ 253 h 258"/>
                  <a:gd name="T92" fmla="*/ 221 w 229"/>
                  <a:gd name="T93" fmla="*/ 249 h 258"/>
                  <a:gd name="T94" fmla="*/ 229 w 229"/>
                  <a:gd name="T95" fmla="*/ 154 h 258"/>
                  <a:gd name="T96" fmla="*/ 229 w 229"/>
                  <a:gd name="T97" fmla="*/ 142 h 258"/>
                  <a:gd name="T98" fmla="*/ 223 w 229"/>
                  <a:gd name="T99" fmla="*/ 124 h 258"/>
                  <a:gd name="T100" fmla="*/ 210 w 229"/>
                  <a:gd name="T101" fmla="*/ 111 h 258"/>
                  <a:gd name="T102" fmla="*/ 196 w 229"/>
                  <a:gd name="T103" fmla="*/ 105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29" h="258">
                    <a:moveTo>
                      <a:pt x="196" y="105"/>
                    </a:moveTo>
                    <a:lnTo>
                      <a:pt x="130" y="94"/>
                    </a:lnTo>
                    <a:lnTo>
                      <a:pt x="130" y="30"/>
                    </a:lnTo>
                    <a:lnTo>
                      <a:pt x="130" y="25"/>
                    </a:lnTo>
                    <a:lnTo>
                      <a:pt x="129" y="17"/>
                    </a:lnTo>
                    <a:lnTo>
                      <a:pt x="126" y="13"/>
                    </a:lnTo>
                    <a:lnTo>
                      <a:pt x="122" y="8"/>
                    </a:lnTo>
                    <a:lnTo>
                      <a:pt x="118" y="5"/>
                    </a:lnTo>
                    <a:lnTo>
                      <a:pt x="113" y="1"/>
                    </a:lnTo>
                    <a:lnTo>
                      <a:pt x="107" y="0"/>
                    </a:lnTo>
                    <a:lnTo>
                      <a:pt x="100" y="0"/>
                    </a:lnTo>
                    <a:lnTo>
                      <a:pt x="99" y="0"/>
                    </a:lnTo>
                    <a:lnTo>
                      <a:pt x="92" y="0"/>
                    </a:lnTo>
                    <a:lnTo>
                      <a:pt x="87" y="1"/>
                    </a:lnTo>
                    <a:lnTo>
                      <a:pt x="83" y="5"/>
                    </a:lnTo>
                    <a:lnTo>
                      <a:pt x="78" y="8"/>
                    </a:lnTo>
                    <a:lnTo>
                      <a:pt x="75" y="13"/>
                    </a:lnTo>
                    <a:lnTo>
                      <a:pt x="72" y="17"/>
                    </a:lnTo>
                    <a:lnTo>
                      <a:pt x="70" y="25"/>
                    </a:lnTo>
                    <a:lnTo>
                      <a:pt x="68" y="30"/>
                    </a:lnTo>
                    <a:lnTo>
                      <a:pt x="68" y="145"/>
                    </a:lnTo>
                    <a:lnTo>
                      <a:pt x="52" y="129"/>
                    </a:lnTo>
                    <a:lnTo>
                      <a:pt x="48" y="126"/>
                    </a:lnTo>
                    <a:lnTo>
                      <a:pt x="43" y="123"/>
                    </a:lnTo>
                    <a:lnTo>
                      <a:pt x="38" y="121"/>
                    </a:lnTo>
                    <a:lnTo>
                      <a:pt x="30" y="121"/>
                    </a:lnTo>
                    <a:lnTo>
                      <a:pt x="25" y="121"/>
                    </a:lnTo>
                    <a:lnTo>
                      <a:pt x="21" y="123"/>
                    </a:lnTo>
                    <a:lnTo>
                      <a:pt x="13" y="126"/>
                    </a:lnTo>
                    <a:lnTo>
                      <a:pt x="8" y="129"/>
                    </a:lnTo>
                    <a:lnTo>
                      <a:pt x="8" y="132"/>
                    </a:lnTo>
                    <a:lnTo>
                      <a:pt x="3" y="137"/>
                    </a:lnTo>
                    <a:lnTo>
                      <a:pt x="0" y="142"/>
                    </a:lnTo>
                    <a:lnTo>
                      <a:pt x="0" y="147"/>
                    </a:lnTo>
                    <a:lnTo>
                      <a:pt x="0" y="154"/>
                    </a:lnTo>
                    <a:lnTo>
                      <a:pt x="0" y="159"/>
                    </a:lnTo>
                    <a:lnTo>
                      <a:pt x="0" y="164"/>
                    </a:lnTo>
                    <a:lnTo>
                      <a:pt x="3" y="169"/>
                    </a:lnTo>
                    <a:lnTo>
                      <a:pt x="8" y="174"/>
                    </a:lnTo>
                    <a:lnTo>
                      <a:pt x="84" y="255"/>
                    </a:lnTo>
                    <a:lnTo>
                      <a:pt x="89" y="257"/>
                    </a:lnTo>
                    <a:lnTo>
                      <a:pt x="92" y="258"/>
                    </a:lnTo>
                    <a:lnTo>
                      <a:pt x="97" y="257"/>
                    </a:lnTo>
                    <a:lnTo>
                      <a:pt x="100" y="255"/>
                    </a:lnTo>
                    <a:lnTo>
                      <a:pt x="103" y="252"/>
                    </a:lnTo>
                    <a:lnTo>
                      <a:pt x="103" y="247"/>
                    </a:lnTo>
                    <a:lnTo>
                      <a:pt x="103" y="241"/>
                    </a:lnTo>
                    <a:lnTo>
                      <a:pt x="100" y="239"/>
                    </a:lnTo>
                    <a:lnTo>
                      <a:pt x="22" y="159"/>
                    </a:lnTo>
                    <a:lnTo>
                      <a:pt x="22" y="156"/>
                    </a:lnTo>
                    <a:lnTo>
                      <a:pt x="22" y="154"/>
                    </a:lnTo>
                    <a:lnTo>
                      <a:pt x="22" y="150"/>
                    </a:lnTo>
                    <a:lnTo>
                      <a:pt x="22" y="148"/>
                    </a:lnTo>
                    <a:lnTo>
                      <a:pt x="25" y="145"/>
                    </a:lnTo>
                    <a:lnTo>
                      <a:pt x="27" y="143"/>
                    </a:lnTo>
                    <a:lnTo>
                      <a:pt x="30" y="143"/>
                    </a:lnTo>
                    <a:lnTo>
                      <a:pt x="35" y="143"/>
                    </a:lnTo>
                    <a:lnTo>
                      <a:pt x="35" y="145"/>
                    </a:lnTo>
                    <a:lnTo>
                      <a:pt x="64" y="174"/>
                    </a:lnTo>
                    <a:lnTo>
                      <a:pt x="68" y="177"/>
                    </a:lnTo>
                    <a:lnTo>
                      <a:pt x="76" y="177"/>
                    </a:lnTo>
                    <a:lnTo>
                      <a:pt x="79" y="177"/>
                    </a:lnTo>
                    <a:lnTo>
                      <a:pt x="83" y="174"/>
                    </a:lnTo>
                    <a:lnTo>
                      <a:pt x="84" y="174"/>
                    </a:lnTo>
                    <a:lnTo>
                      <a:pt x="89" y="167"/>
                    </a:lnTo>
                    <a:lnTo>
                      <a:pt x="91" y="156"/>
                    </a:lnTo>
                    <a:lnTo>
                      <a:pt x="91" y="154"/>
                    </a:lnTo>
                    <a:lnTo>
                      <a:pt x="91" y="30"/>
                    </a:lnTo>
                    <a:lnTo>
                      <a:pt x="92" y="27"/>
                    </a:lnTo>
                    <a:lnTo>
                      <a:pt x="94" y="25"/>
                    </a:lnTo>
                    <a:lnTo>
                      <a:pt x="95" y="22"/>
                    </a:lnTo>
                    <a:lnTo>
                      <a:pt x="99" y="22"/>
                    </a:lnTo>
                    <a:lnTo>
                      <a:pt x="100" y="22"/>
                    </a:lnTo>
                    <a:lnTo>
                      <a:pt x="103" y="22"/>
                    </a:lnTo>
                    <a:lnTo>
                      <a:pt x="107" y="25"/>
                    </a:lnTo>
                    <a:lnTo>
                      <a:pt x="108" y="27"/>
                    </a:lnTo>
                    <a:lnTo>
                      <a:pt x="108" y="30"/>
                    </a:lnTo>
                    <a:lnTo>
                      <a:pt x="108" y="115"/>
                    </a:lnTo>
                    <a:lnTo>
                      <a:pt x="192" y="127"/>
                    </a:lnTo>
                    <a:lnTo>
                      <a:pt x="192" y="129"/>
                    </a:lnTo>
                    <a:lnTo>
                      <a:pt x="200" y="132"/>
                    </a:lnTo>
                    <a:lnTo>
                      <a:pt x="202" y="135"/>
                    </a:lnTo>
                    <a:lnTo>
                      <a:pt x="205" y="140"/>
                    </a:lnTo>
                    <a:lnTo>
                      <a:pt x="205" y="145"/>
                    </a:lnTo>
                    <a:lnTo>
                      <a:pt x="205" y="154"/>
                    </a:lnTo>
                    <a:lnTo>
                      <a:pt x="200" y="241"/>
                    </a:lnTo>
                    <a:lnTo>
                      <a:pt x="200" y="247"/>
                    </a:lnTo>
                    <a:lnTo>
                      <a:pt x="204" y="252"/>
                    </a:lnTo>
                    <a:lnTo>
                      <a:pt x="205" y="253"/>
                    </a:lnTo>
                    <a:lnTo>
                      <a:pt x="210" y="255"/>
                    </a:lnTo>
                    <a:lnTo>
                      <a:pt x="210" y="255"/>
                    </a:lnTo>
                    <a:lnTo>
                      <a:pt x="215" y="253"/>
                    </a:lnTo>
                    <a:lnTo>
                      <a:pt x="220" y="252"/>
                    </a:lnTo>
                    <a:lnTo>
                      <a:pt x="221" y="249"/>
                    </a:lnTo>
                    <a:lnTo>
                      <a:pt x="223" y="245"/>
                    </a:lnTo>
                    <a:lnTo>
                      <a:pt x="229" y="154"/>
                    </a:lnTo>
                    <a:lnTo>
                      <a:pt x="229" y="154"/>
                    </a:lnTo>
                    <a:lnTo>
                      <a:pt x="229" y="142"/>
                    </a:lnTo>
                    <a:lnTo>
                      <a:pt x="226" y="132"/>
                    </a:lnTo>
                    <a:lnTo>
                      <a:pt x="223" y="124"/>
                    </a:lnTo>
                    <a:lnTo>
                      <a:pt x="218" y="116"/>
                    </a:lnTo>
                    <a:lnTo>
                      <a:pt x="210" y="111"/>
                    </a:lnTo>
                    <a:lnTo>
                      <a:pt x="205" y="110"/>
                    </a:lnTo>
                    <a:lnTo>
                      <a:pt x="196"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35" name="Oval 134">
              <a:extLst>
                <a:ext uri="{FF2B5EF4-FFF2-40B4-BE49-F238E27FC236}">
                  <a16:creationId xmlns:a16="http://schemas.microsoft.com/office/drawing/2014/main" id="{1ACACE83-0CF0-4470-9939-E72974B4582B}"/>
                </a:ext>
              </a:extLst>
            </p:cNvPr>
            <p:cNvSpPr/>
            <p:nvPr/>
          </p:nvSpPr>
          <p:spPr>
            <a:xfrm>
              <a:off x="700357" y="2864173"/>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10" name="Group 9">
            <a:extLst>
              <a:ext uri="{FF2B5EF4-FFF2-40B4-BE49-F238E27FC236}">
                <a16:creationId xmlns:a16="http://schemas.microsoft.com/office/drawing/2014/main" id="{44C08FF4-5F52-4627-8A4C-FE74B81DFB7C}"/>
              </a:ext>
              <a:ext uri="{C183D7F6-B498-43B3-948B-1728B52AA6E4}">
                <adec:decorative xmlns:adec="http://schemas.microsoft.com/office/drawing/2017/decorative" val="1"/>
              </a:ext>
            </a:extLst>
          </p:cNvPr>
          <p:cNvGrpSpPr/>
          <p:nvPr/>
        </p:nvGrpSpPr>
        <p:grpSpPr>
          <a:xfrm>
            <a:off x="720008" y="2001387"/>
            <a:ext cx="417411" cy="417411"/>
            <a:chOff x="720008" y="1972250"/>
            <a:chExt cx="417411" cy="417411"/>
          </a:xfrm>
        </p:grpSpPr>
        <p:grpSp>
          <p:nvGrpSpPr>
            <p:cNvPr id="63" name="Group 62">
              <a:extLst>
                <a:ext uri="{FF2B5EF4-FFF2-40B4-BE49-F238E27FC236}">
                  <a16:creationId xmlns:a16="http://schemas.microsoft.com/office/drawing/2014/main" id="{055DBBF7-4186-438F-B1E6-8CB1CC0BD005}"/>
                </a:ext>
              </a:extLst>
            </p:cNvPr>
            <p:cNvGrpSpPr/>
            <p:nvPr/>
          </p:nvGrpSpPr>
          <p:grpSpPr>
            <a:xfrm>
              <a:off x="830605" y="2051253"/>
              <a:ext cx="196217" cy="259405"/>
              <a:chOff x="9082088" y="1619250"/>
              <a:chExt cx="561975" cy="742950"/>
            </a:xfrm>
            <a:solidFill>
              <a:schemeClr val="tx2">
                <a:lumMod val="75000"/>
              </a:schemeClr>
            </a:solidFill>
          </p:grpSpPr>
          <p:sp>
            <p:nvSpPr>
              <p:cNvPr id="67" name="Freeform 105">
                <a:extLst>
                  <a:ext uri="{FF2B5EF4-FFF2-40B4-BE49-F238E27FC236}">
                    <a16:creationId xmlns:a16="http://schemas.microsoft.com/office/drawing/2014/main" id="{6B6B14E4-1DEC-4E1D-8412-968F8BC1E809}"/>
                  </a:ext>
                </a:extLst>
              </p:cNvPr>
              <p:cNvSpPr>
                <a:spLocks noEditPoints="1"/>
              </p:cNvSpPr>
              <p:nvPr/>
            </p:nvSpPr>
            <p:spPr bwMode="auto">
              <a:xfrm>
                <a:off x="9082088" y="1619250"/>
                <a:ext cx="561975" cy="742950"/>
              </a:xfrm>
              <a:custGeom>
                <a:avLst/>
                <a:gdLst>
                  <a:gd name="T0" fmla="*/ 10 w 146"/>
                  <a:gd name="T1" fmla="*/ 182 h 193"/>
                  <a:gd name="T2" fmla="*/ 72 w 146"/>
                  <a:gd name="T3" fmla="*/ 182 h 193"/>
                  <a:gd name="T4" fmla="*/ 72 w 146"/>
                  <a:gd name="T5" fmla="*/ 193 h 193"/>
                  <a:gd name="T6" fmla="*/ 82 w 146"/>
                  <a:gd name="T7" fmla="*/ 193 h 193"/>
                  <a:gd name="T8" fmla="*/ 82 w 146"/>
                  <a:gd name="T9" fmla="*/ 172 h 193"/>
                  <a:gd name="T10" fmla="*/ 74 w 146"/>
                  <a:gd name="T11" fmla="*/ 172 h 193"/>
                  <a:gd name="T12" fmla="*/ 74 w 146"/>
                  <a:gd name="T13" fmla="*/ 171 h 193"/>
                  <a:gd name="T14" fmla="*/ 86 w 146"/>
                  <a:gd name="T15" fmla="*/ 149 h 193"/>
                  <a:gd name="T16" fmla="*/ 86 w 146"/>
                  <a:gd name="T17" fmla="*/ 142 h 193"/>
                  <a:gd name="T18" fmla="*/ 133 w 146"/>
                  <a:gd name="T19" fmla="*/ 142 h 193"/>
                  <a:gd name="T20" fmla="*/ 146 w 146"/>
                  <a:gd name="T21" fmla="*/ 129 h 193"/>
                  <a:gd name="T22" fmla="*/ 146 w 146"/>
                  <a:gd name="T23" fmla="*/ 27 h 193"/>
                  <a:gd name="T24" fmla="*/ 119 w 146"/>
                  <a:gd name="T25" fmla="*/ 0 h 193"/>
                  <a:gd name="T26" fmla="*/ 45 w 146"/>
                  <a:gd name="T27" fmla="*/ 0 h 193"/>
                  <a:gd name="T28" fmla="*/ 32 w 146"/>
                  <a:gd name="T29" fmla="*/ 13 h 193"/>
                  <a:gd name="T30" fmla="*/ 32 w 146"/>
                  <a:gd name="T31" fmla="*/ 83 h 193"/>
                  <a:gd name="T32" fmla="*/ 14 w 146"/>
                  <a:gd name="T33" fmla="*/ 97 h 193"/>
                  <a:gd name="T34" fmla="*/ 4 w 146"/>
                  <a:gd name="T35" fmla="*/ 117 h 193"/>
                  <a:gd name="T36" fmla="*/ 4 w 146"/>
                  <a:gd name="T37" fmla="*/ 172 h 193"/>
                  <a:gd name="T38" fmla="*/ 0 w 146"/>
                  <a:gd name="T39" fmla="*/ 172 h 193"/>
                  <a:gd name="T40" fmla="*/ 0 w 146"/>
                  <a:gd name="T41" fmla="*/ 193 h 193"/>
                  <a:gd name="T42" fmla="*/ 10 w 146"/>
                  <a:gd name="T43" fmla="*/ 193 h 193"/>
                  <a:gd name="T44" fmla="*/ 10 w 146"/>
                  <a:gd name="T45" fmla="*/ 182 h 193"/>
                  <a:gd name="T46" fmla="*/ 45 w 146"/>
                  <a:gd name="T47" fmla="*/ 10 h 193"/>
                  <a:gd name="T48" fmla="*/ 115 w 146"/>
                  <a:gd name="T49" fmla="*/ 10 h 193"/>
                  <a:gd name="T50" fmla="*/ 136 w 146"/>
                  <a:gd name="T51" fmla="*/ 31 h 193"/>
                  <a:gd name="T52" fmla="*/ 136 w 146"/>
                  <a:gd name="T53" fmla="*/ 129 h 193"/>
                  <a:gd name="T54" fmla="*/ 133 w 146"/>
                  <a:gd name="T55" fmla="*/ 132 h 193"/>
                  <a:gd name="T56" fmla="*/ 62 w 146"/>
                  <a:gd name="T57" fmla="*/ 132 h 193"/>
                  <a:gd name="T58" fmla="*/ 62 w 146"/>
                  <a:gd name="T59" fmla="*/ 131 h 193"/>
                  <a:gd name="T60" fmla="*/ 71 w 146"/>
                  <a:gd name="T61" fmla="*/ 122 h 193"/>
                  <a:gd name="T62" fmla="*/ 71 w 146"/>
                  <a:gd name="T63" fmla="*/ 122 h 193"/>
                  <a:gd name="T64" fmla="*/ 68 w 146"/>
                  <a:gd name="T65" fmla="*/ 94 h 193"/>
                  <a:gd name="T66" fmla="*/ 53 w 146"/>
                  <a:gd name="T67" fmla="*/ 93 h 193"/>
                  <a:gd name="T68" fmla="*/ 42 w 146"/>
                  <a:gd name="T69" fmla="*/ 105 h 193"/>
                  <a:gd name="T70" fmla="*/ 42 w 146"/>
                  <a:gd name="T71" fmla="*/ 13 h 193"/>
                  <a:gd name="T72" fmla="*/ 45 w 146"/>
                  <a:gd name="T73" fmla="*/ 10 h 193"/>
                  <a:gd name="T74" fmla="*/ 14 w 146"/>
                  <a:gd name="T75" fmla="*/ 117 h 193"/>
                  <a:gd name="T76" fmla="*/ 20 w 146"/>
                  <a:gd name="T77" fmla="*/ 105 h 193"/>
                  <a:gd name="T78" fmla="*/ 32 w 146"/>
                  <a:gd name="T79" fmla="*/ 95 h 193"/>
                  <a:gd name="T80" fmla="*/ 32 w 146"/>
                  <a:gd name="T81" fmla="*/ 115 h 193"/>
                  <a:gd name="T82" fmla="*/ 21 w 146"/>
                  <a:gd name="T83" fmla="*/ 125 h 193"/>
                  <a:gd name="T84" fmla="*/ 29 w 146"/>
                  <a:gd name="T85" fmla="*/ 133 h 193"/>
                  <a:gd name="T86" fmla="*/ 61 w 146"/>
                  <a:gd name="T87" fmla="*/ 101 h 193"/>
                  <a:gd name="T88" fmla="*/ 61 w 146"/>
                  <a:gd name="T89" fmla="*/ 100 h 193"/>
                  <a:gd name="T90" fmla="*/ 64 w 146"/>
                  <a:gd name="T91" fmla="*/ 105 h 193"/>
                  <a:gd name="T92" fmla="*/ 63 w 146"/>
                  <a:gd name="T93" fmla="*/ 116 h 193"/>
                  <a:gd name="T94" fmla="*/ 52 w 146"/>
                  <a:gd name="T95" fmla="*/ 127 h 193"/>
                  <a:gd name="T96" fmla="*/ 52 w 146"/>
                  <a:gd name="T97" fmla="*/ 141 h 193"/>
                  <a:gd name="T98" fmla="*/ 41 w 146"/>
                  <a:gd name="T99" fmla="*/ 152 h 193"/>
                  <a:gd name="T100" fmla="*/ 41 w 146"/>
                  <a:gd name="T101" fmla="*/ 162 h 193"/>
                  <a:gd name="T102" fmla="*/ 62 w 146"/>
                  <a:gd name="T103" fmla="*/ 142 h 193"/>
                  <a:gd name="T104" fmla="*/ 76 w 146"/>
                  <a:gd name="T105" fmla="*/ 142 h 193"/>
                  <a:gd name="T106" fmla="*/ 76 w 146"/>
                  <a:gd name="T107" fmla="*/ 149 h 193"/>
                  <a:gd name="T108" fmla="*/ 66 w 146"/>
                  <a:gd name="T109" fmla="*/ 165 h 193"/>
                  <a:gd name="T110" fmla="*/ 64 w 146"/>
                  <a:gd name="T111" fmla="*/ 167 h 193"/>
                  <a:gd name="T112" fmla="*/ 64 w 146"/>
                  <a:gd name="T113" fmla="*/ 172 h 193"/>
                  <a:gd name="T114" fmla="*/ 14 w 146"/>
                  <a:gd name="T115" fmla="*/ 172 h 193"/>
                  <a:gd name="T116" fmla="*/ 14 w 146"/>
                  <a:gd name="T117" fmla="*/ 117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46" h="193">
                    <a:moveTo>
                      <a:pt x="10" y="182"/>
                    </a:moveTo>
                    <a:cubicBezTo>
                      <a:pt x="72" y="182"/>
                      <a:pt x="72" y="182"/>
                      <a:pt x="72" y="182"/>
                    </a:cubicBezTo>
                    <a:cubicBezTo>
                      <a:pt x="72" y="193"/>
                      <a:pt x="72" y="193"/>
                      <a:pt x="72" y="193"/>
                    </a:cubicBezTo>
                    <a:cubicBezTo>
                      <a:pt x="82" y="193"/>
                      <a:pt x="82" y="193"/>
                      <a:pt x="82" y="193"/>
                    </a:cubicBezTo>
                    <a:cubicBezTo>
                      <a:pt x="82" y="172"/>
                      <a:pt x="82" y="172"/>
                      <a:pt x="82" y="172"/>
                    </a:cubicBezTo>
                    <a:cubicBezTo>
                      <a:pt x="74" y="172"/>
                      <a:pt x="74" y="172"/>
                      <a:pt x="74" y="172"/>
                    </a:cubicBezTo>
                    <a:cubicBezTo>
                      <a:pt x="74" y="171"/>
                      <a:pt x="74" y="171"/>
                      <a:pt x="74" y="171"/>
                    </a:cubicBezTo>
                    <a:cubicBezTo>
                      <a:pt x="78" y="168"/>
                      <a:pt x="86" y="159"/>
                      <a:pt x="86" y="149"/>
                    </a:cubicBezTo>
                    <a:cubicBezTo>
                      <a:pt x="86" y="142"/>
                      <a:pt x="86" y="142"/>
                      <a:pt x="86" y="142"/>
                    </a:cubicBezTo>
                    <a:cubicBezTo>
                      <a:pt x="133" y="142"/>
                      <a:pt x="133" y="142"/>
                      <a:pt x="133" y="142"/>
                    </a:cubicBezTo>
                    <a:cubicBezTo>
                      <a:pt x="140" y="142"/>
                      <a:pt x="146" y="136"/>
                      <a:pt x="146" y="129"/>
                    </a:cubicBezTo>
                    <a:cubicBezTo>
                      <a:pt x="146" y="27"/>
                      <a:pt x="146" y="27"/>
                      <a:pt x="146" y="27"/>
                    </a:cubicBezTo>
                    <a:cubicBezTo>
                      <a:pt x="119" y="0"/>
                      <a:pt x="119" y="0"/>
                      <a:pt x="119" y="0"/>
                    </a:cubicBezTo>
                    <a:cubicBezTo>
                      <a:pt x="45" y="0"/>
                      <a:pt x="45" y="0"/>
                      <a:pt x="45" y="0"/>
                    </a:cubicBezTo>
                    <a:cubicBezTo>
                      <a:pt x="38" y="0"/>
                      <a:pt x="32" y="6"/>
                      <a:pt x="32" y="13"/>
                    </a:cubicBezTo>
                    <a:cubicBezTo>
                      <a:pt x="32" y="83"/>
                      <a:pt x="32" y="83"/>
                      <a:pt x="32" y="83"/>
                    </a:cubicBezTo>
                    <a:cubicBezTo>
                      <a:pt x="14" y="97"/>
                      <a:pt x="14" y="97"/>
                      <a:pt x="14" y="97"/>
                    </a:cubicBezTo>
                    <a:cubicBezTo>
                      <a:pt x="8" y="103"/>
                      <a:pt x="4" y="107"/>
                      <a:pt x="4" y="117"/>
                    </a:cubicBezTo>
                    <a:cubicBezTo>
                      <a:pt x="4" y="172"/>
                      <a:pt x="4" y="172"/>
                      <a:pt x="4" y="172"/>
                    </a:cubicBezTo>
                    <a:cubicBezTo>
                      <a:pt x="0" y="172"/>
                      <a:pt x="0" y="172"/>
                      <a:pt x="0" y="172"/>
                    </a:cubicBezTo>
                    <a:cubicBezTo>
                      <a:pt x="0" y="193"/>
                      <a:pt x="0" y="193"/>
                      <a:pt x="0" y="193"/>
                    </a:cubicBezTo>
                    <a:cubicBezTo>
                      <a:pt x="10" y="193"/>
                      <a:pt x="10" y="193"/>
                      <a:pt x="10" y="193"/>
                    </a:cubicBezTo>
                    <a:lnTo>
                      <a:pt x="10" y="182"/>
                    </a:lnTo>
                    <a:close/>
                    <a:moveTo>
                      <a:pt x="45" y="10"/>
                    </a:moveTo>
                    <a:cubicBezTo>
                      <a:pt x="115" y="10"/>
                      <a:pt x="115" y="10"/>
                      <a:pt x="115" y="10"/>
                    </a:cubicBezTo>
                    <a:cubicBezTo>
                      <a:pt x="136" y="31"/>
                      <a:pt x="136" y="31"/>
                      <a:pt x="136" y="31"/>
                    </a:cubicBezTo>
                    <a:cubicBezTo>
                      <a:pt x="136" y="129"/>
                      <a:pt x="136" y="129"/>
                      <a:pt x="136" y="129"/>
                    </a:cubicBezTo>
                    <a:cubicBezTo>
                      <a:pt x="136" y="131"/>
                      <a:pt x="135" y="132"/>
                      <a:pt x="133" y="132"/>
                    </a:cubicBezTo>
                    <a:cubicBezTo>
                      <a:pt x="62" y="132"/>
                      <a:pt x="62" y="132"/>
                      <a:pt x="62" y="132"/>
                    </a:cubicBezTo>
                    <a:cubicBezTo>
                      <a:pt x="62" y="131"/>
                      <a:pt x="62" y="131"/>
                      <a:pt x="62" y="131"/>
                    </a:cubicBezTo>
                    <a:cubicBezTo>
                      <a:pt x="71" y="122"/>
                      <a:pt x="71" y="122"/>
                      <a:pt x="71" y="122"/>
                    </a:cubicBezTo>
                    <a:cubicBezTo>
                      <a:pt x="71" y="122"/>
                      <a:pt x="71" y="122"/>
                      <a:pt x="71" y="122"/>
                    </a:cubicBezTo>
                    <a:cubicBezTo>
                      <a:pt x="78" y="113"/>
                      <a:pt x="75" y="100"/>
                      <a:pt x="68" y="94"/>
                    </a:cubicBezTo>
                    <a:cubicBezTo>
                      <a:pt x="64" y="89"/>
                      <a:pt x="58" y="89"/>
                      <a:pt x="53" y="93"/>
                    </a:cubicBezTo>
                    <a:cubicBezTo>
                      <a:pt x="42" y="105"/>
                      <a:pt x="42" y="105"/>
                      <a:pt x="42" y="105"/>
                    </a:cubicBezTo>
                    <a:cubicBezTo>
                      <a:pt x="42" y="13"/>
                      <a:pt x="42" y="13"/>
                      <a:pt x="42" y="13"/>
                    </a:cubicBezTo>
                    <a:cubicBezTo>
                      <a:pt x="42" y="11"/>
                      <a:pt x="43" y="10"/>
                      <a:pt x="45" y="10"/>
                    </a:cubicBezTo>
                    <a:close/>
                    <a:moveTo>
                      <a:pt x="14" y="117"/>
                    </a:moveTo>
                    <a:cubicBezTo>
                      <a:pt x="14" y="111"/>
                      <a:pt x="15" y="109"/>
                      <a:pt x="20" y="105"/>
                    </a:cubicBezTo>
                    <a:cubicBezTo>
                      <a:pt x="32" y="95"/>
                      <a:pt x="32" y="95"/>
                      <a:pt x="32" y="95"/>
                    </a:cubicBezTo>
                    <a:cubicBezTo>
                      <a:pt x="32" y="115"/>
                      <a:pt x="32" y="115"/>
                      <a:pt x="32" y="115"/>
                    </a:cubicBezTo>
                    <a:cubicBezTo>
                      <a:pt x="21" y="125"/>
                      <a:pt x="21" y="125"/>
                      <a:pt x="21" y="125"/>
                    </a:cubicBezTo>
                    <a:cubicBezTo>
                      <a:pt x="29" y="133"/>
                      <a:pt x="29" y="133"/>
                      <a:pt x="29" y="133"/>
                    </a:cubicBezTo>
                    <a:cubicBezTo>
                      <a:pt x="61" y="101"/>
                      <a:pt x="61" y="101"/>
                      <a:pt x="61" y="101"/>
                    </a:cubicBezTo>
                    <a:cubicBezTo>
                      <a:pt x="61" y="100"/>
                      <a:pt x="61" y="100"/>
                      <a:pt x="61" y="100"/>
                    </a:cubicBezTo>
                    <a:cubicBezTo>
                      <a:pt x="61" y="100"/>
                      <a:pt x="63" y="102"/>
                      <a:pt x="64" y="105"/>
                    </a:cubicBezTo>
                    <a:cubicBezTo>
                      <a:pt x="65" y="108"/>
                      <a:pt x="66" y="112"/>
                      <a:pt x="63" y="116"/>
                    </a:cubicBezTo>
                    <a:cubicBezTo>
                      <a:pt x="52" y="127"/>
                      <a:pt x="52" y="127"/>
                      <a:pt x="52" y="127"/>
                    </a:cubicBezTo>
                    <a:cubicBezTo>
                      <a:pt x="52" y="141"/>
                      <a:pt x="52" y="141"/>
                      <a:pt x="52" y="141"/>
                    </a:cubicBezTo>
                    <a:cubicBezTo>
                      <a:pt x="52" y="148"/>
                      <a:pt x="48" y="152"/>
                      <a:pt x="41" y="152"/>
                    </a:cubicBezTo>
                    <a:cubicBezTo>
                      <a:pt x="41" y="162"/>
                      <a:pt x="41" y="162"/>
                      <a:pt x="41" y="162"/>
                    </a:cubicBezTo>
                    <a:cubicBezTo>
                      <a:pt x="50" y="162"/>
                      <a:pt x="61" y="157"/>
                      <a:pt x="62" y="142"/>
                    </a:cubicBezTo>
                    <a:cubicBezTo>
                      <a:pt x="76" y="142"/>
                      <a:pt x="76" y="142"/>
                      <a:pt x="76" y="142"/>
                    </a:cubicBezTo>
                    <a:cubicBezTo>
                      <a:pt x="76" y="149"/>
                      <a:pt x="76" y="149"/>
                      <a:pt x="76" y="149"/>
                    </a:cubicBezTo>
                    <a:cubicBezTo>
                      <a:pt x="76" y="156"/>
                      <a:pt x="69" y="163"/>
                      <a:pt x="66" y="165"/>
                    </a:cubicBezTo>
                    <a:cubicBezTo>
                      <a:pt x="64" y="167"/>
                      <a:pt x="64" y="167"/>
                      <a:pt x="64" y="167"/>
                    </a:cubicBezTo>
                    <a:cubicBezTo>
                      <a:pt x="64" y="172"/>
                      <a:pt x="64" y="172"/>
                      <a:pt x="64" y="172"/>
                    </a:cubicBezTo>
                    <a:cubicBezTo>
                      <a:pt x="14" y="172"/>
                      <a:pt x="14" y="172"/>
                      <a:pt x="14" y="172"/>
                    </a:cubicBezTo>
                    <a:lnTo>
                      <a:pt x="14" y="1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9" name="Freeform 106">
                <a:extLst>
                  <a:ext uri="{FF2B5EF4-FFF2-40B4-BE49-F238E27FC236}">
                    <a16:creationId xmlns:a16="http://schemas.microsoft.com/office/drawing/2014/main" id="{5F089263-2018-4C83-98AB-324191D61AA5}"/>
                  </a:ext>
                </a:extLst>
              </p:cNvPr>
              <p:cNvSpPr>
                <a:spLocks/>
              </p:cNvSpPr>
              <p:nvPr/>
            </p:nvSpPr>
            <p:spPr bwMode="auto">
              <a:xfrm>
                <a:off x="9498013" y="1684338"/>
                <a:ext cx="80963" cy="80963"/>
              </a:xfrm>
              <a:custGeom>
                <a:avLst/>
                <a:gdLst>
                  <a:gd name="T0" fmla="*/ 51 w 51"/>
                  <a:gd name="T1" fmla="*/ 27 h 51"/>
                  <a:gd name="T2" fmla="*/ 24 w 51"/>
                  <a:gd name="T3" fmla="*/ 27 h 51"/>
                  <a:gd name="T4" fmla="*/ 24 w 51"/>
                  <a:gd name="T5" fmla="*/ 0 h 51"/>
                  <a:gd name="T6" fmla="*/ 0 w 51"/>
                  <a:gd name="T7" fmla="*/ 0 h 51"/>
                  <a:gd name="T8" fmla="*/ 0 w 51"/>
                  <a:gd name="T9" fmla="*/ 51 h 51"/>
                  <a:gd name="T10" fmla="*/ 51 w 51"/>
                  <a:gd name="T11" fmla="*/ 51 h 51"/>
                  <a:gd name="T12" fmla="*/ 51 w 51"/>
                  <a:gd name="T13" fmla="*/ 27 h 51"/>
                </a:gdLst>
                <a:ahLst/>
                <a:cxnLst>
                  <a:cxn ang="0">
                    <a:pos x="T0" y="T1"/>
                  </a:cxn>
                  <a:cxn ang="0">
                    <a:pos x="T2" y="T3"/>
                  </a:cxn>
                  <a:cxn ang="0">
                    <a:pos x="T4" y="T5"/>
                  </a:cxn>
                  <a:cxn ang="0">
                    <a:pos x="T6" y="T7"/>
                  </a:cxn>
                  <a:cxn ang="0">
                    <a:pos x="T8" y="T9"/>
                  </a:cxn>
                  <a:cxn ang="0">
                    <a:pos x="T10" y="T11"/>
                  </a:cxn>
                  <a:cxn ang="0">
                    <a:pos x="T12" y="T13"/>
                  </a:cxn>
                </a:cxnLst>
                <a:rect l="0" t="0" r="r" b="b"/>
                <a:pathLst>
                  <a:path w="51" h="51">
                    <a:moveTo>
                      <a:pt x="51" y="27"/>
                    </a:moveTo>
                    <a:lnTo>
                      <a:pt x="24" y="27"/>
                    </a:lnTo>
                    <a:lnTo>
                      <a:pt x="24" y="0"/>
                    </a:lnTo>
                    <a:lnTo>
                      <a:pt x="0" y="0"/>
                    </a:lnTo>
                    <a:lnTo>
                      <a:pt x="0" y="51"/>
                    </a:lnTo>
                    <a:lnTo>
                      <a:pt x="51" y="51"/>
                    </a:lnTo>
                    <a:lnTo>
                      <a:pt x="51"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2" name="Rectangle 107">
                <a:extLst>
                  <a:ext uri="{FF2B5EF4-FFF2-40B4-BE49-F238E27FC236}">
                    <a16:creationId xmlns:a16="http://schemas.microsoft.com/office/drawing/2014/main" id="{A67A01FA-10C5-472A-BE22-9817AB2CA86A}"/>
                  </a:ext>
                </a:extLst>
              </p:cNvPr>
              <p:cNvSpPr>
                <a:spLocks noChangeArrowheads="1"/>
              </p:cNvSpPr>
              <p:nvPr/>
            </p:nvSpPr>
            <p:spPr bwMode="auto">
              <a:xfrm>
                <a:off x="9317038" y="1819275"/>
                <a:ext cx="230188"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3" name="Rectangle 108">
                <a:extLst>
                  <a:ext uri="{FF2B5EF4-FFF2-40B4-BE49-F238E27FC236}">
                    <a16:creationId xmlns:a16="http://schemas.microsoft.com/office/drawing/2014/main" id="{09FC08B8-91B4-4B31-9486-86240ED889AC}"/>
                  </a:ext>
                </a:extLst>
              </p:cNvPr>
              <p:cNvSpPr>
                <a:spLocks noChangeArrowheads="1"/>
              </p:cNvSpPr>
              <p:nvPr/>
            </p:nvSpPr>
            <p:spPr bwMode="auto">
              <a:xfrm>
                <a:off x="9317038" y="1881188"/>
                <a:ext cx="122238"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34" name="Oval 133">
              <a:extLst>
                <a:ext uri="{FF2B5EF4-FFF2-40B4-BE49-F238E27FC236}">
                  <a16:creationId xmlns:a16="http://schemas.microsoft.com/office/drawing/2014/main" id="{F1868E85-1C05-4085-9EE9-568750D4DA1A}"/>
                </a:ext>
              </a:extLst>
            </p:cNvPr>
            <p:cNvSpPr/>
            <p:nvPr/>
          </p:nvSpPr>
          <p:spPr>
            <a:xfrm>
              <a:off x="720008" y="1972250"/>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9" name="Group 8">
            <a:extLst>
              <a:ext uri="{FF2B5EF4-FFF2-40B4-BE49-F238E27FC236}">
                <a16:creationId xmlns:a16="http://schemas.microsoft.com/office/drawing/2014/main" id="{4EBE655E-317C-4961-83EE-5BF3D8CB396A}"/>
              </a:ext>
              <a:ext uri="{C183D7F6-B498-43B3-948B-1728B52AA6E4}">
                <adec:decorative xmlns:adec="http://schemas.microsoft.com/office/drawing/2017/decorative" val="1"/>
              </a:ext>
            </a:extLst>
          </p:cNvPr>
          <p:cNvGrpSpPr/>
          <p:nvPr/>
        </p:nvGrpSpPr>
        <p:grpSpPr>
          <a:xfrm>
            <a:off x="714742" y="1500851"/>
            <a:ext cx="417411" cy="417411"/>
            <a:chOff x="134561" y="1761425"/>
            <a:chExt cx="417411" cy="417411"/>
          </a:xfrm>
        </p:grpSpPr>
        <p:grpSp>
          <p:nvGrpSpPr>
            <p:cNvPr id="126" name="Group 125">
              <a:extLst>
                <a:ext uri="{FF2B5EF4-FFF2-40B4-BE49-F238E27FC236}">
                  <a16:creationId xmlns:a16="http://schemas.microsoft.com/office/drawing/2014/main" id="{DA5455C7-9B23-4441-91D3-A72B312AD686}"/>
                </a:ext>
              </a:extLst>
            </p:cNvPr>
            <p:cNvGrpSpPr/>
            <p:nvPr/>
          </p:nvGrpSpPr>
          <p:grpSpPr>
            <a:xfrm>
              <a:off x="198539" y="1894620"/>
              <a:ext cx="289455" cy="151020"/>
              <a:chOff x="5407025" y="2968625"/>
              <a:chExt cx="730250" cy="381000"/>
            </a:xfrm>
            <a:solidFill>
              <a:schemeClr val="tx2">
                <a:lumMod val="75000"/>
              </a:schemeClr>
            </a:solidFill>
          </p:grpSpPr>
          <p:sp>
            <p:nvSpPr>
              <p:cNvPr id="127" name="Freeform 126">
                <a:extLst>
                  <a:ext uri="{FF2B5EF4-FFF2-40B4-BE49-F238E27FC236}">
                    <a16:creationId xmlns:a16="http://schemas.microsoft.com/office/drawing/2014/main" id="{C77BCA1B-69A9-42F1-9B4B-146980A079C1}"/>
                  </a:ext>
                </a:extLst>
              </p:cNvPr>
              <p:cNvSpPr>
                <a:spLocks noEditPoints="1"/>
              </p:cNvSpPr>
              <p:nvPr/>
            </p:nvSpPr>
            <p:spPr bwMode="auto">
              <a:xfrm>
                <a:off x="5594350" y="2968625"/>
                <a:ext cx="542925" cy="381000"/>
              </a:xfrm>
              <a:custGeom>
                <a:avLst/>
                <a:gdLst>
                  <a:gd name="T0" fmla="*/ 53 w 342"/>
                  <a:gd name="T1" fmla="*/ 0 h 240"/>
                  <a:gd name="T2" fmla="*/ 44 w 342"/>
                  <a:gd name="T3" fmla="*/ 2 h 240"/>
                  <a:gd name="T4" fmla="*/ 34 w 342"/>
                  <a:gd name="T5" fmla="*/ 6 h 240"/>
                  <a:gd name="T6" fmla="*/ 32 w 342"/>
                  <a:gd name="T7" fmla="*/ 10 h 240"/>
                  <a:gd name="T8" fmla="*/ 29 w 342"/>
                  <a:gd name="T9" fmla="*/ 13 h 240"/>
                  <a:gd name="T10" fmla="*/ 30 w 342"/>
                  <a:gd name="T11" fmla="*/ 20 h 240"/>
                  <a:gd name="T12" fmla="*/ 161 w 342"/>
                  <a:gd name="T13" fmla="*/ 137 h 240"/>
                  <a:gd name="T14" fmla="*/ 161 w 342"/>
                  <a:gd name="T15" fmla="*/ 137 h 240"/>
                  <a:gd name="T16" fmla="*/ 164 w 342"/>
                  <a:gd name="T17" fmla="*/ 139 h 240"/>
                  <a:gd name="T18" fmla="*/ 164 w 342"/>
                  <a:gd name="T19" fmla="*/ 139 h 240"/>
                  <a:gd name="T20" fmla="*/ 167 w 342"/>
                  <a:gd name="T21" fmla="*/ 139 h 240"/>
                  <a:gd name="T22" fmla="*/ 167 w 342"/>
                  <a:gd name="T23" fmla="*/ 139 h 240"/>
                  <a:gd name="T24" fmla="*/ 167 w 342"/>
                  <a:gd name="T25" fmla="*/ 139 h 240"/>
                  <a:gd name="T26" fmla="*/ 167 w 342"/>
                  <a:gd name="T27" fmla="*/ 139 h 240"/>
                  <a:gd name="T28" fmla="*/ 167 w 342"/>
                  <a:gd name="T29" fmla="*/ 139 h 240"/>
                  <a:gd name="T30" fmla="*/ 170 w 342"/>
                  <a:gd name="T31" fmla="*/ 139 h 240"/>
                  <a:gd name="T32" fmla="*/ 171 w 342"/>
                  <a:gd name="T33" fmla="*/ 139 h 240"/>
                  <a:gd name="T34" fmla="*/ 173 w 342"/>
                  <a:gd name="T35" fmla="*/ 137 h 240"/>
                  <a:gd name="T36" fmla="*/ 173 w 342"/>
                  <a:gd name="T37" fmla="*/ 137 h 240"/>
                  <a:gd name="T38" fmla="*/ 173 w 342"/>
                  <a:gd name="T39" fmla="*/ 137 h 240"/>
                  <a:gd name="T40" fmla="*/ 321 w 342"/>
                  <a:gd name="T41" fmla="*/ 30 h 240"/>
                  <a:gd name="T42" fmla="*/ 297 w 342"/>
                  <a:gd name="T43" fmla="*/ 209 h 240"/>
                  <a:gd name="T44" fmla="*/ 292 w 342"/>
                  <a:gd name="T45" fmla="*/ 218 h 240"/>
                  <a:gd name="T46" fmla="*/ 284 w 342"/>
                  <a:gd name="T47" fmla="*/ 220 h 240"/>
                  <a:gd name="T48" fmla="*/ 10 w 342"/>
                  <a:gd name="T49" fmla="*/ 220 h 240"/>
                  <a:gd name="T50" fmla="*/ 3 w 342"/>
                  <a:gd name="T51" fmla="*/ 223 h 240"/>
                  <a:gd name="T52" fmla="*/ 0 w 342"/>
                  <a:gd name="T53" fmla="*/ 230 h 240"/>
                  <a:gd name="T54" fmla="*/ 2 w 342"/>
                  <a:gd name="T55" fmla="*/ 235 h 240"/>
                  <a:gd name="T56" fmla="*/ 8 w 342"/>
                  <a:gd name="T57" fmla="*/ 240 h 240"/>
                  <a:gd name="T58" fmla="*/ 284 w 342"/>
                  <a:gd name="T59" fmla="*/ 240 h 240"/>
                  <a:gd name="T60" fmla="*/ 290 w 342"/>
                  <a:gd name="T61" fmla="*/ 240 h 240"/>
                  <a:gd name="T62" fmla="*/ 301 w 342"/>
                  <a:gd name="T63" fmla="*/ 236 h 240"/>
                  <a:gd name="T64" fmla="*/ 309 w 342"/>
                  <a:gd name="T65" fmla="*/ 227 h 240"/>
                  <a:gd name="T66" fmla="*/ 315 w 342"/>
                  <a:gd name="T67" fmla="*/ 218 h 240"/>
                  <a:gd name="T68" fmla="*/ 342 w 342"/>
                  <a:gd name="T69" fmla="*/ 29 h 240"/>
                  <a:gd name="T70" fmla="*/ 342 w 342"/>
                  <a:gd name="T71" fmla="*/ 23 h 240"/>
                  <a:gd name="T72" fmla="*/ 339 w 342"/>
                  <a:gd name="T73" fmla="*/ 13 h 240"/>
                  <a:gd name="T74" fmla="*/ 332 w 342"/>
                  <a:gd name="T75" fmla="*/ 6 h 240"/>
                  <a:gd name="T76" fmla="*/ 322 w 342"/>
                  <a:gd name="T77" fmla="*/ 2 h 240"/>
                  <a:gd name="T78" fmla="*/ 316 w 342"/>
                  <a:gd name="T79" fmla="*/ 0 h 240"/>
                  <a:gd name="T80" fmla="*/ 58 w 342"/>
                  <a:gd name="T81" fmla="*/ 20 h 240"/>
                  <a:gd name="T82" fmla="*/ 168 w 342"/>
                  <a:gd name="T83" fmla="*/ 116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42" h="240">
                    <a:moveTo>
                      <a:pt x="316" y="0"/>
                    </a:moveTo>
                    <a:lnTo>
                      <a:pt x="53" y="0"/>
                    </a:lnTo>
                    <a:lnTo>
                      <a:pt x="53" y="0"/>
                    </a:lnTo>
                    <a:lnTo>
                      <a:pt x="44" y="2"/>
                    </a:lnTo>
                    <a:lnTo>
                      <a:pt x="40" y="3"/>
                    </a:lnTo>
                    <a:lnTo>
                      <a:pt x="34" y="6"/>
                    </a:lnTo>
                    <a:lnTo>
                      <a:pt x="34" y="6"/>
                    </a:lnTo>
                    <a:lnTo>
                      <a:pt x="32" y="10"/>
                    </a:lnTo>
                    <a:lnTo>
                      <a:pt x="32" y="10"/>
                    </a:lnTo>
                    <a:lnTo>
                      <a:pt x="29" y="13"/>
                    </a:lnTo>
                    <a:lnTo>
                      <a:pt x="29" y="17"/>
                    </a:lnTo>
                    <a:lnTo>
                      <a:pt x="30" y="20"/>
                    </a:lnTo>
                    <a:lnTo>
                      <a:pt x="32" y="23"/>
                    </a:lnTo>
                    <a:lnTo>
                      <a:pt x="161" y="137"/>
                    </a:lnTo>
                    <a:lnTo>
                      <a:pt x="161" y="137"/>
                    </a:lnTo>
                    <a:lnTo>
                      <a:pt x="161" y="137"/>
                    </a:lnTo>
                    <a:lnTo>
                      <a:pt x="161" y="137"/>
                    </a:lnTo>
                    <a:lnTo>
                      <a:pt x="164" y="139"/>
                    </a:lnTo>
                    <a:lnTo>
                      <a:pt x="164" y="139"/>
                    </a:lnTo>
                    <a:lnTo>
                      <a:pt x="164" y="139"/>
                    </a:lnTo>
                    <a:lnTo>
                      <a:pt x="164" y="139"/>
                    </a:lnTo>
                    <a:lnTo>
                      <a:pt x="167" y="139"/>
                    </a:lnTo>
                    <a:lnTo>
                      <a:pt x="167" y="139"/>
                    </a:lnTo>
                    <a:lnTo>
                      <a:pt x="167" y="139"/>
                    </a:lnTo>
                    <a:lnTo>
                      <a:pt x="167" y="139"/>
                    </a:lnTo>
                    <a:lnTo>
                      <a:pt x="167" y="139"/>
                    </a:lnTo>
                    <a:lnTo>
                      <a:pt x="167" y="139"/>
                    </a:lnTo>
                    <a:lnTo>
                      <a:pt x="167" y="139"/>
                    </a:lnTo>
                    <a:lnTo>
                      <a:pt x="167" y="139"/>
                    </a:lnTo>
                    <a:lnTo>
                      <a:pt x="167" y="139"/>
                    </a:lnTo>
                    <a:lnTo>
                      <a:pt x="167" y="139"/>
                    </a:lnTo>
                    <a:lnTo>
                      <a:pt x="170" y="139"/>
                    </a:lnTo>
                    <a:lnTo>
                      <a:pt x="170" y="139"/>
                    </a:lnTo>
                    <a:lnTo>
                      <a:pt x="171" y="139"/>
                    </a:lnTo>
                    <a:lnTo>
                      <a:pt x="171" y="139"/>
                    </a:lnTo>
                    <a:lnTo>
                      <a:pt x="173" y="137"/>
                    </a:lnTo>
                    <a:lnTo>
                      <a:pt x="173" y="137"/>
                    </a:lnTo>
                    <a:lnTo>
                      <a:pt x="173" y="137"/>
                    </a:lnTo>
                    <a:lnTo>
                      <a:pt x="173" y="137"/>
                    </a:lnTo>
                    <a:lnTo>
                      <a:pt x="173" y="137"/>
                    </a:lnTo>
                    <a:lnTo>
                      <a:pt x="173" y="137"/>
                    </a:lnTo>
                    <a:lnTo>
                      <a:pt x="321" y="30"/>
                    </a:lnTo>
                    <a:lnTo>
                      <a:pt x="297" y="209"/>
                    </a:lnTo>
                    <a:lnTo>
                      <a:pt x="297" y="209"/>
                    </a:lnTo>
                    <a:lnTo>
                      <a:pt x="295" y="213"/>
                    </a:lnTo>
                    <a:lnTo>
                      <a:pt x="292" y="218"/>
                    </a:lnTo>
                    <a:lnTo>
                      <a:pt x="288" y="219"/>
                    </a:lnTo>
                    <a:lnTo>
                      <a:pt x="284" y="220"/>
                    </a:lnTo>
                    <a:lnTo>
                      <a:pt x="10" y="220"/>
                    </a:lnTo>
                    <a:lnTo>
                      <a:pt x="10" y="220"/>
                    </a:lnTo>
                    <a:lnTo>
                      <a:pt x="8" y="222"/>
                    </a:lnTo>
                    <a:lnTo>
                      <a:pt x="3" y="223"/>
                    </a:lnTo>
                    <a:lnTo>
                      <a:pt x="2" y="226"/>
                    </a:lnTo>
                    <a:lnTo>
                      <a:pt x="0" y="230"/>
                    </a:lnTo>
                    <a:lnTo>
                      <a:pt x="0" y="230"/>
                    </a:lnTo>
                    <a:lnTo>
                      <a:pt x="2" y="235"/>
                    </a:lnTo>
                    <a:lnTo>
                      <a:pt x="3" y="237"/>
                    </a:lnTo>
                    <a:lnTo>
                      <a:pt x="8" y="240"/>
                    </a:lnTo>
                    <a:lnTo>
                      <a:pt x="10" y="240"/>
                    </a:lnTo>
                    <a:lnTo>
                      <a:pt x="284" y="240"/>
                    </a:lnTo>
                    <a:lnTo>
                      <a:pt x="284" y="240"/>
                    </a:lnTo>
                    <a:lnTo>
                      <a:pt x="290" y="240"/>
                    </a:lnTo>
                    <a:lnTo>
                      <a:pt x="295" y="239"/>
                    </a:lnTo>
                    <a:lnTo>
                      <a:pt x="301" y="236"/>
                    </a:lnTo>
                    <a:lnTo>
                      <a:pt x="305" y="232"/>
                    </a:lnTo>
                    <a:lnTo>
                      <a:pt x="309" y="227"/>
                    </a:lnTo>
                    <a:lnTo>
                      <a:pt x="312" y="223"/>
                    </a:lnTo>
                    <a:lnTo>
                      <a:pt x="315" y="218"/>
                    </a:lnTo>
                    <a:lnTo>
                      <a:pt x="316" y="212"/>
                    </a:lnTo>
                    <a:lnTo>
                      <a:pt x="342" y="29"/>
                    </a:lnTo>
                    <a:lnTo>
                      <a:pt x="342" y="29"/>
                    </a:lnTo>
                    <a:lnTo>
                      <a:pt x="342" y="23"/>
                    </a:lnTo>
                    <a:lnTo>
                      <a:pt x="340" y="19"/>
                    </a:lnTo>
                    <a:lnTo>
                      <a:pt x="339" y="13"/>
                    </a:lnTo>
                    <a:lnTo>
                      <a:pt x="336" y="9"/>
                    </a:lnTo>
                    <a:lnTo>
                      <a:pt x="332" y="6"/>
                    </a:lnTo>
                    <a:lnTo>
                      <a:pt x="328" y="3"/>
                    </a:lnTo>
                    <a:lnTo>
                      <a:pt x="322" y="2"/>
                    </a:lnTo>
                    <a:lnTo>
                      <a:pt x="316" y="0"/>
                    </a:lnTo>
                    <a:lnTo>
                      <a:pt x="316" y="0"/>
                    </a:lnTo>
                    <a:close/>
                    <a:moveTo>
                      <a:pt x="168" y="116"/>
                    </a:moveTo>
                    <a:lnTo>
                      <a:pt x="58" y="20"/>
                    </a:lnTo>
                    <a:lnTo>
                      <a:pt x="301" y="20"/>
                    </a:lnTo>
                    <a:lnTo>
                      <a:pt x="168" y="1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8" name="Freeform 127">
                <a:extLst>
                  <a:ext uri="{FF2B5EF4-FFF2-40B4-BE49-F238E27FC236}">
                    <a16:creationId xmlns:a16="http://schemas.microsoft.com/office/drawing/2014/main" id="{0CF8E1D5-B9E9-4A46-8667-AA3F243E061D}"/>
                  </a:ext>
                </a:extLst>
              </p:cNvPr>
              <p:cNvSpPr>
                <a:spLocks/>
              </p:cNvSpPr>
              <p:nvPr/>
            </p:nvSpPr>
            <p:spPr bwMode="auto">
              <a:xfrm>
                <a:off x="5516563" y="3228975"/>
                <a:ext cx="246063" cy="31750"/>
              </a:xfrm>
              <a:custGeom>
                <a:avLst/>
                <a:gdLst>
                  <a:gd name="T0" fmla="*/ 155 w 155"/>
                  <a:gd name="T1" fmla="*/ 10 h 20"/>
                  <a:gd name="T2" fmla="*/ 155 w 155"/>
                  <a:gd name="T3" fmla="*/ 10 h 20"/>
                  <a:gd name="T4" fmla="*/ 155 w 155"/>
                  <a:gd name="T5" fmla="*/ 7 h 20"/>
                  <a:gd name="T6" fmla="*/ 152 w 155"/>
                  <a:gd name="T7" fmla="*/ 3 h 20"/>
                  <a:gd name="T8" fmla="*/ 150 w 155"/>
                  <a:gd name="T9" fmla="*/ 1 h 20"/>
                  <a:gd name="T10" fmla="*/ 145 w 155"/>
                  <a:gd name="T11" fmla="*/ 0 h 20"/>
                  <a:gd name="T12" fmla="*/ 10 w 155"/>
                  <a:gd name="T13" fmla="*/ 0 h 20"/>
                  <a:gd name="T14" fmla="*/ 10 w 155"/>
                  <a:gd name="T15" fmla="*/ 0 h 20"/>
                  <a:gd name="T16" fmla="*/ 7 w 155"/>
                  <a:gd name="T17" fmla="*/ 1 h 20"/>
                  <a:gd name="T18" fmla="*/ 3 w 155"/>
                  <a:gd name="T19" fmla="*/ 3 h 20"/>
                  <a:gd name="T20" fmla="*/ 2 w 155"/>
                  <a:gd name="T21" fmla="*/ 7 h 20"/>
                  <a:gd name="T22" fmla="*/ 0 w 155"/>
                  <a:gd name="T23" fmla="*/ 10 h 20"/>
                  <a:gd name="T24" fmla="*/ 0 w 155"/>
                  <a:gd name="T25" fmla="*/ 10 h 20"/>
                  <a:gd name="T26" fmla="*/ 2 w 155"/>
                  <a:gd name="T27" fmla="*/ 14 h 20"/>
                  <a:gd name="T28" fmla="*/ 3 w 155"/>
                  <a:gd name="T29" fmla="*/ 17 h 20"/>
                  <a:gd name="T30" fmla="*/ 7 w 155"/>
                  <a:gd name="T31" fmla="*/ 20 h 20"/>
                  <a:gd name="T32" fmla="*/ 10 w 155"/>
                  <a:gd name="T33" fmla="*/ 20 h 20"/>
                  <a:gd name="T34" fmla="*/ 145 w 155"/>
                  <a:gd name="T35" fmla="*/ 20 h 20"/>
                  <a:gd name="T36" fmla="*/ 145 w 155"/>
                  <a:gd name="T37" fmla="*/ 20 h 20"/>
                  <a:gd name="T38" fmla="*/ 150 w 155"/>
                  <a:gd name="T39" fmla="*/ 20 h 20"/>
                  <a:gd name="T40" fmla="*/ 152 w 155"/>
                  <a:gd name="T41" fmla="*/ 17 h 20"/>
                  <a:gd name="T42" fmla="*/ 155 w 155"/>
                  <a:gd name="T43" fmla="*/ 14 h 20"/>
                  <a:gd name="T44" fmla="*/ 155 w 155"/>
                  <a:gd name="T45" fmla="*/ 10 h 20"/>
                  <a:gd name="T46" fmla="*/ 155 w 155"/>
                  <a:gd name="T47"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5" h="20">
                    <a:moveTo>
                      <a:pt x="155" y="10"/>
                    </a:moveTo>
                    <a:lnTo>
                      <a:pt x="155" y="10"/>
                    </a:lnTo>
                    <a:lnTo>
                      <a:pt x="155" y="7"/>
                    </a:lnTo>
                    <a:lnTo>
                      <a:pt x="152" y="3"/>
                    </a:lnTo>
                    <a:lnTo>
                      <a:pt x="150" y="1"/>
                    </a:lnTo>
                    <a:lnTo>
                      <a:pt x="145" y="0"/>
                    </a:lnTo>
                    <a:lnTo>
                      <a:pt x="10" y="0"/>
                    </a:lnTo>
                    <a:lnTo>
                      <a:pt x="10" y="0"/>
                    </a:lnTo>
                    <a:lnTo>
                      <a:pt x="7" y="1"/>
                    </a:lnTo>
                    <a:lnTo>
                      <a:pt x="3" y="3"/>
                    </a:lnTo>
                    <a:lnTo>
                      <a:pt x="2" y="7"/>
                    </a:lnTo>
                    <a:lnTo>
                      <a:pt x="0" y="10"/>
                    </a:lnTo>
                    <a:lnTo>
                      <a:pt x="0" y="10"/>
                    </a:lnTo>
                    <a:lnTo>
                      <a:pt x="2" y="14"/>
                    </a:lnTo>
                    <a:lnTo>
                      <a:pt x="3" y="17"/>
                    </a:lnTo>
                    <a:lnTo>
                      <a:pt x="7" y="20"/>
                    </a:lnTo>
                    <a:lnTo>
                      <a:pt x="10" y="20"/>
                    </a:lnTo>
                    <a:lnTo>
                      <a:pt x="145" y="20"/>
                    </a:lnTo>
                    <a:lnTo>
                      <a:pt x="145" y="20"/>
                    </a:lnTo>
                    <a:lnTo>
                      <a:pt x="150" y="20"/>
                    </a:lnTo>
                    <a:lnTo>
                      <a:pt x="152" y="17"/>
                    </a:lnTo>
                    <a:lnTo>
                      <a:pt x="155" y="14"/>
                    </a:lnTo>
                    <a:lnTo>
                      <a:pt x="155" y="10"/>
                    </a:lnTo>
                    <a:lnTo>
                      <a:pt x="155"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9" name="Freeform 128">
                <a:extLst>
                  <a:ext uri="{FF2B5EF4-FFF2-40B4-BE49-F238E27FC236}">
                    <a16:creationId xmlns:a16="http://schemas.microsoft.com/office/drawing/2014/main" id="{86D38524-5882-411A-8368-EE86CF42AF12}"/>
                  </a:ext>
                </a:extLst>
              </p:cNvPr>
              <p:cNvSpPr>
                <a:spLocks/>
              </p:cNvSpPr>
              <p:nvPr/>
            </p:nvSpPr>
            <p:spPr bwMode="auto">
              <a:xfrm>
                <a:off x="5407025" y="3152775"/>
                <a:ext cx="309563" cy="31750"/>
              </a:xfrm>
              <a:custGeom>
                <a:avLst/>
                <a:gdLst>
                  <a:gd name="T0" fmla="*/ 195 w 195"/>
                  <a:gd name="T1" fmla="*/ 10 h 20"/>
                  <a:gd name="T2" fmla="*/ 195 w 195"/>
                  <a:gd name="T3" fmla="*/ 10 h 20"/>
                  <a:gd name="T4" fmla="*/ 195 w 195"/>
                  <a:gd name="T5" fmla="*/ 6 h 20"/>
                  <a:gd name="T6" fmla="*/ 192 w 195"/>
                  <a:gd name="T7" fmla="*/ 3 h 20"/>
                  <a:gd name="T8" fmla="*/ 189 w 195"/>
                  <a:gd name="T9" fmla="*/ 1 h 20"/>
                  <a:gd name="T10" fmla="*/ 185 w 195"/>
                  <a:gd name="T11" fmla="*/ 0 h 20"/>
                  <a:gd name="T12" fmla="*/ 10 w 195"/>
                  <a:gd name="T13" fmla="*/ 0 h 20"/>
                  <a:gd name="T14" fmla="*/ 10 w 195"/>
                  <a:gd name="T15" fmla="*/ 0 h 20"/>
                  <a:gd name="T16" fmla="*/ 6 w 195"/>
                  <a:gd name="T17" fmla="*/ 1 h 20"/>
                  <a:gd name="T18" fmla="*/ 3 w 195"/>
                  <a:gd name="T19" fmla="*/ 3 h 20"/>
                  <a:gd name="T20" fmla="*/ 0 w 195"/>
                  <a:gd name="T21" fmla="*/ 6 h 20"/>
                  <a:gd name="T22" fmla="*/ 0 w 195"/>
                  <a:gd name="T23" fmla="*/ 10 h 20"/>
                  <a:gd name="T24" fmla="*/ 0 w 195"/>
                  <a:gd name="T25" fmla="*/ 10 h 20"/>
                  <a:gd name="T26" fmla="*/ 0 w 195"/>
                  <a:gd name="T27" fmla="*/ 14 h 20"/>
                  <a:gd name="T28" fmla="*/ 3 w 195"/>
                  <a:gd name="T29" fmla="*/ 17 h 20"/>
                  <a:gd name="T30" fmla="*/ 6 w 195"/>
                  <a:gd name="T31" fmla="*/ 20 h 20"/>
                  <a:gd name="T32" fmla="*/ 10 w 195"/>
                  <a:gd name="T33" fmla="*/ 20 h 20"/>
                  <a:gd name="T34" fmla="*/ 185 w 195"/>
                  <a:gd name="T35" fmla="*/ 20 h 20"/>
                  <a:gd name="T36" fmla="*/ 185 w 195"/>
                  <a:gd name="T37" fmla="*/ 20 h 20"/>
                  <a:gd name="T38" fmla="*/ 189 w 195"/>
                  <a:gd name="T39" fmla="*/ 20 h 20"/>
                  <a:gd name="T40" fmla="*/ 192 w 195"/>
                  <a:gd name="T41" fmla="*/ 17 h 20"/>
                  <a:gd name="T42" fmla="*/ 195 w 195"/>
                  <a:gd name="T43" fmla="*/ 14 h 20"/>
                  <a:gd name="T44" fmla="*/ 195 w 195"/>
                  <a:gd name="T45" fmla="*/ 10 h 20"/>
                  <a:gd name="T46" fmla="*/ 195 w 195"/>
                  <a:gd name="T47"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5" h="20">
                    <a:moveTo>
                      <a:pt x="195" y="10"/>
                    </a:moveTo>
                    <a:lnTo>
                      <a:pt x="195" y="10"/>
                    </a:lnTo>
                    <a:lnTo>
                      <a:pt x="195" y="6"/>
                    </a:lnTo>
                    <a:lnTo>
                      <a:pt x="192" y="3"/>
                    </a:lnTo>
                    <a:lnTo>
                      <a:pt x="189" y="1"/>
                    </a:lnTo>
                    <a:lnTo>
                      <a:pt x="185" y="0"/>
                    </a:lnTo>
                    <a:lnTo>
                      <a:pt x="10" y="0"/>
                    </a:lnTo>
                    <a:lnTo>
                      <a:pt x="10" y="0"/>
                    </a:lnTo>
                    <a:lnTo>
                      <a:pt x="6" y="1"/>
                    </a:lnTo>
                    <a:lnTo>
                      <a:pt x="3" y="3"/>
                    </a:lnTo>
                    <a:lnTo>
                      <a:pt x="0" y="6"/>
                    </a:lnTo>
                    <a:lnTo>
                      <a:pt x="0" y="10"/>
                    </a:lnTo>
                    <a:lnTo>
                      <a:pt x="0" y="10"/>
                    </a:lnTo>
                    <a:lnTo>
                      <a:pt x="0" y="14"/>
                    </a:lnTo>
                    <a:lnTo>
                      <a:pt x="3" y="17"/>
                    </a:lnTo>
                    <a:lnTo>
                      <a:pt x="6" y="20"/>
                    </a:lnTo>
                    <a:lnTo>
                      <a:pt x="10" y="20"/>
                    </a:lnTo>
                    <a:lnTo>
                      <a:pt x="185" y="20"/>
                    </a:lnTo>
                    <a:lnTo>
                      <a:pt x="185" y="20"/>
                    </a:lnTo>
                    <a:lnTo>
                      <a:pt x="189" y="20"/>
                    </a:lnTo>
                    <a:lnTo>
                      <a:pt x="192" y="17"/>
                    </a:lnTo>
                    <a:lnTo>
                      <a:pt x="195" y="14"/>
                    </a:lnTo>
                    <a:lnTo>
                      <a:pt x="195" y="10"/>
                    </a:lnTo>
                    <a:lnTo>
                      <a:pt x="195"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30" name="Freeform 129">
                <a:extLst>
                  <a:ext uri="{FF2B5EF4-FFF2-40B4-BE49-F238E27FC236}">
                    <a16:creationId xmlns:a16="http://schemas.microsoft.com/office/drawing/2014/main" id="{1CED1DDA-F031-4C1E-9B39-867E053CE0DF}"/>
                  </a:ext>
                </a:extLst>
              </p:cNvPr>
              <p:cNvSpPr>
                <a:spLocks/>
              </p:cNvSpPr>
              <p:nvPr/>
            </p:nvSpPr>
            <p:spPr bwMode="auto">
              <a:xfrm>
                <a:off x="5489575" y="3076575"/>
                <a:ext cx="157163" cy="31750"/>
              </a:xfrm>
              <a:custGeom>
                <a:avLst/>
                <a:gdLst>
                  <a:gd name="T0" fmla="*/ 10 w 99"/>
                  <a:gd name="T1" fmla="*/ 20 h 20"/>
                  <a:gd name="T2" fmla="*/ 89 w 99"/>
                  <a:gd name="T3" fmla="*/ 20 h 20"/>
                  <a:gd name="T4" fmla="*/ 89 w 99"/>
                  <a:gd name="T5" fmla="*/ 20 h 20"/>
                  <a:gd name="T6" fmla="*/ 93 w 99"/>
                  <a:gd name="T7" fmla="*/ 18 h 20"/>
                  <a:gd name="T8" fmla="*/ 96 w 99"/>
                  <a:gd name="T9" fmla="*/ 17 h 20"/>
                  <a:gd name="T10" fmla="*/ 99 w 99"/>
                  <a:gd name="T11" fmla="*/ 14 h 20"/>
                  <a:gd name="T12" fmla="*/ 99 w 99"/>
                  <a:gd name="T13" fmla="*/ 10 h 20"/>
                  <a:gd name="T14" fmla="*/ 99 w 99"/>
                  <a:gd name="T15" fmla="*/ 10 h 20"/>
                  <a:gd name="T16" fmla="*/ 99 w 99"/>
                  <a:gd name="T17" fmla="*/ 6 h 20"/>
                  <a:gd name="T18" fmla="*/ 96 w 99"/>
                  <a:gd name="T19" fmla="*/ 3 h 20"/>
                  <a:gd name="T20" fmla="*/ 93 w 99"/>
                  <a:gd name="T21" fmla="*/ 2 h 20"/>
                  <a:gd name="T22" fmla="*/ 89 w 99"/>
                  <a:gd name="T23" fmla="*/ 0 h 20"/>
                  <a:gd name="T24" fmla="*/ 10 w 99"/>
                  <a:gd name="T25" fmla="*/ 0 h 20"/>
                  <a:gd name="T26" fmla="*/ 10 w 99"/>
                  <a:gd name="T27" fmla="*/ 0 h 20"/>
                  <a:gd name="T28" fmla="*/ 6 w 99"/>
                  <a:gd name="T29" fmla="*/ 2 h 20"/>
                  <a:gd name="T30" fmla="*/ 3 w 99"/>
                  <a:gd name="T31" fmla="*/ 3 h 20"/>
                  <a:gd name="T32" fmla="*/ 0 w 99"/>
                  <a:gd name="T33" fmla="*/ 6 h 20"/>
                  <a:gd name="T34" fmla="*/ 0 w 99"/>
                  <a:gd name="T35" fmla="*/ 10 h 20"/>
                  <a:gd name="T36" fmla="*/ 0 w 99"/>
                  <a:gd name="T37" fmla="*/ 10 h 20"/>
                  <a:gd name="T38" fmla="*/ 0 w 99"/>
                  <a:gd name="T39" fmla="*/ 14 h 20"/>
                  <a:gd name="T40" fmla="*/ 3 w 99"/>
                  <a:gd name="T41" fmla="*/ 17 h 20"/>
                  <a:gd name="T42" fmla="*/ 6 w 99"/>
                  <a:gd name="T43" fmla="*/ 18 h 20"/>
                  <a:gd name="T44" fmla="*/ 10 w 99"/>
                  <a:gd name="T45" fmla="*/ 20 h 20"/>
                  <a:gd name="T46" fmla="*/ 10 w 99"/>
                  <a:gd name="T47"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9" h="20">
                    <a:moveTo>
                      <a:pt x="10" y="20"/>
                    </a:moveTo>
                    <a:lnTo>
                      <a:pt x="89" y="20"/>
                    </a:lnTo>
                    <a:lnTo>
                      <a:pt x="89" y="20"/>
                    </a:lnTo>
                    <a:lnTo>
                      <a:pt x="93" y="18"/>
                    </a:lnTo>
                    <a:lnTo>
                      <a:pt x="96" y="17"/>
                    </a:lnTo>
                    <a:lnTo>
                      <a:pt x="99" y="14"/>
                    </a:lnTo>
                    <a:lnTo>
                      <a:pt x="99" y="10"/>
                    </a:lnTo>
                    <a:lnTo>
                      <a:pt x="99" y="10"/>
                    </a:lnTo>
                    <a:lnTo>
                      <a:pt x="99" y="6"/>
                    </a:lnTo>
                    <a:lnTo>
                      <a:pt x="96" y="3"/>
                    </a:lnTo>
                    <a:lnTo>
                      <a:pt x="93" y="2"/>
                    </a:lnTo>
                    <a:lnTo>
                      <a:pt x="89" y="0"/>
                    </a:lnTo>
                    <a:lnTo>
                      <a:pt x="10" y="0"/>
                    </a:lnTo>
                    <a:lnTo>
                      <a:pt x="10" y="0"/>
                    </a:lnTo>
                    <a:lnTo>
                      <a:pt x="6" y="2"/>
                    </a:lnTo>
                    <a:lnTo>
                      <a:pt x="3" y="3"/>
                    </a:lnTo>
                    <a:lnTo>
                      <a:pt x="0" y="6"/>
                    </a:lnTo>
                    <a:lnTo>
                      <a:pt x="0" y="10"/>
                    </a:lnTo>
                    <a:lnTo>
                      <a:pt x="0" y="10"/>
                    </a:lnTo>
                    <a:lnTo>
                      <a:pt x="0" y="14"/>
                    </a:lnTo>
                    <a:lnTo>
                      <a:pt x="3" y="17"/>
                    </a:lnTo>
                    <a:lnTo>
                      <a:pt x="6" y="18"/>
                    </a:lnTo>
                    <a:lnTo>
                      <a:pt x="10" y="20"/>
                    </a:lnTo>
                    <a:lnTo>
                      <a:pt x="10"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4" name="Oval 3">
              <a:extLst>
                <a:ext uri="{FF2B5EF4-FFF2-40B4-BE49-F238E27FC236}">
                  <a16:creationId xmlns:a16="http://schemas.microsoft.com/office/drawing/2014/main" id="{E9CE2C59-5890-4E04-9A31-BEB7DBAEC7DC}"/>
                </a:ext>
              </a:extLst>
            </p:cNvPr>
            <p:cNvSpPr/>
            <p:nvPr/>
          </p:nvSpPr>
          <p:spPr>
            <a:xfrm>
              <a:off x="134561" y="1761425"/>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24" name="Rectangle 123">
            <a:extLst>
              <a:ext uri="{FF2B5EF4-FFF2-40B4-BE49-F238E27FC236}">
                <a16:creationId xmlns:a16="http://schemas.microsoft.com/office/drawing/2014/main" id="{C649CCAB-711B-4B9C-AB3E-4083FB44B8DB}"/>
              </a:ext>
              <a:ext uri="{C183D7F6-B498-43B3-948B-1728B52AA6E4}">
                <adec:decorative xmlns:adec="http://schemas.microsoft.com/office/drawing/2017/decorative" val="1"/>
              </a:ext>
            </a:extLst>
          </p:cNvPr>
          <p:cNvSpPr/>
          <p:nvPr/>
        </p:nvSpPr>
        <p:spPr>
          <a:xfrm>
            <a:off x="525309" y="1427079"/>
            <a:ext cx="3691272" cy="272244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17" name="D_a2023f1c4af418b1" hidden="1">
            <a:extLst>
              <a:ext uri="{FF2B5EF4-FFF2-40B4-BE49-F238E27FC236}">
                <a16:creationId xmlns:a16="http://schemas.microsoft.com/office/drawing/2014/main" id="{FEE24FA3-FF0B-9F7A-BC65-9F0E4291624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86281875"/>
              </p:ext>
            </p:extLst>
          </p:nvPr>
        </p:nvGraphicFramePr>
        <p:xfrm>
          <a:off x="-2118841" y="3440939"/>
          <a:ext cx="2032000" cy="508000"/>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3484597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c="http://schemas.openxmlformats.org/drawingml/2006/chart" xmlns:adec="http://schemas.microsoft.com/office/drawing/2017/decorative" xmlns:a16="http://schemas.microsoft.com/office/drawing/2014/main"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An example of scoring</a:t>
            </a:r>
          </a:p>
        </p:txBody>
      </p:sp>
      <p:sp>
        <p:nvSpPr>
          <p:cNvPr id="7" name="Rectangle 6">
            <a:extLst>
              <a:ext uri="{FF2B5EF4-FFF2-40B4-BE49-F238E27FC236}">
                <a16:creationId xmlns:a16="http://schemas.microsoft.com/office/drawing/2014/main" id="{80DFDC09-B9BF-4EA2-8B8A-CE19D491B28C}"/>
              </a:ext>
            </a:extLst>
          </p:cNvPr>
          <p:cNvSpPr/>
          <p:nvPr/>
        </p:nvSpPr>
        <p:spPr>
          <a:xfrm>
            <a:off x="345599" y="1231200"/>
            <a:ext cx="11502129" cy="4909036"/>
          </a:xfrm>
          <a:prstGeom prst="rect">
            <a:avLst/>
          </a:prstGeom>
        </p:spPr>
        <p:txBody>
          <a:bodyPr wrap="square">
            <a:spAutoFit/>
          </a:bodyPr>
          <a:lstStyle/>
          <a:p>
            <a:pPr>
              <a:spcBef>
                <a:spcPts val="600"/>
              </a:spcBef>
              <a:spcAft>
                <a:spcPts val="600"/>
              </a:spcAft>
            </a:pPr>
            <a:r>
              <a:rPr lang="en-GB" sz="1100" dirty="0">
                <a:latin typeface="Arial" panose="020B0604020202020204" pitchFamily="34" charset="0"/>
                <a:cs typeface="Arial" panose="020B0604020202020204" pitchFamily="34" charset="0"/>
              </a:rPr>
              <a:t>Each evaluative question is scored on a scale from 0 to 10. The scores represent the extent to which the patient’s experience could be improved. A score of 0 is assigned to all responses that reflect considerable scope for improvement, whereas a score of 10 refers to the most positive patient experience possible. Where a number of options lay between the negative and positive responses, they are placed at equal intervals along the scale. Where options were provided that did not have any bearing on the trust’s performance in terms of patient experience, the responses are classified as “not applicable” and a score is not given. Similarly, where respondents stated they could not remember or did not know the answer to a question, a score is not given.</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an individual respondent’s score</a:t>
            </a:r>
          </a:p>
          <a:p>
            <a:pPr>
              <a:spcBef>
                <a:spcPts val="600"/>
              </a:spcBef>
              <a:spcAft>
                <a:spcPts val="600"/>
              </a:spcAft>
            </a:pPr>
            <a:r>
              <a:rPr lang="en-GB" sz="1100" dirty="0">
                <a:latin typeface="Arial" panose="020B0604020202020204" pitchFamily="34" charset="0"/>
                <a:cs typeface="Arial" panose="020B0604020202020204" pitchFamily="34" charset="0"/>
              </a:rPr>
              <a:t>The following provides an example for the scoring system applied for each respondent. For question 15 “When you asked doctors questions, did you get answers you could understand”: </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“Yes, always” would be given a score of 10, as this refers to the most positive patient experience possible. </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“Sometimes” would be given a score of 5, as it is placed at an equal interval along the scale.</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“No, never” would be given a score of 0, as this response reflects considerable scope for improvement.</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codes “I did not have any questions” and “I did not feel able to ask questions” would not be scored, as they do not have a clear bearing on the trust’s performance in terms of patient experience.</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the trust score for each question</a:t>
            </a:r>
          </a:p>
          <a:p>
            <a:pPr>
              <a:spcBef>
                <a:spcPts val="600"/>
              </a:spcBef>
              <a:spcAft>
                <a:spcPts val="600"/>
              </a:spcAft>
            </a:pPr>
            <a:r>
              <a:rPr lang="en-GB" sz="1100" dirty="0">
                <a:latin typeface="Arial" panose="020B0604020202020204" pitchFamily="34" charset="0"/>
                <a:cs typeface="Arial" panose="020B0604020202020204" pitchFamily="34" charset="0"/>
              </a:rPr>
              <a:t>The weighted mean score for each trust, for each question, is calculated by dividing the sum of the weighted scores for a question by the weighted sum of all eligible respondents to the question for each trust. An example of this is provided in the </a:t>
            </a:r>
            <a:r>
              <a:rPr lang="en-GB" sz="1100" dirty="0">
                <a:latin typeface="Arial" panose="020B0604020202020204" pitchFamily="34" charset="0"/>
                <a:cs typeface="Arial" panose="020B0604020202020204" pitchFamily="34" charset="0"/>
                <a:hlinkClick r:id="rId3"/>
              </a:rPr>
              <a:t>survey technical document</a:t>
            </a:r>
            <a:r>
              <a:rPr lang="en-GB" sz="1100" dirty="0">
                <a:latin typeface="Arial" panose="020B0604020202020204" pitchFamily="34" charset="0"/>
                <a:cs typeface="Arial" panose="020B0604020202020204" pitchFamily="34" charset="0"/>
              </a:rPr>
              <a:t>.</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the section score</a:t>
            </a:r>
          </a:p>
          <a:p>
            <a:r>
              <a:rPr lang="en-GB" sz="1100" dirty="0">
                <a:latin typeface="Arial" panose="020B0604020202020204" pitchFamily="34" charset="0"/>
                <a:cs typeface="Arial" panose="020B0604020202020204" pitchFamily="34" charset="0"/>
              </a:rPr>
              <a:t>An arithmetic mean of each trust’s question scores is taken to provide a score for each section.</a:t>
            </a:r>
          </a:p>
          <a:p>
            <a:pPr>
              <a:spcBef>
                <a:spcPts val="600"/>
              </a:spcBef>
              <a:spcAft>
                <a:spcPts val="600"/>
              </a:spcAft>
            </a:pPr>
            <a:endParaRPr lang="en-GB"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55328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678C9F0-6772-4569-9BD6-8499C9721444}"/>
              </a:ext>
              <a:ext uri="{C183D7F6-B498-43B3-948B-1728B52AA6E4}">
                <adec:decorative xmlns:adec="http://schemas.microsoft.com/office/drawing/2017/decorative" val="1"/>
              </a:ext>
            </a:extLst>
          </p:cNvPr>
          <p:cNvSpPr/>
          <p:nvPr/>
        </p:nvSpPr>
        <p:spPr>
          <a:xfrm>
            <a:off x="6171173" y="1261182"/>
            <a:ext cx="5604835" cy="445614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2" name="Rectangle 1">
            <a:extLst>
              <a:ext uri="{FF2B5EF4-FFF2-40B4-BE49-F238E27FC236}">
                <a16:creationId xmlns:a16="http://schemas.microsoft.com/office/drawing/2014/main" id="{FEDE11D9-AE33-4B9C-BE17-8232FD0861D5}"/>
              </a:ext>
              <a:ext uri="{C183D7F6-B498-43B3-948B-1728B52AA6E4}">
                <adec:decorative xmlns:adec="http://schemas.microsoft.com/office/drawing/2017/decorative" val="1"/>
              </a:ext>
            </a:extLst>
          </p:cNvPr>
          <p:cNvSpPr/>
          <p:nvPr/>
        </p:nvSpPr>
        <p:spPr>
          <a:xfrm>
            <a:off x="443473" y="1261182"/>
            <a:ext cx="5604835" cy="445614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1" name="Slide Number Placeholder 1">
            <a:extLst>
              <a:ext uri="{FF2B5EF4-FFF2-40B4-BE49-F238E27FC236}">
                <a16:creationId xmlns:a16="http://schemas.microsoft.com/office/drawing/2014/main" id="{FC11C7C1-7BAE-4386-A714-702738861FC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9</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sp>
        <p:nvSpPr>
          <p:cNvPr id="18" name="Title 3">
            <a:extLst>
              <a:ext uri="{FF2B5EF4-FFF2-40B4-BE49-F238E27FC236}">
                <a16:creationId xmlns:a16="http://schemas.microsoft.com/office/drawing/2014/main" id="{CFD137EB-A7CF-447C-B744-A421007F0908}"/>
              </a:ext>
            </a:extLst>
          </p:cNvPr>
          <p:cNvSpPr txBox="1">
            <a:spLocks noGrp="1"/>
          </p:cNvSpPr>
          <p:nvPr>
            <p:ph type="title" idx="4294967295"/>
          </p:nvPr>
        </p:nvSpPr>
        <p:spPr>
          <a:xfrm>
            <a:off x="356470" y="586800"/>
            <a:ext cx="11417697" cy="654856"/>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Summary of findings for your trust</a:t>
            </a:r>
          </a:p>
        </p:txBody>
      </p:sp>
      <p:sp>
        <p:nvSpPr>
          <p:cNvPr id="38" name="TextBox 37">
            <a:extLst>
              <a:ext uri="{FF2B5EF4-FFF2-40B4-BE49-F238E27FC236}">
                <a16:creationId xmlns:a16="http://schemas.microsoft.com/office/drawing/2014/main" id="{B8CCBD10-50DB-4715-83D1-5DCDB73E9E62}"/>
              </a:ext>
            </a:extLst>
          </p:cNvPr>
          <p:cNvSpPr txBox="1"/>
          <p:nvPr/>
        </p:nvSpPr>
        <p:spPr>
          <a:xfrm>
            <a:off x="636480" y="1495619"/>
            <a:ext cx="5052059"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6D276A"/>
                </a:solidFill>
                <a:effectLst/>
                <a:uLnTx/>
                <a:uFillTx/>
                <a:latin typeface="Arial" panose="020B0604020202020204" pitchFamily="34" charset="0"/>
                <a:ea typeface="+mn-ea"/>
                <a:cs typeface="Arial" panose="020B0604020202020204" pitchFamily="34" charset="0"/>
              </a:rPr>
              <a:t>Comparison with other trusts</a:t>
            </a:r>
          </a:p>
        </p:txBody>
      </p:sp>
      <p:sp>
        <p:nvSpPr>
          <p:cNvPr id="9" name="TextBox 8">
            <a:extLst>
              <a:ext uri="{FF2B5EF4-FFF2-40B4-BE49-F238E27FC236}">
                <a16:creationId xmlns:a16="http://schemas.microsoft.com/office/drawing/2014/main" id="{66675FA4-CF49-4861-8139-A54611C7B028}"/>
              </a:ext>
            </a:extLst>
          </p:cNvPr>
          <p:cNvSpPr txBox="1"/>
          <p:nvPr/>
        </p:nvSpPr>
        <p:spPr>
          <a:xfrm>
            <a:off x="636480" y="1803396"/>
            <a:ext cx="4572177"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a:t>
            </a: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number of questions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which your trust has performed better, worse, or about the same compared with all other trusts.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aphicFrame>
        <p:nvGraphicFramePr>
          <p:cNvPr id="15" name="D_8653ae9855204144" descr="Pie chart showing the number of questions at which this NHS trust performed better, worse, or about the same as other trusts.">
            <a:extLst>
              <a:ext uri="{FF2B5EF4-FFF2-40B4-BE49-F238E27FC236}">
                <a16:creationId xmlns:a16="http://schemas.microsoft.com/office/drawing/2014/main" id="{5844B0DD-694A-42FD-AD70-BD00A57D67A0}"/>
              </a:ext>
            </a:extLst>
          </p:cNvPr>
          <p:cNvGraphicFramePr>
            <a:graphicFrameLocks/>
          </p:cNvGraphicFramePr>
          <p:nvPr>
            <p:extLst>
              <p:ext uri="{D42A27DB-BD31-4B8C-83A1-F6EECF244321}">
                <p14:modId xmlns:p14="http://schemas.microsoft.com/office/powerpoint/2010/main" val="3934444980"/>
              </p:ext>
            </p:extLst>
          </p:nvPr>
        </p:nvGraphicFramePr>
        <p:xfrm>
          <a:off x="381609" y="2424141"/>
          <a:ext cx="5700220" cy="3113594"/>
        </p:xfrm>
        <a:graphic>
          <a:graphicData uri="http://schemas.openxmlformats.org/drawingml/2006/chart">
            <c:chart xmlns:c="http://schemas.openxmlformats.org/drawingml/2006/chart" xmlns:r="http://schemas.openxmlformats.org/officeDocument/2006/relationships" r:id="rId3"/>
          </a:graphicData>
        </a:graphic>
      </p:graphicFrame>
      <p:sp>
        <p:nvSpPr>
          <p:cNvPr id="24" name="TextBox 23">
            <a:extLst>
              <a:ext uri="{FF2B5EF4-FFF2-40B4-BE49-F238E27FC236}">
                <a16:creationId xmlns:a16="http://schemas.microsoft.com/office/drawing/2014/main" id="{38F8C644-A44A-4EF0-9944-ED2DA1925679}"/>
              </a:ext>
            </a:extLst>
          </p:cNvPr>
          <p:cNvSpPr txBox="1"/>
          <p:nvPr/>
        </p:nvSpPr>
        <p:spPr>
          <a:xfrm>
            <a:off x="6346988" y="1495619"/>
            <a:ext cx="5052059"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6D276A"/>
                </a:solidFill>
                <a:effectLst/>
                <a:uLnTx/>
                <a:uFillTx/>
                <a:latin typeface="Arial" panose="020B0604020202020204" pitchFamily="34" charset="0"/>
                <a:ea typeface="+mn-ea"/>
                <a:cs typeface="Arial" panose="020B0604020202020204" pitchFamily="34" charset="0"/>
              </a:rPr>
              <a:t>Comparison with last year’s results</a:t>
            </a:r>
          </a:p>
        </p:txBody>
      </p:sp>
      <p:sp>
        <p:nvSpPr>
          <p:cNvPr id="13" name="Rectangle 12">
            <a:extLst>
              <a:ext uri="{FF2B5EF4-FFF2-40B4-BE49-F238E27FC236}">
                <a16:creationId xmlns:a16="http://schemas.microsoft.com/office/drawing/2014/main" id="{D3DB75EC-61BF-4093-BD5E-C7DDCA6C852D}"/>
              </a:ext>
            </a:extLst>
          </p:cNvPr>
          <p:cNvSpPr/>
          <p:nvPr/>
        </p:nvSpPr>
        <p:spPr>
          <a:xfrm>
            <a:off x="6391659" y="1835612"/>
            <a:ext cx="5163861" cy="646331"/>
          </a:xfrm>
          <a:prstGeom prst="rect">
            <a:avLst/>
          </a:prstGeom>
        </p:spPr>
        <p:txBody>
          <a:bodyPr wrap="square">
            <a:spAutoFit/>
          </a:bodyPr>
          <a:lstStyle/>
          <a:p>
            <a:r>
              <a:rPr lang="en-GB" sz="1200" dirty="0">
                <a:solidFill>
                  <a:prstClr val="black"/>
                </a:solidFill>
                <a:latin typeface="Arial" panose="020B0604020202020204" pitchFamily="34" charset="0"/>
                <a:cs typeface="Arial" panose="020B0604020202020204" pitchFamily="34" charset="0"/>
              </a:rPr>
              <a:t>The </a:t>
            </a:r>
            <a:r>
              <a:rPr lang="en-GB" sz="1200" b="1" dirty="0">
                <a:solidFill>
                  <a:prstClr val="black"/>
                </a:solidFill>
                <a:latin typeface="Arial" panose="020B0604020202020204" pitchFamily="34" charset="0"/>
                <a:cs typeface="Arial" panose="020B0604020202020204" pitchFamily="34" charset="0"/>
              </a:rPr>
              <a:t>number of questions </a:t>
            </a:r>
            <a:r>
              <a:rPr lang="en-GB" sz="1200" dirty="0">
                <a:solidFill>
                  <a:prstClr val="black"/>
                </a:solidFill>
                <a:latin typeface="Arial" panose="020B0604020202020204" pitchFamily="34" charset="0"/>
                <a:cs typeface="Arial" panose="020B0604020202020204" pitchFamily="34" charset="0"/>
              </a:rPr>
              <a:t>in this report where your trust showed a statistically significant increase, decrease, or no change in scores compared to 2020 results.</a:t>
            </a:r>
          </a:p>
        </p:txBody>
      </p:sp>
      <p:graphicFrame>
        <p:nvGraphicFramePr>
          <p:cNvPr id="14" name="D_bfc847c6708e830f" descr="Pie chart showing the number of questions at which this NHS trust performed better, worse, or about the same as other trusts.">
            <a:extLst>
              <a:ext uri="{FF2B5EF4-FFF2-40B4-BE49-F238E27FC236}">
                <a16:creationId xmlns:a16="http://schemas.microsoft.com/office/drawing/2014/main" id="{3E1C6124-C512-40CB-84AE-3AB9DDC9B5C9}"/>
              </a:ext>
            </a:extLst>
          </p:cNvPr>
          <p:cNvGraphicFramePr>
            <a:graphicFrameLocks/>
          </p:cNvGraphicFramePr>
          <p:nvPr>
            <p:extLst>
              <p:ext uri="{D42A27DB-BD31-4B8C-83A1-F6EECF244321}">
                <p14:modId xmlns:p14="http://schemas.microsoft.com/office/powerpoint/2010/main" val="1269808801"/>
              </p:ext>
            </p:extLst>
          </p:nvPr>
        </p:nvGraphicFramePr>
        <p:xfrm>
          <a:off x="6232832" y="2423868"/>
          <a:ext cx="5700220" cy="3113594"/>
        </p:xfrm>
        <a:graphic>
          <a:graphicData uri="http://schemas.openxmlformats.org/drawingml/2006/chart">
            <c:chart xmlns:c="http://schemas.openxmlformats.org/drawingml/2006/chart" xmlns:r="http://schemas.openxmlformats.org/officeDocument/2006/relationships" r:id="rId4"/>
          </a:graphicData>
        </a:graphic>
      </p:graphicFrame>
      <p:sp>
        <p:nvSpPr>
          <p:cNvPr id="26" name="Rectangle 25">
            <a:extLst>
              <a:ext uri="{FF2B5EF4-FFF2-40B4-BE49-F238E27FC236}">
                <a16:creationId xmlns:a16="http://schemas.microsoft.com/office/drawing/2014/main" id="{C2145796-AFA4-4DC2-991C-1873D3F7877D}"/>
              </a:ext>
            </a:extLst>
          </p:cNvPr>
          <p:cNvSpPr/>
          <p:nvPr/>
        </p:nvSpPr>
        <p:spPr>
          <a:xfrm>
            <a:off x="419970" y="5835091"/>
            <a:ext cx="11165040" cy="830997"/>
          </a:xfrm>
          <a:prstGeom prst="rect">
            <a:avLst/>
          </a:prstGeom>
        </p:spPr>
        <p:txBody>
          <a:bodyPr wrap="square">
            <a:spAutoFit/>
          </a:bodyPr>
          <a:lstStyle/>
          <a:p>
            <a:pPr>
              <a:defRPr/>
            </a:pPr>
            <a:r>
              <a:rPr lang="en-GB" sz="1200" dirty="0">
                <a:solidFill>
                  <a:prstClr val="black"/>
                </a:solidFill>
                <a:latin typeface="Arial"/>
              </a:rPr>
              <a:t>For a breakdown of the questions where your trust has performed better or worse compared with all other trusts, please refer to the appendix section </a:t>
            </a:r>
            <a:r>
              <a:rPr lang="en-GB" sz="1200" dirty="0">
                <a:solidFill>
                  <a:prstClr val="black"/>
                </a:solidFill>
                <a:latin typeface="Arial"/>
                <a:hlinkClick r:id="rId5" action="ppaction://hlinksldjump"/>
              </a:rPr>
              <a:t>“comparison to other trusts”</a:t>
            </a:r>
            <a:r>
              <a:rPr lang="en-GB" sz="1200" dirty="0">
                <a:solidFill>
                  <a:prstClr val="black"/>
                </a:solidFill>
                <a:latin typeface="Arial"/>
              </a:rPr>
              <a:t>. For a breakdown of the questions where your trust showed a statistically significant increase or decrease in scores compared to 2020 results, please refer to the appendix section </a:t>
            </a:r>
            <a:r>
              <a:rPr lang="en-GB" sz="1200" dirty="0">
                <a:solidFill>
                  <a:prstClr val="black"/>
                </a:solidFill>
                <a:latin typeface="Arial"/>
                <a:hlinkClick r:id="rId6" action="ppaction://hlinksldjump"/>
              </a:rPr>
              <a:t>“comparison to 2020 results”</a:t>
            </a:r>
            <a:r>
              <a:rPr lang="en-GB" sz="1200" dirty="0">
                <a:solidFill>
                  <a:prstClr val="black"/>
                </a:solidFill>
                <a:latin typeface="Arial"/>
              </a:rPr>
              <a:t>.</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p>
            <a:pPr lvl="0">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16" name="DOIDELETE" hidden="1">
            <a:extLst>
              <a:ext uri="{FF2B5EF4-FFF2-40B4-BE49-F238E27FC236}">
                <a16:creationId xmlns:a16="http://schemas.microsoft.com/office/drawing/2014/main" id="{6F4A8810-E2A3-4A9C-8EB0-303BDDC16077}"/>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711023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_2016_ipsos_grey">
    <a:dk1>
      <a:srgbClr val="222223"/>
    </a:dk1>
    <a:lt1>
      <a:sysClr val="window" lastClr="FFFFFF"/>
    </a:lt1>
    <a:dk2>
      <a:srgbClr val="888B8D"/>
    </a:dk2>
    <a:lt2>
      <a:srgbClr val="C8C9C7"/>
    </a:lt2>
    <a:accent1>
      <a:srgbClr val="007681"/>
    </a:accent1>
    <a:accent2>
      <a:srgbClr val="CB333B"/>
    </a:accent2>
    <a:accent3>
      <a:srgbClr val="65686A"/>
    </a:accent3>
    <a:accent4>
      <a:srgbClr val="C8C9C7"/>
    </a:accent4>
    <a:accent5>
      <a:srgbClr val="71B2C9"/>
    </a:accent5>
    <a:accent6>
      <a:srgbClr val="F1BE48"/>
    </a:accent6>
    <a:hlink>
      <a:srgbClr val="485CC7"/>
    </a:hlink>
    <a:folHlink>
      <a:srgbClr val="00B2A9"/>
    </a:folHlink>
  </a:clrScheme>
  <a:fontScheme name="_Ipsos_Presentation Fonts">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_2016_ipsos_grey">
    <a:dk1>
      <a:srgbClr val="222223"/>
    </a:dk1>
    <a:lt1>
      <a:sysClr val="window" lastClr="FFFFFF"/>
    </a:lt1>
    <a:dk2>
      <a:srgbClr val="888B8D"/>
    </a:dk2>
    <a:lt2>
      <a:srgbClr val="C8C9C7"/>
    </a:lt2>
    <a:accent1>
      <a:srgbClr val="007681"/>
    </a:accent1>
    <a:accent2>
      <a:srgbClr val="CB333B"/>
    </a:accent2>
    <a:accent3>
      <a:srgbClr val="65686A"/>
    </a:accent3>
    <a:accent4>
      <a:srgbClr val="C8C9C7"/>
    </a:accent4>
    <a:accent5>
      <a:srgbClr val="71B2C9"/>
    </a:accent5>
    <a:accent6>
      <a:srgbClr val="F1BE48"/>
    </a:accent6>
    <a:hlink>
      <a:srgbClr val="485CC7"/>
    </a:hlink>
    <a:folHlink>
      <a:srgbClr val="00B2A9"/>
    </a:folHlink>
  </a:clrScheme>
  <a:fontScheme name="_Ipsos_Presentation Fonts">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EFFE1C60AC40C4395AFC5872F2ED120" ma:contentTypeVersion="6" ma:contentTypeDescription="Create a new document." ma:contentTypeScope="" ma:versionID="1a23280378bd1b5d00dc8c6f33905de0">
  <xsd:schema xmlns:xsd="http://www.w3.org/2001/XMLSchema" xmlns:xs="http://www.w3.org/2001/XMLSchema" xmlns:p="http://schemas.microsoft.com/office/2006/metadata/properties" xmlns:ns2="aa6186ec-935c-47fc-84fb-92186fcafe9e" targetNamespace="http://schemas.microsoft.com/office/2006/metadata/properties" ma:root="true" ma:fieldsID="d09b53890f04f0973d7339a180afcc52" ns2:_="">
    <xsd:import namespace="aa6186ec-935c-47fc-84fb-92186fcafe9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6186ec-935c-47fc-84fb-92186fcafe9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EF1FDA9-47CC-4565-96F4-EE972FE6E56B}">
  <ds:schemaRefs>
    <ds:schemaRef ds:uri="http://schemas.microsoft.com/office/2006/metadata/properties"/>
    <ds:schemaRef ds:uri="http://purl.org/dc/dcmitype/"/>
    <ds:schemaRef ds:uri="http://www.w3.org/XML/1998/namespace"/>
    <ds:schemaRef ds:uri="aa6186ec-935c-47fc-84fb-92186fcafe9e"/>
    <ds:schemaRef ds:uri="http://schemas.openxmlformats.org/package/2006/metadata/core-properties"/>
    <ds:schemaRef ds:uri="http://schemas.microsoft.com/office/2006/documentManagement/types"/>
    <ds:schemaRef ds:uri="http://purl.org/dc/elements/1.1/"/>
    <ds:schemaRef ds:uri="http://schemas.microsoft.com/office/infopath/2007/PartnerControls"/>
    <ds:schemaRef ds:uri="http://purl.org/dc/terms/"/>
  </ds:schemaRefs>
</ds:datastoreItem>
</file>

<file path=customXml/itemProps2.xml><?xml version="1.0" encoding="utf-8"?>
<ds:datastoreItem xmlns:ds="http://schemas.openxmlformats.org/officeDocument/2006/customXml" ds:itemID="{6FE4FBA3-3EA8-48F8-9128-12660F040D1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a6186ec-935c-47fc-84fb-92186fcafe9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28C2AB8-5A29-44CA-B842-37BD354BEEE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19333</TotalTime>
  <Words>16399</Words>
  <Application>Microsoft Office PowerPoint</Application>
  <PresentationFormat>Widescreen</PresentationFormat>
  <Paragraphs>2272</Paragraphs>
  <Slides>80</Slides>
  <Notes>70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80</vt:i4>
      </vt:variant>
    </vt:vector>
  </HeadingPairs>
  <TitlesOfParts>
    <vt:vector size="88" baseType="lpstr">
      <vt:lpstr>Arial</vt:lpstr>
      <vt:lpstr>Arial Black</vt:lpstr>
      <vt:lpstr>Calibri</vt:lpstr>
      <vt:lpstr>Calibri Light</vt:lpstr>
      <vt:lpstr>Courier New</vt:lpstr>
      <vt:lpstr>Wingdings</vt:lpstr>
      <vt:lpstr>Wingdings 3</vt:lpstr>
      <vt:lpstr>Office Theme</vt:lpstr>
      <vt:lpstr>Whittington Health NHS Trust</vt:lpstr>
      <vt:lpstr>Contents</vt:lpstr>
      <vt:lpstr>Background and methodology</vt:lpstr>
      <vt:lpstr>Background and methodology</vt:lpstr>
      <vt:lpstr>Key terms used in this report</vt:lpstr>
      <vt:lpstr>Using the survey results</vt:lpstr>
      <vt:lpstr>Headline results</vt:lpstr>
      <vt:lpstr>Who took part in the survey?</vt:lpstr>
      <vt:lpstr>Summary of findings for your trust</vt:lpstr>
      <vt:lpstr>Best and worst performance relative to the trust average</vt:lpstr>
      <vt:lpstr>Benchmarking</vt:lpstr>
      <vt:lpstr>Section 1. Admission to hospital</vt:lpstr>
      <vt:lpstr>Section 1. Admission to hospital (continued)</vt:lpstr>
      <vt:lpstr>Section 2. The hospital and ward</vt:lpstr>
      <vt:lpstr>Section 2. The hospital and ward (continued)</vt:lpstr>
      <vt:lpstr>Section 2. The hospital and ward (continued)</vt:lpstr>
      <vt:lpstr>Section 2. The hospital and ward (continued)</vt:lpstr>
      <vt:lpstr>Section 3. Doctors</vt:lpstr>
      <vt:lpstr>Section 3. Doctors (continued)</vt:lpstr>
      <vt:lpstr>Section 4. Nurses</vt:lpstr>
      <vt:lpstr>Section 4. Nurses (continued)</vt:lpstr>
      <vt:lpstr>Section 5. Your care and treatment</vt:lpstr>
      <vt:lpstr>Section 5. Your care and treatment (continued)</vt:lpstr>
      <vt:lpstr>Section 5. Your care and treatment (continued)</vt:lpstr>
      <vt:lpstr>Section 6. Operations and procedures</vt:lpstr>
      <vt:lpstr>Section 6. Operations and procedures (continued)</vt:lpstr>
      <vt:lpstr>Section 7. Leaving hospital</vt:lpstr>
      <vt:lpstr>Section 7. Leaving hospital (continued)</vt:lpstr>
      <vt:lpstr>Section 7. Leaving hospital (continued)</vt:lpstr>
      <vt:lpstr>Section 7. Leaving hospital (continued)</vt:lpstr>
      <vt:lpstr>Section 8. Feedback on the quality of your care</vt:lpstr>
      <vt:lpstr>Section 8. Feedback on the quality of your care (continued)</vt:lpstr>
      <vt:lpstr>Section 9. Respect and dignity</vt:lpstr>
      <vt:lpstr>Section 9. Respect and dignity (continued)</vt:lpstr>
      <vt:lpstr>Section 10. Overall experience</vt:lpstr>
      <vt:lpstr>Section 10. Overall experience (continued)</vt:lpstr>
      <vt:lpstr>Trust results</vt:lpstr>
      <vt:lpstr>Admission to hospital</vt:lpstr>
      <vt:lpstr>The hospital and ward</vt:lpstr>
      <vt:lpstr>The hospital and ward</vt:lpstr>
      <vt:lpstr>The hospital and ward</vt:lpstr>
      <vt:lpstr>The hospital and ward</vt:lpstr>
      <vt:lpstr>The hospital and ward</vt:lpstr>
      <vt:lpstr>The hospital and ward</vt:lpstr>
      <vt:lpstr>The hospital and ward</vt:lpstr>
      <vt:lpstr>Doctors</vt:lpstr>
      <vt:lpstr>Nurses</vt:lpstr>
      <vt:lpstr>Nurses</vt:lpstr>
      <vt:lpstr>Your care and treatment</vt:lpstr>
      <vt:lpstr>Your care and treatment</vt:lpstr>
      <vt:lpstr>Your care and treatment</vt:lpstr>
      <vt:lpstr>Your care and treatment</vt:lpstr>
      <vt:lpstr>Operations and procedures</vt:lpstr>
      <vt:lpstr>Operations and procedures</vt:lpstr>
      <vt:lpstr>Leaving hospital</vt:lpstr>
      <vt:lpstr>Leaving hospital</vt:lpstr>
      <vt:lpstr>Leaving hospital</vt:lpstr>
      <vt:lpstr>Leaving hospital</vt:lpstr>
      <vt:lpstr>Leaving hospital</vt:lpstr>
      <vt:lpstr>Feedback on care</vt:lpstr>
      <vt:lpstr>Overall</vt:lpstr>
      <vt:lpstr>Trends over time</vt:lpstr>
      <vt:lpstr>Trends over time – Admission to hospital</vt:lpstr>
      <vt:lpstr>Trends over time – The hospital and ward </vt:lpstr>
      <vt:lpstr>Trends over time – Doctors / Nurses</vt:lpstr>
      <vt:lpstr>Trends over time – Your care and treatment</vt:lpstr>
      <vt:lpstr>Trends over time – Operations and procedures</vt:lpstr>
      <vt:lpstr>Trends over time – Leaving hospital</vt:lpstr>
      <vt:lpstr>Trends over time – Feedback on care / Respect and dignity / Overall</vt:lpstr>
      <vt:lpstr>For further information</vt:lpstr>
      <vt:lpstr>Appendix</vt:lpstr>
      <vt:lpstr>Comparison to other trusts</vt:lpstr>
      <vt:lpstr>Comparison to other trusts</vt:lpstr>
      <vt:lpstr>Comparison to other trusts</vt:lpstr>
      <vt:lpstr>Comparison to 2020 results</vt:lpstr>
      <vt:lpstr>Comparison to 2020 results</vt:lpstr>
      <vt:lpstr>NHS Adult Inpatient Survey 2021</vt:lpstr>
      <vt:lpstr>How to interpret benchmarking in this report</vt:lpstr>
      <vt:lpstr>How to interpret benchmarking in this report (continued)</vt:lpstr>
      <vt:lpstr>An example of scoring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Tuhou</dc:creator>
  <cp:lastModifiedBy>Daniela Alvarez Garcia</cp:lastModifiedBy>
  <cp:revision>847</cp:revision>
  <dcterms:created xsi:type="dcterms:W3CDTF">2021-03-04T09:52:26Z</dcterms:created>
  <dcterms:modified xsi:type="dcterms:W3CDTF">2022-09-30T14:24:38Z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0x0101007EFFE1C60AC40C4395AFC5872F2ED120</vt:lpwstr>
  </property>
</Properties>
</file>